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1" r:id="rId4"/>
    <p:sldId id="266" r:id="rId5"/>
    <p:sldId id="300" r:id="rId6"/>
    <p:sldId id="301" r:id="rId7"/>
    <p:sldId id="274" r:id="rId8"/>
    <p:sldId id="303" r:id="rId9"/>
    <p:sldId id="304" r:id="rId10"/>
    <p:sldId id="305" r:id="rId11"/>
    <p:sldId id="264" r:id="rId12"/>
    <p:sldId id="306" r:id="rId13"/>
    <p:sldId id="278" r:id="rId14"/>
    <p:sldId id="279" r:id="rId15"/>
    <p:sldId id="280" r:id="rId16"/>
    <p:sldId id="307" r:id="rId17"/>
    <p:sldId id="282" r:id="rId18"/>
    <p:sldId id="262" r:id="rId19"/>
    <p:sldId id="283" r:id="rId20"/>
    <p:sldId id="284" r:id="rId21"/>
    <p:sldId id="285" r:id="rId22"/>
    <p:sldId id="308" r:id="rId23"/>
    <p:sldId id="276" r:id="rId24"/>
    <p:sldId id="265" r:id="rId25"/>
    <p:sldId id="261" r:id="rId26"/>
    <p:sldId id="273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FF"/>
    <a:srgbClr val="009999"/>
    <a:srgbClr val="99FF66"/>
    <a:srgbClr val="FFFF00"/>
    <a:srgbClr val="CC0099"/>
    <a:srgbClr val="99CC00"/>
    <a:srgbClr val="FF9966"/>
    <a:srgbClr val="FF9933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yah\Presentasi\Presentasi%202023\KNUE%20Nov%202023\Teacher%20surve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yah\Presentasi\Presentasi%202023\KNUE%20Nov%202023\Teacher%20surve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D0-4033-80D6-04E8C20677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D0-4033-80D6-04E8C20677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71.400000000000006</c:v>
                </c:pt>
                <c:pt idx="1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D0-4033-80D6-04E8C2067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D5-4D8A-8BDF-D4AF2734B6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D5-4D8A-8BDF-D4AF2734B6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D5-4D8A-8BDF-D4AF2734B6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D5-4D8A-8BDF-D4AF2734B6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Sheet1!$A$17:$A$20</c:f>
              <c:strCache>
                <c:ptCount val="4"/>
                <c:pt idx="0">
                  <c:v>Very important</c:v>
                </c:pt>
                <c:pt idx="1">
                  <c:v>Important</c:v>
                </c:pt>
                <c:pt idx="2">
                  <c:v>Fairly important</c:v>
                </c:pt>
                <c:pt idx="3">
                  <c:v>Not Important</c:v>
                </c:pt>
              </c:strCache>
            </c:strRef>
          </c:cat>
          <c:val>
            <c:numRef>
              <c:f>Sheet1!$B$17:$B$20</c:f>
              <c:numCache>
                <c:formatCode>General</c:formatCode>
                <c:ptCount val="4"/>
                <c:pt idx="0">
                  <c:v>81</c:v>
                </c:pt>
                <c:pt idx="1">
                  <c:v>17.899999999999999</c:v>
                </c:pt>
                <c:pt idx="2">
                  <c:v>1.1000000000000001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D5-4D8A-8BDF-D4AF2734B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80-459E-8854-0558505DB0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80-459E-8854-0558505DB0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80-459E-8854-0558505DB0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80-459E-8854-0558505DB0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Sheet1!$A$23:$A$26</c:f>
              <c:strCache>
                <c:ptCount val="4"/>
                <c:pt idx="0">
                  <c:v>Very difficult</c:v>
                </c:pt>
                <c:pt idx="1">
                  <c:v>Difficult</c:v>
                </c:pt>
                <c:pt idx="2">
                  <c:v>Fairly difficult</c:v>
                </c:pt>
                <c:pt idx="3">
                  <c:v>Not difficult</c:v>
                </c:pt>
              </c:strCache>
            </c:strRef>
          </c:cat>
          <c:val>
            <c:numRef>
              <c:f>Sheet1!$B$23:$B$26</c:f>
              <c:numCache>
                <c:formatCode>General</c:formatCode>
                <c:ptCount val="4"/>
                <c:pt idx="0">
                  <c:v>7.1</c:v>
                </c:pt>
                <c:pt idx="1">
                  <c:v>25</c:v>
                </c:pt>
                <c:pt idx="2">
                  <c:v>58.3</c:v>
                </c:pt>
                <c:pt idx="3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80-459E-8854-0558505DB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83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67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494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443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975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3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207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563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0782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665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235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AB4DB-EA25-4C19-B156-369FA04CD09C}" type="datetimeFigureOut">
              <a:rPr lang="id-ID" smtClean="0"/>
              <a:t>02/11/2023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2A8ED-EAD5-42D6-8E74-7AD0DC093B1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433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Integration%20of%20ESD%20teacher%20competency%20into%20science%20teacher%20competency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8610599" cy="1470025"/>
          </a:xfrm>
        </p:spPr>
        <p:txBody>
          <a:bodyPr>
            <a:noAutofit/>
          </a:bodyPr>
          <a:lstStyle/>
          <a:p>
            <a:r>
              <a:rPr lang="en-US" sz="3600" dirty="0"/>
              <a:t>A PROPOSED FRAMEWORK OF SCIENCE TEACHER COMPETENCY TO TEACH STEM-ESD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68775"/>
            <a:ext cx="7620000" cy="1470025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Ari Widodo</a:t>
            </a:r>
            <a:r>
              <a:rPr lang="en-US" sz="2800" baseline="50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Youngsun</a:t>
            </a:r>
            <a:r>
              <a:rPr lang="en-US" sz="2800" dirty="0">
                <a:solidFill>
                  <a:schemeClr val="tx1"/>
                </a:solidFill>
              </a:rPr>
              <a:t> Kwak</a:t>
            </a:r>
            <a:r>
              <a:rPr lang="en-US" sz="2800" baseline="50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NamHwa</a:t>
            </a:r>
            <a:r>
              <a:rPr lang="en-US" sz="2800" dirty="0">
                <a:solidFill>
                  <a:schemeClr val="tx1"/>
                </a:solidFill>
              </a:rPr>
              <a:t> Kang</a:t>
            </a:r>
            <a:r>
              <a:rPr lang="en-US" sz="2800" baseline="50000" dirty="0">
                <a:solidFill>
                  <a:schemeClr val="tx1"/>
                </a:solidFill>
              </a:rPr>
              <a:t>2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aseline="50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Universitas Pendidikan Indonesia</a:t>
            </a:r>
          </a:p>
          <a:p>
            <a:r>
              <a:rPr lang="en-US" sz="2800" baseline="50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Korea National University of Education</a:t>
            </a:r>
            <a:endParaRPr lang="id-ID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I:\Penelitian\Penelitian 2020\KNUE\Logo UPI HKI o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924800" y="152400"/>
            <a:ext cx="817562" cy="808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05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26222D0-EB35-CB23-524E-0C533257C9F8}"/>
              </a:ext>
            </a:extLst>
          </p:cNvPr>
          <p:cNvSpPr/>
          <p:nvPr/>
        </p:nvSpPr>
        <p:spPr>
          <a:xfrm>
            <a:off x="5578849" y="1794588"/>
            <a:ext cx="2261386" cy="58892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SDG 2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Zero Hunger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C2584C-DBB0-53F4-A06A-09DCF165DD5C}"/>
              </a:ext>
            </a:extLst>
          </p:cNvPr>
          <p:cNvSpPr/>
          <p:nvPr/>
        </p:nvSpPr>
        <p:spPr>
          <a:xfrm>
            <a:off x="5578848" y="2477604"/>
            <a:ext cx="2261387" cy="58892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SDG 6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Clean Water and Sanitation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65AD1B-9A17-98C4-BF1A-9C6111EE33D5}"/>
              </a:ext>
            </a:extLst>
          </p:cNvPr>
          <p:cNvSpPr/>
          <p:nvPr/>
        </p:nvSpPr>
        <p:spPr>
          <a:xfrm>
            <a:off x="5578848" y="3185200"/>
            <a:ext cx="2261387" cy="5889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SDG 7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Affordable and Clean Energy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5584F89-B494-223B-5B0C-285A33DE05D8}"/>
              </a:ext>
            </a:extLst>
          </p:cNvPr>
          <p:cNvSpPr/>
          <p:nvPr/>
        </p:nvSpPr>
        <p:spPr>
          <a:xfrm>
            <a:off x="5578847" y="4582615"/>
            <a:ext cx="2261388" cy="58892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SDG 13</a:t>
            </a:r>
          </a:p>
          <a:p>
            <a:pPr algn="ctr"/>
            <a:r>
              <a:rPr lang="en-US" sz="1350" dirty="0"/>
              <a:t>Climate Action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07CBD81-BEA9-9068-9F71-E585D460001D}"/>
              </a:ext>
            </a:extLst>
          </p:cNvPr>
          <p:cNvSpPr/>
          <p:nvPr/>
        </p:nvSpPr>
        <p:spPr>
          <a:xfrm>
            <a:off x="5578847" y="3882661"/>
            <a:ext cx="2261388" cy="58892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SDG 12</a:t>
            </a:r>
          </a:p>
          <a:p>
            <a:pPr algn="ctr"/>
            <a:r>
              <a:rPr lang="en-US" sz="1350" dirty="0"/>
              <a:t>Responsible Consumption and Production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672CF73-87F8-EFA4-4988-853FABDD6EFF}"/>
              </a:ext>
            </a:extLst>
          </p:cNvPr>
          <p:cNvSpPr/>
          <p:nvPr/>
        </p:nvSpPr>
        <p:spPr>
          <a:xfrm>
            <a:off x="5578848" y="5273274"/>
            <a:ext cx="2280736" cy="5889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SDG 14</a:t>
            </a:r>
          </a:p>
          <a:p>
            <a:pPr algn="ctr"/>
            <a:r>
              <a:rPr lang="en-US" sz="1350" dirty="0"/>
              <a:t>Life Below Water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BE0D36E-C374-CBC9-5C41-22177169C53A}"/>
              </a:ext>
            </a:extLst>
          </p:cNvPr>
          <p:cNvSpPr/>
          <p:nvPr/>
        </p:nvSpPr>
        <p:spPr>
          <a:xfrm>
            <a:off x="654140" y="1857543"/>
            <a:ext cx="2690447" cy="58892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Food Preservation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F43858-4908-6DB5-D368-4757D469A1D5}"/>
              </a:ext>
            </a:extLst>
          </p:cNvPr>
          <p:cNvSpPr/>
          <p:nvPr/>
        </p:nvSpPr>
        <p:spPr>
          <a:xfrm>
            <a:off x="5121651" y="1353000"/>
            <a:ext cx="3175782" cy="464775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19AC85-E93A-5005-D6F8-0745F401BEEB}"/>
              </a:ext>
            </a:extLst>
          </p:cNvPr>
          <p:cNvSpPr txBox="1"/>
          <p:nvPr/>
        </p:nvSpPr>
        <p:spPr>
          <a:xfrm>
            <a:off x="5538924" y="1306764"/>
            <a:ext cx="26698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>
                <a:solidFill>
                  <a:srgbClr val="FF33CC"/>
                </a:solidFill>
              </a:rPr>
              <a:t>Awareness and Action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DAF0E2-88E3-A450-8C3D-E24A82673EF9}"/>
              </a:ext>
            </a:extLst>
          </p:cNvPr>
          <p:cNvSpPr/>
          <p:nvPr/>
        </p:nvSpPr>
        <p:spPr>
          <a:xfrm>
            <a:off x="413123" y="1371696"/>
            <a:ext cx="3175782" cy="464775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0DB493-C094-B6B9-297F-5446ED480522}"/>
              </a:ext>
            </a:extLst>
          </p:cNvPr>
          <p:cNvSpPr txBox="1"/>
          <p:nvPr/>
        </p:nvSpPr>
        <p:spPr>
          <a:xfrm>
            <a:off x="846567" y="1373691"/>
            <a:ext cx="22744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>
                <a:solidFill>
                  <a:srgbClr val="FF33CC"/>
                </a:solidFill>
              </a:rPr>
              <a:t>STEM-ESD Projects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8B4D8458-7AB4-F6DD-0946-D12EAF7EB7D0}"/>
              </a:ext>
            </a:extLst>
          </p:cNvPr>
          <p:cNvSpPr/>
          <p:nvPr/>
        </p:nvSpPr>
        <p:spPr>
          <a:xfrm>
            <a:off x="4102060" y="3429000"/>
            <a:ext cx="506437" cy="29805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E5CA993-8DD4-1103-2B75-3E60C36A5D71}"/>
              </a:ext>
            </a:extLst>
          </p:cNvPr>
          <p:cNvSpPr/>
          <p:nvPr/>
        </p:nvSpPr>
        <p:spPr>
          <a:xfrm>
            <a:off x="654140" y="2534162"/>
            <a:ext cx="2690447" cy="58892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Grey Water &amp; Rain Water Harvesting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F83A12B-040F-01F9-5C78-0D273E5D58BD}"/>
              </a:ext>
            </a:extLst>
          </p:cNvPr>
          <p:cNvSpPr/>
          <p:nvPr/>
        </p:nvSpPr>
        <p:spPr>
          <a:xfrm>
            <a:off x="654961" y="3208163"/>
            <a:ext cx="2690447" cy="5889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Waste to energy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2B3F65B-E694-1498-2B78-5DEF6B398F11}"/>
              </a:ext>
            </a:extLst>
          </p:cNvPr>
          <p:cNvSpPr/>
          <p:nvPr/>
        </p:nvSpPr>
        <p:spPr>
          <a:xfrm>
            <a:off x="654140" y="3882164"/>
            <a:ext cx="2690447" cy="58892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Food lost/Food Waste &amp; Mindful Eating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82E6ECE-BB08-46C3-B25E-B4DFC6426033}"/>
              </a:ext>
            </a:extLst>
          </p:cNvPr>
          <p:cNvSpPr/>
          <p:nvPr/>
        </p:nvSpPr>
        <p:spPr>
          <a:xfrm>
            <a:off x="654140" y="4581505"/>
            <a:ext cx="2690447" cy="58892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40 Days Challenge on Climate Change Action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707871F-3FF4-AF62-9AD8-2BF80133DA60}"/>
              </a:ext>
            </a:extLst>
          </p:cNvPr>
          <p:cNvSpPr/>
          <p:nvPr/>
        </p:nvSpPr>
        <p:spPr>
          <a:xfrm>
            <a:off x="654141" y="5339090"/>
            <a:ext cx="2690447" cy="5889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Phytoremediation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F40CC6-5E9B-BB58-728A-90B3B15C2F5F}"/>
              </a:ext>
            </a:extLst>
          </p:cNvPr>
          <p:cNvSpPr txBox="1"/>
          <p:nvPr/>
        </p:nvSpPr>
        <p:spPr>
          <a:xfrm>
            <a:off x="2716848" y="218545"/>
            <a:ext cx="3276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RESEARCH PROJECT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D8B2CD-C185-CFC6-F2D2-B5C90693F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575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643" y="891533"/>
            <a:ext cx="6172200" cy="609147"/>
          </a:xfrm>
          <a:solidFill>
            <a:srgbClr val="0099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STEM for </a:t>
            </a:r>
            <a:r>
              <a:rPr lang="en-US" dirty="0">
                <a:solidFill>
                  <a:schemeClr val="tx1"/>
                </a:solidFill>
              </a:rPr>
              <a:t>ESD</a:t>
            </a:r>
            <a:endParaRPr lang="id-ID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28750" y="2165985"/>
            <a:ext cx="6343650" cy="3720465"/>
            <a:chOff x="0" y="0"/>
            <a:chExt cx="5413922" cy="3368644"/>
          </a:xfrm>
        </p:grpSpPr>
        <p:sp>
          <p:nvSpPr>
            <p:cNvPr id="5" name="Rounded Rectangle 4"/>
            <p:cNvSpPr/>
            <p:nvPr/>
          </p:nvSpPr>
          <p:spPr>
            <a:xfrm>
              <a:off x="2049517" y="0"/>
              <a:ext cx="1323833" cy="375313"/>
            </a:xfrm>
            <a:prstGeom prst="roundRect">
              <a:avLst/>
            </a:pr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500">
                  <a:ea typeface="Calibri"/>
                  <a:cs typeface="Times New Roman"/>
                </a:rPr>
                <a:t>System thinking</a:t>
              </a:r>
              <a:endParaRPr lang="id-ID" sz="1500">
                <a:ea typeface="Calibri"/>
                <a:cs typeface="Times New Roman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049517" y="425669"/>
              <a:ext cx="1323340" cy="375285"/>
            </a:xfrm>
            <a:prstGeom prst="roundRect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350">
                  <a:ea typeface="Calibri"/>
                  <a:cs typeface="Times New Roman"/>
                </a:rPr>
                <a:t>Anticipatory</a:t>
              </a:r>
              <a:endParaRPr lang="id-ID" sz="1350">
                <a:ea typeface="Calibri"/>
                <a:cs typeface="Times New Roman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049517" y="851338"/>
              <a:ext cx="1323833" cy="375313"/>
            </a:xfrm>
            <a:prstGeom prst="roundRect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350">
                  <a:solidFill>
                    <a:schemeClr val="tx1"/>
                  </a:solidFill>
                  <a:ea typeface="Calibri"/>
                  <a:cs typeface="Times New Roman"/>
                </a:rPr>
                <a:t>Normative</a:t>
              </a:r>
              <a:endParaRPr lang="id-ID" sz="1350">
                <a:solidFill>
                  <a:schemeClr val="tx1"/>
                </a:solidFill>
                <a:ea typeface="Calibri"/>
                <a:cs typeface="Times New Roman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049517" y="1261242"/>
              <a:ext cx="1323833" cy="375313"/>
            </a:xfrm>
            <a:prstGeom prst="roundRect">
              <a:avLst/>
            </a:prstGeom>
            <a:solidFill>
              <a:srgbClr val="99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500">
                  <a:ea typeface="Calibri"/>
                  <a:cs typeface="Times New Roman"/>
                </a:rPr>
                <a:t>Strategic</a:t>
              </a:r>
              <a:endParaRPr lang="id-ID" sz="1500">
                <a:ea typeface="Calibri"/>
                <a:cs typeface="Times New Roman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049517" y="1686911"/>
              <a:ext cx="1323833" cy="375313"/>
            </a:xfrm>
            <a:prstGeom prst="roundRect">
              <a:avLst/>
            </a:prstGeom>
            <a:solidFill>
              <a:srgbClr val="66F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500">
                  <a:solidFill>
                    <a:schemeClr val="tx1"/>
                  </a:solidFill>
                  <a:ea typeface="Calibri"/>
                  <a:cs typeface="Times New Roman"/>
                </a:rPr>
                <a:t>Collaboration</a:t>
              </a:r>
              <a:endParaRPr lang="id-ID" sz="1500">
                <a:solidFill>
                  <a:schemeClr val="tx1"/>
                </a:solidFill>
                <a:ea typeface="Calibri"/>
                <a:cs typeface="Times New Roman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049517" y="2112580"/>
              <a:ext cx="1323340" cy="375285"/>
            </a:xfrm>
            <a:prstGeom prst="round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500">
                  <a:ea typeface="Calibri"/>
                  <a:cs typeface="Times New Roman"/>
                </a:rPr>
                <a:t>Critical thinking</a:t>
              </a:r>
              <a:endParaRPr lang="id-ID" sz="1500">
                <a:ea typeface="Calibri"/>
                <a:cs typeface="Times New Roman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049517" y="2538249"/>
              <a:ext cx="1323340" cy="375285"/>
            </a:xfrm>
            <a:prstGeom prst="roundRect">
              <a:avLst/>
            </a:prstGeom>
            <a:solidFill>
              <a:srgbClr val="33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500">
                  <a:ea typeface="Calibri"/>
                  <a:cs typeface="Times New Roman"/>
                </a:rPr>
                <a:t>Self-awareness</a:t>
              </a:r>
              <a:endParaRPr lang="id-ID" sz="1500">
                <a:ea typeface="Calibri"/>
                <a:cs typeface="Times New Roman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049517" y="2979683"/>
              <a:ext cx="1323340" cy="388961"/>
            </a:xfrm>
            <a:prstGeom prst="roundRect">
              <a:avLst/>
            </a:prstGeom>
            <a:solidFill>
              <a:srgbClr val="FF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500">
                  <a:ea typeface="Calibri"/>
                  <a:cs typeface="Times New Roman"/>
                </a:rPr>
                <a:t>Problem solving</a:t>
              </a:r>
              <a:endParaRPr lang="id-ID" sz="1500">
                <a:ea typeface="Calibri"/>
                <a:cs typeface="Times New Roman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0" y="472966"/>
              <a:ext cx="1377950" cy="74358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350" dirty="0">
                  <a:solidFill>
                    <a:schemeClr val="tx1"/>
                  </a:solidFill>
                  <a:ea typeface="Calibri"/>
                  <a:cs typeface="Times New Roman"/>
                </a:rPr>
                <a:t>Scientific Processes and Engineering process</a:t>
              </a:r>
              <a:endParaRPr lang="id-ID" sz="1350" dirty="0">
                <a:solidFill>
                  <a:schemeClr val="tx1"/>
                </a:solidFill>
                <a:ea typeface="Calibri"/>
                <a:cs typeface="Times New Roman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035972" y="1213945"/>
              <a:ext cx="1377950" cy="74358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500" dirty="0">
                  <a:solidFill>
                    <a:srgbClr val="000000"/>
                  </a:solidFill>
                  <a:ea typeface="Calibri"/>
                  <a:cs typeface="Times New Roman"/>
                </a:rPr>
                <a:t>Project-based problem solving</a:t>
              </a:r>
              <a:endParaRPr lang="id-ID" sz="1500" dirty="0">
                <a:ea typeface="Calibri"/>
                <a:cs typeface="Times New Roman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7296" y="1907628"/>
              <a:ext cx="1377950" cy="74358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US" sz="1350" dirty="0">
                  <a:solidFill>
                    <a:srgbClr val="000000"/>
                  </a:solidFill>
                  <a:ea typeface="Calibri"/>
                  <a:cs typeface="Times New Roman"/>
                </a:rPr>
                <a:t>Collaboration</a:t>
              </a:r>
              <a:endParaRPr lang="id-ID" sz="1350" dirty="0">
                <a:ea typeface="Calibri"/>
                <a:cs typeface="Times New Roman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387365" y="220718"/>
              <a:ext cx="573680" cy="52543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1434662" y="646387"/>
              <a:ext cx="526112" cy="1637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434662" y="898635"/>
              <a:ext cx="525145" cy="13589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1434662" y="945931"/>
              <a:ext cx="526254" cy="47767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434662" y="1072056"/>
              <a:ext cx="525780" cy="115323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434662" y="1860331"/>
              <a:ext cx="525145" cy="38896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1481958" y="2301766"/>
              <a:ext cx="478013" cy="43672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3452648" y="1686911"/>
              <a:ext cx="593677" cy="141936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481958" y="2270235"/>
              <a:ext cx="478013" cy="3446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3436882" y="1560787"/>
              <a:ext cx="593090" cy="74380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3436882" y="1072056"/>
              <a:ext cx="552734" cy="43672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3436882" y="220718"/>
              <a:ext cx="552450" cy="119402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 flipV="1">
              <a:off x="3436882" y="1466194"/>
              <a:ext cx="470848" cy="9553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14D1922B-2DF9-D4FF-5D92-411EE595D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972" y="228600"/>
            <a:ext cx="767729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94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8D6A-7B83-A3F6-19B2-B6535138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  <a:solidFill>
            <a:srgbClr val="009999"/>
          </a:solidFill>
        </p:spPr>
        <p:txBody>
          <a:bodyPr>
            <a:normAutofit/>
          </a:bodyPr>
          <a:lstStyle/>
          <a:p>
            <a:r>
              <a:rPr lang="en-US" sz="3600" dirty="0"/>
              <a:t>Teacher Readiness to Teach STEM-ESD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04263D-31FC-F892-59C6-D96883F68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972" y="228600"/>
            <a:ext cx="767729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59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1C21-C7F6-D420-CD85-E5B0F2494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882767"/>
            <a:ext cx="8229600" cy="1143000"/>
          </a:xfrm>
        </p:spPr>
        <p:txBody>
          <a:bodyPr/>
          <a:lstStyle/>
          <a:p>
            <a:r>
              <a:rPr lang="en-US" dirty="0"/>
              <a:t>Exposure to STEM-ESD Training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D599FF7-A3A4-640E-10E2-7E0BEE8F9C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646074"/>
              </p:ext>
            </p:extLst>
          </p:nvPr>
        </p:nvGraphicFramePr>
        <p:xfrm>
          <a:off x="533400" y="2057400"/>
          <a:ext cx="7391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B3C0D76-8C0B-6CF4-B159-2ABD75591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38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F9D1-B430-044D-0102-E125F2F1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036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Importance of STEM-ESD Lesson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70E360C-6529-DE78-CD7B-781B9AB6FA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925140"/>
              </p:ext>
            </p:extLst>
          </p:nvPr>
        </p:nvGraphicFramePr>
        <p:xfrm>
          <a:off x="76200" y="1721702"/>
          <a:ext cx="7772400" cy="453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A6645D6-5B0D-17FB-86AB-F628B1F43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52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23E56-B2CB-A1FC-D2EC-57D5116FD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10" y="731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Difficulty of Implementing STEM-ESD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D7978FA-7A22-C258-4DF0-EAB58A9CF8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4349901"/>
              </p:ext>
            </p:extLst>
          </p:nvPr>
        </p:nvGraphicFramePr>
        <p:xfrm>
          <a:off x="914400" y="1905000"/>
          <a:ext cx="7239000" cy="422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563F74B-5845-C5DD-A6D6-189AD0E12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11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AB961-69D5-CC59-B487-EEB114244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857500"/>
            <a:ext cx="8763000" cy="1143000"/>
          </a:xfrm>
          <a:solidFill>
            <a:srgbClr val="FF00FF"/>
          </a:solidFill>
        </p:spPr>
        <p:txBody>
          <a:bodyPr>
            <a:normAutofit/>
          </a:bodyPr>
          <a:lstStyle/>
          <a:p>
            <a:r>
              <a:rPr lang="en-US" sz="3200" dirty="0"/>
              <a:t>Developing a Framework of Science Teacher Competency to Teach STEM-ESD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B870AE-1EEC-095F-5A2C-CF725133C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080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7D175-C176-8955-1643-F0A73487C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38"/>
            <a:ext cx="7772400" cy="1325562"/>
          </a:xfrm>
        </p:spPr>
        <p:txBody>
          <a:bodyPr>
            <a:normAutofit/>
          </a:bodyPr>
          <a:lstStyle/>
          <a:p>
            <a:r>
              <a:rPr lang="en-US" sz="3200" dirty="0"/>
              <a:t>Science Teacher Competencies </a:t>
            </a:r>
            <a:br>
              <a:rPr lang="en-US" sz="3200" dirty="0"/>
            </a:br>
            <a:r>
              <a:rPr lang="en-US" sz="3200" dirty="0"/>
              <a:t>to Teach STEM-ESD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5A7E50D-1AED-5B27-CDBB-0D4027993EC2}"/>
              </a:ext>
            </a:extLst>
          </p:cNvPr>
          <p:cNvSpPr/>
          <p:nvPr/>
        </p:nvSpPr>
        <p:spPr>
          <a:xfrm>
            <a:off x="609600" y="4953000"/>
            <a:ext cx="7924800" cy="1630362"/>
          </a:xfrm>
          <a:prstGeom prst="roundRect">
            <a:avLst/>
          </a:prstGeom>
          <a:solidFill>
            <a:srgbClr val="00999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Science Teacher Competencies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129338A-8345-934A-99CE-B62586EF3C59}"/>
              </a:ext>
            </a:extLst>
          </p:cNvPr>
          <p:cNvSpPr/>
          <p:nvPr/>
        </p:nvSpPr>
        <p:spPr>
          <a:xfrm>
            <a:off x="1905000" y="1905000"/>
            <a:ext cx="3276600" cy="3048000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Competencies</a:t>
            </a:r>
          </a:p>
          <a:p>
            <a:r>
              <a:rPr lang="en-US" sz="2000" dirty="0">
                <a:solidFill>
                  <a:schemeClr val="tx1"/>
                </a:solidFill>
              </a:rPr>
              <a:t>to Teach STEM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EF9B5F0-8862-119E-201B-D19618ED4B81}"/>
              </a:ext>
            </a:extLst>
          </p:cNvPr>
          <p:cNvSpPr/>
          <p:nvPr/>
        </p:nvSpPr>
        <p:spPr>
          <a:xfrm>
            <a:off x="3881203" y="1888123"/>
            <a:ext cx="3429000" cy="3048000"/>
          </a:xfrm>
          <a:prstGeom prst="roundRect">
            <a:avLst/>
          </a:prstGeom>
          <a:solidFill>
            <a:srgbClr val="FFFF00">
              <a:alpha val="68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                        </a:t>
            </a:r>
          </a:p>
          <a:p>
            <a:pPr algn="r"/>
            <a:r>
              <a:rPr lang="en-US" sz="2000" dirty="0">
                <a:solidFill>
                  <a:schemeClr val="tx1"/>
                </a:solidFill>
              </a:rPr>
              <a:t>Competencies 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                      To Teach ESD   </a:t>
            </a:r>
          </a:p>
          <a:p>
            <a:pPr algn="r"/>
            <a:r>
              <a:rPr lang="en-US" dirty="0">
                <a:solidFill>
                  <a:schemeClr val="tx1"/>
                </a:solidFill>
              </a:rPr>
              <a:t>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FA1DC8-50AF-674B-D50D-1E91E94FF657}"/>
              </a:ext>
            </a:extLst>
          </p:cNvPr>
          <p:cNvSpPr txBox="1"/>
          <p:nvPr/>
        </p:nvSpPr>
        <p:spPr>
          <a:xfrm>
            <a:off x="3886200" y="3212068"/>
            <a:ext cx="1248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STEM-ESD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E4558-3CB9-87C3-2869-17FBC14F2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49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458200" cy="1028700"/>
          </a:xfrm>
        </p:spPr>
        <p:txBody>
          <a:bodyPr>
            <a:normAutofit/>
          </a:bodyPr>
          <a:lstStyle/>
          <a:p>
            <a:r>
              <a:rPr lang="en-US" sz="3200" b="1" dirty="0"/>
              <a:t>Science Teacher Competencies </a:t>
            </a:r>
            <a:br>
              <a:rPr lang="en-US" sz="3200" dirty="0"/>
            </a:br>
            <a:r>
              <a:rPr lang="en-US" sz="2200" dirty="0"/>
              <a:t>(summary of documents published by several countries)</a:t>
            </a:r>
            <a:endParaRPr lang="id-ID" sz="2200" dirty="0"/>
          </a:p>
        </p:txBody>
      </p:sp>
      <p:pic>
        <p:nvPicPr>
          <p:cNvPr id="4" name="Picture 2" descr="I:\Penelitian\Penelitian 2020\KNUE\Logo UPI HKI o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924800" y="152400"/>
            <a:ext cx="817562" cy="808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81200" y="2140327"/>
            <a:ext cx="61455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>
                <a:solidFill>
                  <a:srgbClr val="3333FF"/>
                </a:solidFill>
              </a:rPr>
              <a:t>Content knowledge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3333FF"/>
                </a:solidFill>
              </a:rPr>
              <a:t>Content pedagogy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3333FF"/>
                </a:solidFill>
              </a:rPr>
              <a:t>Inquiry 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3333FF"/>
                </a:solidFill>
              </a:rPr>
              <a:t>Professional practice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3333FF"/>
                </a:solidFill>
              </a:rPr>
              <a:t>Assessment and evaluation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3333FF"/>
                </a:solidFill>
              </a:rPr>
              <a:t>Professional development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3333FF"/>
                </a:solidFill>
              </a:rPr>
              <a:t>Attitude</a:t>
            </a:r>
          </a:p>
          <a:p>
            <a:pPr marL="342900" indent="-342900">
              <a:buAutoNum type="arabicPeriod"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630417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1EC31-C81F-F0F0-34FD-95C8B5AE1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ESD Teacher Competencies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48392-9716-8CEA-C69E-931F2E81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Facilitate learning</a:t>
            </a:r>
          </a:p>
          <a:p>
            <a:pPr marL="514350" indent="-514350">
              <a:buAutoNum type="arabicPeriod"/>
            </a:pPr>
            <a:r>
              <a:rPr lang="en-US" dirty="0"/>
              <a:t>Continue to learn and create</a:t>
            </a:r>
          </a:p>
          <a:p>
            <a:pPr marL="514350" indent="-514350">
              <a:buAutoNum type="arabicPeriod"/>
            </a:pPr>
            <a:r>
              <a:rPr lang="en-US" dirty="0"/>
              <a:t>Connect, collaborate and engage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00A45-306E-CE0E-050F-5F5C3525E62D}"/>
              </a:ext>
            </a:extLst>
          </p:cNvPr>
          <p:cNvSpPr txBox="1"/>
          <p:nvPr/>
        </p:nvSpPr>
        <p:spPr>
          <a:xfrm>
            <a:off x="152400" y="4495800"/>
            <a:ext cx="898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Guide for the Effective Dissemination of the Asia Pacific ESD Teacher Competency Framework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B1B10F-10F6-4B78-5FE8-CD8244EE6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6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2CA0-1606-CC3F-02B3-339785306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38" y="595011"/>
            <a:ext cx="7294562" cy="1143000"/>
          </a:xfrm>
        </p:spPr>
        <p:txBody>
          <a:bodyPr/>
          <a:lstStyle/>
          <a:p>
            <a:r>
              <a:rPr lang="en-US" dirty="0"/>
              <a:t>Outline of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35240-BA46-7577-49F4-1B99D1258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3651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STEM and ESD</a:t>
            </a:r>
          </a:p>
          <a:p>
            <a:pPr marL="514350" indent="-514350">
              <a:buAutoNum type="arabicPeriod"/>
            </a:pPr>
            <a:r>
              <a:rPr lang="en-US" dirty="0"/>
              <a:t>Attempts to integrate STEM and ESD</a:t>
            </a:r>
          </a:p>
          <a:p>
            <a:pPr marL="514350" indent="-514350">
              <a:buAutoNum type="arabicPeriod"/>
            </a:pPr>
            <a:r>
              <a:rPr lang="en-US" dirty="0"/>
              <a:t>Teacher readiness to teach STEM-ESD</a:t>
            </a:r>
          </a:p>
          <a:p>
            <a:pPr marL="514350" indent="-514350">
              <a:buAutoNum type="arabicPeriod"/>
            </a:pPr>
            <a:r>
              <a:rPr lang="en-US" dirty="0"/>
              <a:t>Developing a framework of teacher competency</a:t>
            </a:r>
          </a:p>
          <a:p>
            <a:pPr marL="514350" indent="-514350">
              <a:buAutoNum type="arabicPeriod"/>
            </a:pPr>
            <a:r>
              <a:rPr lang="en-US" dirty="0"/>
              <a:t>The importance of the framework</a:t>
            </a:r>
          </a:p>
        </p:txBody>
      </p:sp>
      <p:pic>
        <p:nvPicPr>
          <p:cNvPr id="4" name="Picture 2" descr="I:\Penelitian\Penelitian 2020\KNUE\Logo UPI HKI ok.png">
            <a:extLst>
              <a:ext uri="{FF2B5EF4-FFF2-40B4-BE49-F238E27FC236}">
                <a16:creationId xmlns:a16="http://schemas.microsoft.com/office/drawing/2014/main" id="{313F467A-5171-8D70-F56E-8580DE16E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924800" y="152400"/>
            <a:ext cx="817562" cy="808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315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5E244-8CF9-A42E-5B12-F1764CE1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057400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 action="ppaction://hlinkfile"/>
              </a:rPr>
              <a:t>Integration</a:t>
            </a:r>
            <a:r>
              <a:rPr lang="en-US" sz="2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of ESD teacher competency into science teacher competency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5D8E4B-9B8E-9319-646C-A170E6E87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71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195D6-3067-EE38-1424-472BCD039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88392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Teacher competencies to teach STEM-ESD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1693-62BD-34EF-7B01-DA0498DE6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STEM-ESD Content Knowledge</a:t>
            </a:r>
          </a:p>
          <a:p>
            <a:pPr marL="514350" indent="-514350">
              <a:buAutoNum type="arabicPeriod"/>
            </a:pPr>
            <a:r>
              <a:rPr lang="en-US" dirty="0"/>
              <a:t>STEM-ESD Pedagogical Knowledge</a:t>
            </a:r>
          </a:p>
          <a:p>
            <a:pPr marL="514350" indent="-514350">
              <a:buAutoNum type="arabicPeriod"/>
            </a:pPr>
            <a:r>
              <a:rPr lang="en-US" dirty="0"/>
              <a:t>Technological Knowledge</a:t>
            </a:r>
          </a:p>
          <a:p>
            <a:pPr marL="514350" indent="-514350">
              <a:buAutoNum type="arabicPeriod"/>
            </a:pPr>
            <a:r>
              <a:rPr lang="en-US" dirty="0"/>
              <a:t>STEM-ESD Technological Pedagogical Content Knowledge</a:t>
            </a:r>
          </a:p>
          <a:p>
            <a:pPr marL="514350" indent="-514350">
              <a:buAutoNum type="arabicPeriod"/>
            </a:pPr>
            <a:r>
              <a:rPr lang="en-US" dirty="0"/>
              <a:t>Professional development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1C703F-EC65-C82F-E536-9B25F5431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23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BF52-AAB2-8352-AF65-50B4845E3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  <a:solidFill>
            <a:srgbClr val="33CC33"/>
          </a:solidFill>
        </p:spPr>
        <p:txBody>
          <a:bodyPr/>
          <a:lstStyle/>
          <a:p>
            <a:r>
              <a:rPr lang="en-US" dirty="0"/>
              <a:t>The Importance of the Framework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8B81FE-2B1E-6271-AE59-3D0BA7483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566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3182" y="5867400"/>
            <a:ext cx="2362200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Science Teacher Education</a:t>
            </a:r>
            <a:endParaRPr lang="id-ID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5DA65D-D793-537E-457C-BCC3865C7538}"/>
              </a:ext>
            </a:extLst>
          </p:cNvPr>
          <p:cNvGrpSpPr/>
          <p:nvPr/>
        </p:nvGrpSpPr>
        <p:grpSpPr>
          <a:xfrm>
            <a:off x="3501734" y="1530927"/>
            <a:ext cx="1790702" cy="5354782"/>
            <a:chOff x="3501734" y="1530927"/>
            <a:chExt cx="1790702" cy="5354782"/>
          </a:xfrm>
        </p:grpSpPr>
        <p:sp>
          <p:nvSpPr>
            <p:cNvPr id="8" name="Rectangle 7"/>
            <p:cNvSpPr/>
            <p:nvPr/>
          </p:nvSpPr>
          <p:spPr>
            <a:xfrm>
              <a:off x="3501734" y="5502441"/>
              <a:ext cx="1790700" cy="138326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Beginner teacher</a:t>
              </a:r>
              <a:endParaRPr lang="id-ID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1736" y="4142509"/>
              <a:ext cx="1790700" cy="135993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Experienced  teacher</a:t>
              </a:r>
              <a:endParaRPr lang="id-ID" sz="240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01736" y="2847109"/>
              <a:ext cx="1790700" cy="1295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Expert teacher</a:t>
              </a:r>
              <a:endParaRPr lang="id-ID" sz="24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1735" y="1530927"/>
              <a:ext cx="1790701" cy="1316181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Leader teacher</a:t>
              </a:r>
              <a:endParaRPr lang="id-ID" sz="2400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>
            <a:off x="2590800" y="6362700"/>
            <a:ext cx="8382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" y="5486400"/>
            <a:ext cx="8229600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64907EF-D798-1BE9-B580-0BE35B181C4A}"/>
              </a:ext>
            </a:extLst>
          </p:cNvPr>
          <p:cNvSpPr txBox="1"/>
          <p:nvPr/>
        </p:nvSpPr>
        <p:spPr>
          <a:xfrm>
            <a:off x="2590800" y="274206"/>
            <a:ext cx="4186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Teacher Career Pathway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37D3EB0-70B7-7761-9A63-6D15C394B7E3}"/>
              </a:ext>
            </a:extLst>
          </p:cNvPr>
          <p:cNvCxnSpPr/>
          <p:nvPr/>
        </p:nvCxnSpPr>
        <p:spPr>
          <a:xfrm flipV="1">
            <a:off x="4397084" y="5218074"/>
            <a:ext cx="0" cy="4301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DC449B-8194-1436-7A30-F28F938DDD3C}"/>
              </a:ext>
            </a:extLst>
          </p:cNvPr>
          <p:cNvCxnSpPr/>
          <p:nvPr/>
        </p:nvCxnSpPr>
        <p:spPr>
          <a:xfrm flipV="1">
            <a:off x="4397084" y="3886200"/>
            <a:ext cx="0" cy="4301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B7BCF5A-87CE-59A4-D98A-328FFAE34856}"/>
              </a:ext>
            </a:extLst>
          </p:cNvPr>
          <p:cNvCxnSpPr/>
          <p:nvPr/>
        </p:nvCxnSpPr>
        <p:spPr>
          <a:xfrm flipV="1">
            <a:off x="4434529" y="2590800"/>
            <a:ext cx="0" cy="4301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CF73467-394F-2823-7D0E-71BBF364A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27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9211"/>
            <a:ext cx="8229600" cy="565575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sz="3200" dirty="0"/>
              <a:t>Teacher Professional Development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219200" y="2133600"/>
            <a:ext cx="0" cy="400619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7532" y="1447800"/>
            <a:ext cx="276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Develop to be what?</a:t>
            </a:r>
            <a:endParaRPr lang="id-ID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219200" y="6096000"/>
            <a:ext cx="11430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86673" y="5715000"/>
            <a:ext cx="16519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to be </a:t>
            </a:r>
          </a:p>
          <a:p>
            <a:r>
              <a:rPr lang="en-US" sz="2400" dirty="0"/>
              <a:t>developed?</a:t>
            </a:r>
            <a:endParaRPr lang="id-ID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C50788-5A88-3387-DFC1-ACCE47AAE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62762"/>
            <a:ext cx="2030144" cy="5383235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334C715-9CAB-09A3-B05D-0B7378581D25}"/>
              </a:ext>
            </a:extLst>
          </p:cNvPr>
          <p:cNvCxnSpPr/>
          <p:nvPr/>
        </p:nvCxnSpPr>
        <p:spPr>
          <a:xfrm flipV="1">
            <a:off x="5517459" y="2362200"/>
            <a:ext cx="0" cy="4301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D6A794C-76B0-5C70-EA01-237A6F2D5504}"/>
              </a:ext>
            </a:extLst>
          </p:cNvPr>
          <p:cNvCxnSpPr/>
          <p:nvPr/>
        </p:nvCxnSpPr>
        <p:spPr>
          <a:xfrm flipV="1">
            <a:off x="5512493" y="3706569"/>
            <a:ext cx="0" cy="4301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F508E5-47DA-7404-7DD9-653FB0C0C341}"/>
              </a:ext>
            </a:extLst>
          </p:cNvPr>
          <p:cNvCxnSpPr/>
          <p:nvPr/>
        </p:nvCxnSpPr>
        <p:spPr>
          <a:xfrm flipV="1">
            <a:off x="5512493" y="5064443"/>
            <a:ext cx="0" cy="4301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1BF6CED-56B4-1F03-9499-4C5588910E5E}"/>
              </a:ext>
            </a:extLst>
          </p:cNvPr>
          <p:cNvSpPr txBox="1"/>
          <p:nvPr/>
        </p:nvSpPr>
        <p:spPr>
          <a:xfrm>
            <a:off x="4714197" y="6130498"/>
            <a:ext cx="1666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Competencies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2A3AE5-1FF3-41B8-714D-8BEF09069A00}"/>
              </a:ext>
            </a:extLst>
          </p:cNvPr>
          <p:cNvSpPr txBox="1"/>
          <p:nvPr/>
        </p:nvSpPr>
        <p:spPr>
          <a:xfrm>
            <a:off x="4645138" y="2133600"/>
            <a:ext cx="1666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Competencies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E70B24-451F-53D6-39BD-AEC7080D5588}"/>
              </a:ext>
            </a:extLst>
          </p:cNvPr>
          <p:cNvSpPr txBox="1"/>
          <p:nvPr/>
        </p:nvSpPr>
        <p:spPr>
          <a:xfrm>
            <a:off x="4620225" y="3454269"/>
            <a:ext cx="1666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Competencies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6700AD-2054-6C7E-8931-33548BC4F3FE}"/>
              </a:ext>
            </a:extLst>
          </p:cNvPr>
          <p:cNvSpPr txBox="1"/>
          <p:nvPr/>
        </p:nvSpPr>
        <p:spPr>
          <a:xfrm>
            <a:off x="4620225" y="4795497"/>
            <a:ext cx="1666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Competencies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97540F-DAFD-18E8-8C8E-31A6066B2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36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Application of the framework </a:t>
            </a:r>
            <a:endParaRPr lang="id-ID" sz="3200"/>
          </a:p>
        </p:txBody>
      </p:sp>
      <p:sp>
        <p:nvSpPr>
          <p:cNvPr id="5" name="Rectangle 4"/>
          <p:cNvSpPr/>
          <p:nvPr/>
        </p:nvSpPr>
        <p:spPr>
          <a:xfrm>
            <a:off x="685800" y="5257299"/>
            <a:ext cx="3124200" cy="1066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Beginner teacher</a:t>
            </a:r>
            <a:endParaRPr lang="id-ID" sz="24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4190499"/>
            <a:ext cx="3124200" cy="1066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Experienced  teacher</a:t>
            </a:r>
            <a:endParaRPr lang="id-ID" sz="240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3109844"/>
            <a:ext cx="3117273" cy="10668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Expert teacher</a:t>
            </a:r>
            <a:endParaRPr lang="id-ID" sz="2400"/>
          </a:p>
        </p:txBody>
      </p:sp>
      <p:sp>
        <p:nvSpPr>
          <p:cNvPr id="8" name="Rectangle 7"/>
          <p:cNvSpPr/>
          <p:nvPr/>
        </p:nvSpPr>
        <p:spPr>
          <a:xfrm>
            <a:off x="685800" y="2043044"/>
            <a:ext cx="31242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Leader teacher</a:t>
            </a:r>
            <a:endParaRPr lang="id-ID" sz="240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257299"/>
            <a:ext cx="8686800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24745" y="5606033"/>
            <a:ext cx="480061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Minimum standard for science teacher education</a:t>
            </a:r>
            <a:endParaRPr lang="id-ID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419600" y="2209800"/>
            <a:ext cx="0" cy="28194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53000" y="3116771"/>
            <a:ext cx="265329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Designing and asessing PD</a:t>
            </a:r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4953000" y="3807312"/>
            <a:ext cx="166924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Career Planning</a:t>
            </a:r>
            <a:endParaRPr lang="id-ID"/>
          </a:p>
        </p:txBody>
      </p:sp>
      <p:sp>
        <p:nvSpPr>
          <p:cNvPr id="16" name="TextBox 15"/>
          <p:cNvSpPr txBox="1"/>
          <p:nvPr/>
        </p:nvSpPr>
        <p:spPr>
          <a:xfrm>
            <a:off x="4953000" y="4442568"/>
            <a:ext cx="123412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Promotion </a:t>
            </a:r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4953000" y="2391778"/>
            <a:ext cx="329038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Mapping teachers’ competencies</a:t>
            </a:r>
            <a:endParaRPr lang="id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8DDC4F-F4D6-B57B-AF78-D7B4C1C08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21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Thanks for your attention</a:t>
            </a:r>
            <a:endParaRPr lang="id-ID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A1835F-936A-1970-10C4-A5CE60B2F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63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F0860-D4C2-8C60-30E1-851C122E8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  <a:solidFill>
            <a:srgbClr val="FFC000"/>
          </a:solidFill>
        </p:spPr>
        <p:txBody>
          <a:bodyPr/>
          <a:lstStyle/>
          <a:p>
            <a:r>
              <a:rPr lang="en-US" dirty="0"/>
              <a:t>STEM and ESD</a:t>
            </a:r>
          </a:p>
        </p:txBody>
      </p:sp>
      <p:pic>
        <p:nvPicPr>
          <p:cNvPr id="3" name="Picture 2" descr="I:\Penelitian\Penelitian 2020\KNUE\Logo UPI HKI ok.png">
            <a:extLst>
              <a:ext uri="{FF2B5EF4-FFF2-40B4-BE49-F238E27FC236}">
                <a16:creationId xmlns:a16="http://schemas.microsoft.com/office/drawing/2014/main" id="{6B0B30FF-F944-F74F-2555-E4C940077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924800" y="152400"/>
            <a:ext cx="817562" cy="808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69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747" y="2184645"/>
            <a:ext cx="2171700" cy="7429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</a:rPr>
              <a:t>Science </a:t>
            </a:r>
            <a:endParaRPr lang="id-ID" sz="27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24555" y="2090785"/>
            <a:ext cx="2000250" cy="7429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Technology</a:t>
            </a:r>
            <a:endParaRPr lang="id-ID" sz="2400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519297" y="2971800"/>
            <a:ext cx="228600" cy="51435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8" name="TextBox 7"/>
          <p:cNvSpPr txBox="1"/>
          <p:nvPr/>
        </p:nvSpPr>
        <p:spPr>
          <a:xfrm>
            <a:off x="1356373" y="3575781"/>
            <a:ext cx="2600584" cy="18466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Scientific processes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Identify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Design investigation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Conduct investigation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Analyse</a:t>
            </a:r>
            <a:r>
              <a:rPr lang="en-US" dirty="0"/>
              <a:t>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Communicate 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4622223" y="3429000"/>
            <a:ext cx="3454977" cy="240065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Engineering Processes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Identify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Think of technological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Design a technology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Create a prototype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Test a prototype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Re-design </a:t>
            </a:r>
          </a:p>
        </p:txBody>
      </p:sp>
      <p:sp>
        <p:nvSpPr>
          <p:cNvPr id="10" name="Down Arrow 9"/>
          <p:cNvSpPr/>
          <p:nvPr/>
        </p:nvSpPr>
        <p:spPr>
          <a:xfrm flipH="1">
            <a:off x="6286300" y="2838450"/>
            <a:ext cx="109805" cy="51435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CA1500-5067-055F-512A-66BCF458A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276" y="152400"/>
            <a:ext cx="690956" cy="6858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2722939-0882-CFFE-BD82-F1A0A92B014E}"/>
              </a:ext>
            </a:extLst>
          </p:cNvPr>
          <p:cNvSpPr/>
          <p:nvPr/>
        </p:nvSpPr>
        <p:spPr>
          <a:xfrm>
            <a:off x="685801" y="1458644"/>
            <a:ext cx="7786652" cy="5094556"/>
          </a:xfrm>
          <a:prstGeom prst="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CE445C-8EF0-BF6E-B77C-5D98D1213173}"/>
              </a:ext>
            </a:extLst>
          </p:cNvPr>
          <p:cNvSpPr txBox="1"/>
          <p:nvPr/>
        </p:nvSpPr>
        <p:spPr>
          <a:xfrm>
            <a:off x="3903782" y="1471914"/>
            <a:ext cx="138826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50" b="1" dirty="0"/>
              <a:t>STEM</a:t>
            </a:r>
          </a:p>
        </p:txBody>
      </p:sp>
    </p:spTree>
    <p:extLst>
      <p:ext uri="{BB962C8B-B14F-4D97-AF65-F5344CB8AC3E}">
        <p14:creationId xmlns:p14="http://schemas.microsoft.com/office/powerpoint/2010/main" val="104801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397"/>
            <a:ext cx="8229600" cy="3140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blueprint for </a:t>
            </a:r>
            <a:r>
              <a:rPr lang="en-US" sz="2700" b="1" dirty="0">
                <a:solidFill>
                  <a:srgbClr val="FF00FF"/>
                </a:solidFill>
              </a:rPr>
              <a:t>peace and prosperity </a:t>
            </a:r>
            <a:r>
              <a:rPr lang="en-US" dirty="0"/>
              <a:t>for </a:t>
            </a:r>
            <a:r>
              <a:rPr lang="en-US" sz="2700" b="1" dirty="0">
                <a:solidFill>
                  <a:srgbClr val="008000"/>
                </a:solidFill>
              </a:rPr>
              <a:t>people and the planet</a:t>
            </a:r>
            <a:r>
              <a:rPr lang="en-US" dirty="0"/>
              <a:t>, </a:t>
            </a:r>
            <a:r>
              <a:rPr lang="en-US" sz="2700" b="1" dirty="0">
                <a:solidFill>
                  <a:srgbClr val="3399FF"/>
                </a:solidFill>
              </a:rPr>
              <a:t>now and into the future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SDGs?</a:t>
            </a:r>
            <a:endParaRPr lang="id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6DED85-C45F-0CEB-8E69-DA017F438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0449" y="238009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7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90833"/>
            <a:ext cx="7448550" cy="1056967"/>
          </a:xfrm>
        </p:spPr>
        <p:txBody>
          <a:bodyPr>
            <a:normAutofit fontScale="90000"/>
          </a:bodyPr>
          <a:lstStyle/>
          <a:p>
            <a:r>
              <a:rPr lang="en-US" dirty="0"/>
              <a:t>Sustainable Development Goals </a:t>
            </a:r>
            <a:r>
              <a:rPr lang="en-US" sz="3000" dirty="0"/>
              <a:t>(SDG’s)</a:t>
            </a:r>
            <a:endParaRPr lang="id-ID" sz="3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84" y="1940720"/>
            <a:ext cx="8205103" cy="430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9AA9A9D-B95E-1934-2FFD-CD5CA94E6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0087" y="8676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1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81200"/>
            <a:ext cx="76962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Education that encourages  </a:t>
            </a:r>
            <a:r>
              <a:rPr lang="en-US" sz="2700" b="1" dirty="0">
                <a:solidFill>
                  <a:srgbClr val="3399FF"/>
                </a:solidFill>
              </a:rPr>
              <a:t>Changes in knowledge, skills, values and attitudes</a:t>
            </a:r>
            <a:r>
              <a:rPr lang="en-US" dirty="0"/>
              <a:t>   to enable a </a:t>
            </a:r>
            <a:r>
              <a:rPr lang="en-US" sz="3000" b="1" dirty="0">
                <a:solidFill>
                  <a:srgbClr val="FF00FF"/>
                </a:solidFill>
              </a:rPr>
              <a:t>more sustainable and just society for all</a:t>
            </a:r>
            <a:endParaRPr lang="id-ID" sz="3000" b="1" dirty="0">
              <a:solidFill>
                <a:srgbClr val="FF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ESD?</a:t>
            </a:r>
            <a:endParaRPr lang="id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92293E-ED45-3699-958B-0966A7193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3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ESD Key Competencies</a:t>
            </a: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1" y="2039816"/>
            <a:ext cx="6877050" cy="3751384"/>
          </a:xfrm>
        </p:spPr>
        <p:txBody>
          <a:bodyPr>
            <a:normAutofit fontScale="92500" lnSpcReduction="20000"/>
          </a:bodyPr>
          <a:lstStyle/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System thinking</a:t>
            </a:r>
          </a:p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Anticipatory</a:t>
            </a:r>
          </a:p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Normative</a:t>
            </a:r>
          </a:p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Strategic</a:t>
            </a:r>
          </a:p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Collaboration</a:t>
            </a:r>
          </a:p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Critical thinking</a:t>
            </a:r>
          </a:p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Self-awareness</a:t>
            </a:r>
          </a:p>
          <a:p>
            <a:pPr marL="385763" indent="-385763">
              <a:buSzPct val="11000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Integrated problem solving</a:t>
            </a:r>
            <a:endParaRPr lang="id-ID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FA5508-676C-E801-0E41-0FA36E4E9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0449" y="238009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6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3584-2585-33D0-506A-0FB4E4A9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4811"/>
            <a:ext cx="7886700" cy="994172"/>
          </a:xfrm>
          <a:solidFill>
            <a:srgbClr val="99FF66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Attempts to integrate STEM and ESD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3FD540-4605-9166-2B37-3718C2BA8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0" y="274638"/>
            <a:ext cx="612701" cy="6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24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456</Words>
  <Application>Microsoft Office PowerPoint</Application>
  <PresentationFormat>On-screen Show (4:3)</PresentationFormat>
  <Paragraphs>136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Palatino Linotype</vt:lpstr>
      <vt:lpstr>Office Theme</vt:lpstr>
      <vt:lpstr>A PROPOSED FRAMEWORK OF SCIENCE TEACHER COMPETENCY TO TEACH STEM-ESD</vt:lpstr>
      <vt:lpstr>Outline of the Presentation</vt:lpstr>
      <vt:lpstr>STEM and ESD</vt:lpstr>
      <vt:lpstr>PowerPoint Presentation</vt:lpstr>
      <vt:lpstr>What is SDGs?</vt:lpstr>
      <vt:lpstr>Sustainable Development Goals (SDG’s)</vt:lpstr>
      <vt:lpstr>What is ESD?</vt:lpstr>
      <vt:lpstr>ESD Key Competencies</vt:lpstr>
      <vt:lpstr>Attempts to integrate STEM and ESD</vt:lpstr>
      <vt:lpstr>PowerPoint Presentation</vt:lpstr>
      <vt:lpstr>STEM for ESD</vt:lpstr>
      <vt:lpstr>Teacher Readiness to Teach STEM-ESD</vt:lpstr>
      <vt:lpstr>Exposure to STEM-ESD Training</vt:lpstr>
      <vt:lpstr>The Importance of STEM-ESD Lesson</vt:lpstr>
      <vt:lpstr>Difficulty of Implementing STEM-ESD</vt:lpstr>
      <vt:lpstr>Developing a Framework of Science Teacher Competency to Teach STEM-ESD</vt:lpstr>
      <vt:lpstr>Science Teacher Competencies  to Teach STEM-ESD</vt:lpstr>
      <vt:lpstr>Science Teacher Competencies  (summary of documents published by several countries)</vt:lpstr>
      <vt:lpstr>ESD Teacher Competencies</vt:lpstr>
      <vt:lpstr>Integration of ESD teacher competency into science teacher competency</vt:lpstr>
      <vt:lpstr>Teacher competencies to teach STEM-ESD</vt:lpstr>
      <vt:lpstr>The Importance of the Framework</vt:lpstr>
      <vt:lpstr>PowerPoint Presentation</vt:lpstr>
      <vt:lpstr>Teacher Professional Development</vt:lpstr>
      <vt:lpstr>Application of the framework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PROPOSED FRAMEWORK FOR DEVELOPING AND ASSESSING SCIENCE TEACHER PROFESSIONAL DEVELOPMENT</dc:title>
  <dc:creator>Ari Widodo</dc:creator>
  <cp:lastModifiedBy>Ari Widodo</cp:lastModifiedBy>
  <cp:revision>103</cp:revision>
  <dcterms:created xsi:type="dcterms:W3CDTF">2021-12-12T06:21:48Z</dcterms:created>
  <dcterms:modified xsi:type="dcterms:W3CDTF">2023-11-01T20:46:30Z</dcterms:modified>
</cp:coreProperties>
</file>