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3" r:id="rId6"/>
    <p:sldId id="264" r:id="rId7"/>
    <p:sldId id="265" r:id="rId8"/>
    <p:sldId id="267" r:id="rId9"/>
    <p:sldId id="266" r:id="rId10"/>
    <p:sldId id="28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3" r:id="rId24"/>
    <p:sldId id="284" r:id="rId25"/>
    <p:sldId id="285" r:id="rId26"/>
    <p:sldId id="281"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Grid="0">
      <p:cViewPr varScale="1">
        <p:scale>
          <a:sx n="69" d="100"/>
          <a:sy n="69" d="100"/>
        </p:scale>
        <p:origin x="2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E:\UNITWIN\&#3714;&#3789;&#3785;&#3745;&#3769;&#3737;&#3716;&#3771;&#3785;&#3737;&#3716;&#3751;&#3785;%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UNITWIN\Book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'Form Responses 1'!$C$169</c:f>
              <c:strCache>
                <c:ptCount val="1"/>
                <c:pt idx="0">
                  <c:v>Urban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37-46E1-9CA1-4930E78078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37-46E1-9CA1-4930E78078F5}"/>
              </c:ext>
            </c:extLst>
          </c:dPt>
          <c:val>
            <c:numRef>
              <c:f>'Form Responses 1'!$D$169:$E$169</c:f>
              <c:numCache>
                <c:formatCode>General</c:formatCode>
                <c:ptCount val="2"/>
                <c:pt idx="0">
                  <c:v>59</c:v>
                </c:pt>
                <c:pt idx="1">
                  <c:v>35.757575757575758</c:v>
                </c:pt>
              </c:numCache>
            </c:numRef>
          </c:val>
          <c:extLst>
            <c:ext xmlns:c16="http://schemas.microsoft.com/office/drawing/2014/chart" uri="{C3380CC4-5D6E-409C-BE32-E72D297353CC}">
              <c16:uniqueId val="{00000004-5437-46E1-9CA1-4930E78078F5}"/>
            </c:ext>
          </c:extLst>
        </c:ser>
        <c:ser>
          <c:idx val="1"/>
          <c:order val="1"/>
          <c:tx>
            <c:strRef>
              <c:f>'Form Responses 1'!$C$170</c:f>
              <c:strCache>
                <c:ptCount val="1"/>
                <c:pt idx="0">
                  <c:v>Rural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5437-46E1-9CA1-4930E78078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5437-46E1-9CA1-4930E78078F5}"/>
              </c:ext>
            </c:extLst>
          </c:dPt>
          <c:val>
            <c:numRef>
              <c:f>'Form Responses 1'!$D$170:$E$170</c:f>
              <c:numCache>
                <c:formatCode>General</c:formatCode>
                <c:ptCount val="2"/>
                <c:pt idx="0">
                  <c:v>105</c:v>
                </c:pt>
                <c:pt idx="1">
                  <c:v>63.636363636363633</c:v>
                </c:pt>
              </c:numCache>
            </c:numRef>
          </c:val>
          <c:extLst>
            <c:ext xmlns:c16="http://schemas.microsoft.com/office/drawing/2014/chart" uri="{C3380CC4-5D6E-409C-BE32-E72D297353CC}">
              <c16:uniqueId val="{00000009-5437-46E1-9CA1-4930E78078F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Experient</a:t>
            </a:r>
            <a:r>
              <a:rPr lang="en-US" sz="2000" baseline="0" dirty="0"/>
              <a:t> with online learning </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6362-47A2-92BA-02DE5E6FF6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62-47A2-92BA-02DE5E6FF6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62-47A2-92BA-02DE5E6FF630}"/>
              </c:ext>
            </c:extLst>
          </c:dPt>
          <c:cat>
            <c:strRef>
              <c:f>Sheet1!$F$4:$F$6</c:f>
              <c:strCache>
                <c:ptCount val="3"/>
                <c:pt idx="0">
                  <c:v>Ever</c:v>
                </c:pt>
                <c:pt idx="1">
                  <c:v>Never</c:v>
                </c:pt>
                <c:pt idx="2">
                  <c:v>not sure </c:v>
                </c:pt>
              </c:strCache>
            </c:strRef>
          </c:cat>
          <c:val>
            <c:numRef>
              <c:f>Sheet1!$G$4:$G$6</c:f>
              <c:numCache>
                <c:formatCode>General</c:formatCode>
                <c:ptCount val="3"/>
                <c:pt idx="0">
                  <c:v>149</c:v>
                </c:pt>
                <c:pt idx="1">
                  <c:v>12</c:v>
                </c:pt>
                <c:pt idx="2">
                  <c:v>4</c:v>
                </c:pt>
              </c:numCache>
            </c:numRef>
          </c:val>
          <c:extLst>
            <c:ext xmlns:c16="http://schemas.microsoft.com/office/drawing/2014/chart" uri="{C3380CC4-5D6E-409C-BE32-E72D297353CC}">
              <c16:uniqueId val="{00000006-6362-47A2-92BA-02DE5E6FF63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6362-47A2-92BA-02DE5E6FF6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6362-47A2-92BA-02DE5E6FF6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6362-47A2-92BA-02DE5E6FF630}"/>
              </c:ext>
            </c:extLst>
          </c:dPt>
          <c:cat>
            <c:strRef>
              <c:f>Sheet1!$F$4:$F$6</c:f>
              <c:strCache>
                <c:ptCount val="3"/>
                <c:pt idx="0">
                  <c:v>Ever</c:v>
                </c:pt>
                <c:pt idx="1">
                  <c:v>Never</c:v>
                </c:pt>
                <c:pt idx="2">
                  <c:v>not sure </c:v>
                </c:pt>
              </c:strCache>
            </c:strRef>
          </c:cat>
          <c:val>
            <c:numRef>
              <c:f>Sheet1!$H$4:$H$6</c:f>
              <c:numCache>
                <c:formatCode>0.00</c:formatCode>
                <c:ptCount val="3"/>
                <c:pt idx="0">
                  <c:v>90.303030303030297</c:v>
                </c:pt>
                <c:pt idx="1">
                  <c:v>7.2727272727272725</c:v>
                </c:pt>
                <c:pt idx="2">
                  <c:v>2.4242424242424243</c:v>
                </c:pt>
              </c:numCache>
            </c:numRef>
          </c:val>
          <c:extLst>
            <c:ext xmlns:c16="http://schemas.microsoft.com/office/drawing/2014/chart" uri="{C3380CC4-5D6E-409C-BE32-E72D297353CC}">
              <c16:uniqueId val="{0000000D-6362-47A2-92BA-02DE5E6FF63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6701960571478387E-2"/>
          <c:y val="0.62396760662599882"/>
          <c:w val="0.2139138827991644"/>
          <c:h val="0.290792559860148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channel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B2-4BD5-9E2C-3935F58587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B2-4BD5-9E2C-3935F58587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B2-4BD5-9E2C-3935F58587EA}"/>
              </c:ext>
            </c:extLst>
          </c:dPt>
          <c:cat>
            <c:strRef>
              <c:f>Sheet1!$F$9:$F$11</c:f>
              <c:strCache>
                <c:ptCount val="3"/>
                <c:pt idx="0">
                  <c:v>Domestic </c:v>
                </c:pt>
                <c:pt idx="1">
                  <c:v>International </c:v>
                </c:pt>
                <c:pt idx="2">
                  <c:v>both</c:v>
                </c:pt>
              </c:strCache>
            </c:strRef>
          </c:cat>
          <c:val>
            <c:numRef>
              <c:f>Sheet1!$G$9:$G$11</c:f>
              <c:numCache>
                <c:formatCode>General</c:formatCode>
                <c:ptCount val="3"/>
                <c:pt idx="0">
                  <c:v>3</c:v>
                </c:pt>
                <c:pt idx="1">
                  <c:v>155</c:v>
                </c:pt>
                <c:pt idx="2">
                  <c:v>7</c:v>
                </c:pt>
              </c:numCache>
            </c:numRef>
          </c:val>
          <c:extLst>
            <c:ext xmlns:c16="http://schemas.microsoft.com/office/drawing/2014/chart" uri="{C3380CC4-5D6E-409C-BE32-E72D297353CC}">
              <c16:uniqueId val="{00000006-42B2-4BD5-9E2C-3935F58587EA}"/>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42B2-4BD5-9E2C-3935F58587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2B2-4BD5-9E2C-3935F58587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2B2-4BD5-9E2C-3935F58587EA}"/>
              </c:ext>
            </c:extLst>
          </c:dPt>
          <c:cat>
            <c:strRef>
              <c:f>Sheet1!$F$9:$F$11</c:f>
              <c:strCache>
                <c:ptCount val="3"/>
                <c:pt idx="0">
                  <c:v>Domestic </c:v>
                </c:pt>
                <c:pt idx="1">
                  <c:v>International </c:v>
                </c:pt>
                <c:pt idx="2">
                  <c:v>both</c:v>
                </c:pt>
              </c:strCache>
            </c:strRef>
          </c:cat>
          <c:val>
            <c:numRef>
              <c:f>Sheet1!$H$9:$H$11</c:f>
              <c:numCache>
                <c:formatCode>0.00</c:formatCode>
                <c:ptCount val="3"/>
                <c:pt idx="0">
                  <c:v>1.8181818181818181</c:v>
                </c:pt>
                <c:pt idx="1">
                  <c:v>93.939393939393938</c:v>
                </c:pt>
                <c:pt idx="2">
                  <c:v>4.2424242424242422</c:v>
                </c:pt>
              </c:numCache>
            </c:numRef>
          </c:val>
          <c:extLst>
            <c:ext xmlns:c16="http://schemas.microsoft.com/office/drawing/2014/chart" uri="{C3380CC4-5D6E-409C-BE32-E72D297353CC}">
              <c16:uniqueId val="{0000000D-42B2-4BD5-9E2C-3935F58587E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374757723631171"/>
          <c:y val="0.6209343287031166"/>
          <c:w val="0.25682482261121414"/>
          <c:h val="0.325380055294166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Devices </a:t>
            </a:r>
          </a:p>
        </c:rich>
      </c:tx>
      <c:layout>
        <c:manualLayout>
          <c:xMode val="edge"/>
          <c:yMode val="edge"/>
          <c:x val="0.45363366652960713"/>
          <c:y val="0.169832864998859"/>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909056445823408"/>
          <c:y val="0.29952581134473144"/>
          <c:w val="0.41194818309429454"/>
          <c:h val="0.7004741886552685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74-4498-ADD4-D96B30F540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74-4498-ADD4-D96B30F540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74-4498-ADD4-D96B30F540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74-4498-ADD4-D96B30F54002}"/>
              </c:ext>
            </c:extLst>
          </c:dPt>
          <c:cat>
            <c:strRef>
              <c:f>Sheet1!$F$14:$F$17</c:f>
              <c:strCache>
                <c:ptCount val="4"/>
                <c:pt idx="0">
                  <c:v>Smart phone</c:v>
                </c:pt>
                <c:pt idx="1">
                  <c:v>Laptop</c:v>
                </c:pt>
                <c:pt idx="2">
                  <c:v>faculty computer </c:v>
                </c:pt>
                <c:pt idx="3">
                  <c:v>optional device</c:v>
                </c:pt>
              </c:strCache>
            </c:strRef>
          </c:cat>
          <c:val>
            <c:numRef>
              <c:f>Sheet1!$G$14:$G$17</c:f>
              <c:numCache>
                <c:formatCode>General</c:formatCode>
                <c:ptCount val="4"/>
                <c:pt idx="0">
                  <c:v>78</c:v>
                </c:pt>
                <c:pt idx="1">
                  <c:v>32</c:v>
                </c:pt>
                <c:pt idx="2">
                  <c:v>34</c:v>
                </c:pt>
                <c:pt idx="3">
                  <c:v>21</c:v>
                </c:pt>
              </c:numCache>
            </c:numRef>
          </c:val>
          <c:extLst>
            <c:ext xmlns:c16="http://schemas.microsoft.com/office/drawing/2014/chart" uri="{C3380CC4-5D6E-409C-BE32-E72D297353CC}">
              <c16:uniqueId val="{00000008-0174-4498-ADD4-D96B30F54002}"/>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0174-4498-ADD4-D96B30F540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0174-4498-ADD4-D96B30F540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0174-4498-ADD4-D96B30F540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0174-4498-ADD4-D96B30F54002}"/>
              </c:ext>
            </c:extLst>
          </c:dPt>
          <c:cat>
            <c:strRef>
              <c:f>Sheet1!$F$14:$F$17</c:f>
              <c:strCache>
                <c:ptCount val="4"/>
                <c:pt idx="0">
                  <c:v>Smart phone</c:v>
                </c:pt>
                <c:pt idx="1">
                  <c:v>Laptop</c:v>
                </c:pt>
                <c:pt idx="2">
                  <c:v>faculty computer </c:v>
                </c:pt>
                <c:pt idx="3">
                  <c:v>optional device</c:v>
                </c:pt>
              </c:strCache>
            </c:strRef>
          </c:cat>
          <c:val>
            <c:numRef>
              <c:f>Sheet1!$H$14:$H$17</c:f>
              <c:numCache>
                <c:formatCode>0.00</c:formatCode>
                <c:ptCount val="4"/>
                <c:pt idx="0">
                  <c:v>47.272727272727273</c:v>
                </c:pt>
                <c:pt idx="1">
                  <c:v>19.393939393939394</c:v>
                </c:pt>
                <c:pt idx="2">
                  <c:v>20.606060606060606</c:v>
                </c:pt>
                <c:pt idx="3">
                  <c:v>12.727272727272727</c:v>
                </c:pt>
              </c:numCache>
            </c:numRef>
          </c:val>
          <c:extLst>
            <c:ext xmlns:c16="http://schemas.microsoft.com/office/drawing/2014/chart" uri="{C3380CC4-5D6E-409C-BE32-E72D297353CC}">
              <c16:uniqueId val="{00000011-0174-4498-ADD4-D96B30F5400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702602916402967"/>
          <c:y val="0.68015113854497133"/>
          <c:w val="0.27538950716906863"/>
          <c:h val="0.319848861455028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Learning platform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2D-48BC-91F4-8B7D84270A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2D-48BC-91F4-8B7D84270A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92D-48BC-91F4-8B7D84270A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92D-48BC-91F4-8B7D84270A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92D-48BC-91F4-8B7D84270A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92D-48BC-91F4-8B7D84270A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92D-48BC-91F4-8B7D84270A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92D-48BC-91F4-8B7D84270AB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92D-48BC-91F4-8B7D84270AB9}"/>
              </c:ext>
            </c:extLst>
          </c:dPt>
          <c:cat>
            <c:strRef>
              <c:f>Sheet1!$F$21:$F$29</c:f>
              <c:strCache>
                <c:ptCount val="9"/>
                <c:pt idx="0">
                  <c:v>Google</c:v>
                </c:pt>
                <c:pt idx="1">
                  <c:v>youtube</c:v>
                </c:pt>
                <c:pt idx="2">
                  <c:v>coursera </c:v>
                </c:pt>
                <c:pt idx="3">
                  <c:v>Kan Academy</c:v>
                </c:pt>
                <c:pt idx="4">
                  <c:v>kungpanya</c:v>
                </c:pt>
                <c:pt idx="5">
                  <c:v>Skillshare</c:v>
                </c:pt>
                <c:pt idx="6">
                  <c:v>Ucademy</c:v>
                </c:pt>
                <c:pt idx="7">
                  <c:v>futurelearn</c:v>
                </c:pt>
                <c:pt idx="8">
                  <c:v>edX</c:v>
                </c:pt>
              </c:strCache>
            </c:strRef>
          </c:cat>
          <c:val>
            <c:numRef>
              <c:f>Sheet1!$G$21:$G$29</c:f>
              <c:numCache>
                <c:formatCode>General</c:formatCode>
                <c:ptCount val="9"/>
                <c:pt idx="0">
                  <c:v>114</c:v>
                </c:pt>
                <c:pt idx="1">
                  <c:v>34</c:v>
                </c:pt>
                <c:pt idx="3">
                  <c:v>1</c:v>
                </c:pt>
                <c:pt idx="4">
                  <c:v>12</c:v>
                </c:pt>
                <c:pt idx="7">
                  <c:v>4</c:v>
                </c:pt>
              </c:numCache>
            </c:numRef>
          </c:val>
          <c:extLst>
            <c:ext xmlns:c16="http://schemas.microsoft.com/office/drawing/2014/chart" uri="{C3380CC4-5D6E-409C-BE32-E72D297353CC}">
              <c16:uniqueId val="{00000012-492D-48BC-91F4-8B7D84270AB9}"/>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4-492D-48BC-91F4-8B7D84270A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492D-48BC-91F4-8B7D84270A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492D-48BC-91F4-8B7D84270A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A-492D-48BC-91F4-8B7D84270A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C-492D-48BC-91F4-8B7D84270AB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492D-48BC-91F4-8B7D84270AB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0-492D-48BC-91F4-8B7D84270AB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492D-48BC-91F4-8B7D84270AB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4-492D-48BC-91F4-8B7D84270AB9}"/>
              </c:ext>
            </c:extLst>
          </c:dPt>
          <c:cat>
            <c:strRef>
              <c:f>Sheet1!$F$21:$F$29</c:f>
              <c:strCache>
                <c:ptCount val="9"/>
                <c:pt idx="0">
                  <c:v>Google</c:v>
                </c:pt>
                <c:pt idx="1">
                  <c:v>youtube</c:v>
                </c:pt>
                <c:pt idx="2">
                  <c:v>coursera </c:v>
                </c:pt>
                <c:pt idx="3">
                  <c:v>Kan Academy</c:v>
                </c:pt>
                <c:pt idx="4">
                  <c:v>kungpanya</c:v>
                </c:pt>
                <c:pt idx="5">
                  <c:v>Skillshare</c:v>
                </c:pt>
                <c:pt idx="6">
                  <c:v>Ucademy</c:v>
                </c:pt>
                <c:pt idx="7">
                  <c:v>futurelearn</c:v>
                </c:pt>
                <c:pt idx="8">
                  <c:v>edX</c:v>
                </c:pt>
              </c:strCache>
            </c:strRef>
          </c:cat>
          <c:val>
            <c:numRef>
              <c:f>Sheet1!$H$21:$H$29</c:f>
              <c:numCache>
                <c:formatCode>0.00</c:formatCode>
                <c:ptCount val="9"/>
                <c:pt idx="0">
                  <c:v>69.090909090909093</c:v>
                </c:pt>
                <c:pt idx="1">
                  <c:v>20.606060606060606</c:v>
                </c:pt>
                <c:pt idx="2">
                  <c:v>0</c:v>
                </c:pt>
                <c:pt idx="3">
                  <c:v>0.60606060606060608</c:v>
                </c:pt>
                <c:pt idx="4">
                  <c:v>7.2727272727272725</c:v>
                </c:pt>
                <c:pt idx="5">
                  <c:v>0</c:v>
                </c:pt>
                <c:pt idx="6">
                  <c:v>0</c:v>
                </c:pt>
                <c:pt idx="7">
                  <c:v>2.4242424242424243</c:v>
                </c:pt>
                <c:pt idx="8">
                  <c:v>0</c:v>
                </c:pt>
              </c:numCache>
            </c:numRef>
          </c:val>
          <c:extLst>
            <c:ext xmlns:c16="http://schemas.microsoft.com/office/drawing/2014/chart" uri="{C3380CC4-5D6E-409C-BE32-E72D297353CC}">
              <c16:uniqueId val="{00000025-492D-48BC-91F4-8B7D84270AB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8.3955021704484253E-3"/>
          <c:y val="1.2572755060954517E-2"/>
          <c:w val="0.17186797001371315"/>
          <c:h val="0.958084725317679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Experient</a:t>
            </a:r>
            <a:r>
              <a:rPr lang="en-US" sz="2000" baseline="0" dirty="0"/>
              <a:t> with online learning </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6362-47A2-92BA-02DE5E6FF6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62-47A2-92BA-02DE5E6FF6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62-47A2-92BA-02DE5E6FF630}"/>
              </c:ext>
            </c:extLst>
          </c:dPt>
          <c:cat>
            <c:strRef>
              <c:f>Sheet1!$F$4:$F$6</c:f>
              <c:strCache>
                <c:ptCount val="3"/>
                <c:pt idx="0">
                  <c:v>Ever</c:v>
                </c:pt>
                <c:pt idx="1">
                  <c:v>Never</c:v>
                </c:pt>
                <c:pt idx="2">
                  <c:v>not sure </c:v>
                </c:pt>
              </c:strCache>
            </c:strRef>
          </c:cat>
          <c:val>
            <c:numRef>
              <c:f>Sheet1!$G$4:$G$6</c:f>
              <c:numCache>
                <c:formatCode>General</c:formatCode>
                <c:ptCount val="3"/>
                <c:pt idx="0">
                  <c:v>149</c:v>
                </c:pt>
                <c:pt idx="1">
                  <c:v>12</c:v>
                </c:pt>
                <c:pt idx="2">
                  <c:v>4</c:v>
                </c:pt>
              </c:numCache>
            </c:numRef>
          </c:val>
          <c:extLst>
            <c:ext xmlns:c16="http://schemas.microsoft.com/office/drawing/2014/chart" uri="{C3380CC4-5D6E-409C-BE32-E72D297353CC}">
              <c16:uniqueId val="{00000006-6362-47A2-92BA-02DE5E6FF63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6362-47A2-92BA-02DE5E6FF6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6362-47A2-92BA-02DE5E6FF6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6362-47A2-92BA-02DE5E6FF630}"/>
              </c:ext>
            </c:extLst>
          </c:dPt>
          <c:cat>
            <c:strRef>
              <c:f>Sheet1!$F$4:$F$6</c:f>
              <c:strCache>
                <c:ptCount val="3"/>
                <c:pt idx="0">
                  <c:v>Ever</c:v>
                </c:pt>
                <c:pt idx="1">
                  <c:v>Never</c:v>
                </c:pt>
                <c:pt idx="2">
                  <c:v>not sure </c:v>
                </c:pt>
              </c:strCache>
            </c:strRef>
          </c:cat>
          <c:val>
            <c:numRef>
              <c:f>Sheet1!$H$4:$H$6</c:f>
              <c:numCache>
                <c:formatCode>0.00</c:formatCode>
                <c:ptCount val="3"/>
                <c:pt idx="0">
                  <c:v>90.303030303030297</c:v>
                </c:pt>
                <c:pt idx="1">
                  <c:v>7.2727272727272725</c:v>
                </c:pt>
                <c:pt idx="2">
                  <c:v>2.4242424242424243</c:v>
                </c:pt>
              </c:numCache>
            </c:numRef>
          </c:val>
          <c:extLst>
            <c:ext xmlns:c16="http://schemas.microsoft.com/office/drawing/2014/chart" uri="{C3380CC4-5D6E-409C-BE32-E72D297353CC}">
              <c16:uniqueId val="{0000000D-6362-47A2-92BA-02DE5E6FF63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1173543349792484E-2"/>
          <c:y val="0.35404146716546514"/>
          <c:w val="0.2139138827991644"/>
          <c:h val="0.290792559860148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channel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B2-4BD5-9E2C-3935F58587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B2-4BD5-9E2C-3935F58587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B2-4BD5-9E2C-3935F58587EA}"/>
              </c:ext>
            </c:extLst>
          </c:dPt>
          <c:cat>
            <c:strRef>
              <c:f>Sheet1!$F$9:$F$11</c:f>
              <c:strCache>
                <c:ptCount val="3"/>
                <c:pt idx="0">
                  <c:v>Domestic </c:v>
                </c:pt>
                <c:pt idx="1">
                  <c:v>International </c:v>
                </c:pt>
                <c:pt idx="2">
                  <c:v>both</c:v>
                </c:pt>
              </c:strCache>
            </c:strRef>
          </c:cat>
          <c:val>
            <c:numRef>
              <c:f>Sheet1!$G$9:$G$11</c:f>
              <c:numCache>
                <c:formatCode>General</c:formatCode>
                <c:ptCount val="3"/>
                <c:pt idx="0">
                  <c:v>3</c:v>
                </c:pt>
                <c:pt idx="1">
                  <c:v>155</c:v>
                </c:pt>
                <c:pt idx="2">
                  <c:v>7</c:v>
                </c:pt>
              </c:numCache>
            </c:numRef>
          </c:val>
          <c:extLst>
            <c:ext xmlns:c16="http://schemas.microsoft.com/office/drawing/2014/chart" uri="{C3380CC4-5D6E-409C-BE32-E72D297353CC}">
              <c16:uniqueId val="{00000006-42B2-4BD5-9E2C-3935F58587EA}"/>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42B2-4BD5-9E2C-3935F58587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2B2-4BD5-9E2C-3935F58587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2B2-4BD5-9E2C-3935F58587EA}"/>
              </c:ext>
            </c:extLst>
          </c:dPt>
          <c:cat>
            <c:strRef>
              <c:f>Sheet1!$F$9:$F$11</c:f>
              <c:strCache>
                <c:ptCount val="3"/>
                <c:pt idx="0">
                  <c:v>Domestic </c:v>
                </c:pt>
                <c:pt idx="1">
                  <c:v>International </c:v>
                </c:pt>
                <c:pt idx="2">
                  <c:v>both</c:v>
                </c:pt>
              </c:strCache>
            </c:strRef>
          </c:cat>
          <c:val>
            <c:numRef>
              <c:f>Sheet1!$H$9:$H$11</c:f>
              <c:numCache>
                <c:formatCode>0.00</c:formatCode>
                <c:ptCount val="3"/>
                <c:pt idx="0">
                  <c:v>1.8181818181818181</c:v>
                </c:pt>
                <c:pt idx="1">
                  <c:v>93.939393939393938</c:v>
                </c:pt>
                <c:pt idx="2">
                  <c:v>4.2424242424242422</c:v>
                </c:pt>
              </c:numCache>
            </c:numRef>
          </c:val>
          <c:extLst>
            <c:ext xmlns:c16="http://schemas.microsoft.com/office/drawing/2014/chart" uri="{C3380CC4-5D6E-409C-BE32-E72D297353CC}">
              <c16:uniqueId val="{0000000D-42B2-4BD5-9E2C-3935F58587E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5611983888197418E-2"/>
          <c:y val="0.33818956552616225"/>
          <c:w val="0.25682482261121414"/>
          <c:h val="0.325380055294166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Devices </a:t>
            </a:r>
          </a:p>
        </c:rich>
      </c:tx>
      <c:layout>
        <c:manualLayout>
          <c:xMode val="edge"/>
          <c:yMode val="edge"/>
          <c:x val="0.45363366652960713"/>
          <c:y val="0.169832864998859"/>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909056445823408"/>
          <c:y val="0.29952581134473144"/>
          <c:w val="0.41194818309429454"/>
          <c:h val="0.7004741886552685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74-4498-ADD4-D96B30F540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74-4498-ADD4-D96B30F540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74-4498-ADD4-D96B30F540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74-4498-ADD4-D96B30F54002}"/>
              </c:ext>
            </c:extLst>
          </c:dPt>
          <c:cat>
            <c:strRef>
              <c:f>Sheet1!$F$14:$F$17</c:f>
              <c:strCache>
                <c:ptCount val="4"/>
                <c:pt idx="0">
                  <c:v>Smart phone</c:v>
                </c:pt>
                <c:pt idx="1">
                  <c:v>Laptop</c:v>
                </c:pt>
                <c:pt idx="2">
                  <c:v>faculty computer </c:v>
                </c:pt>
                <c:pt idx="3">
                  <c:v>optional device</c:v>
                </c:pt>
              </c:strCache>
            </c:strRef>
          </c:cat>
          <c:val>
            <c:numRef>
              <c:f>Sheet1!$G$14:$G$17</c:f>
              <c:numCache>
                <c:formatCode>General</c:formatCode>
                <c:ptCount val="4"/>
                <c:pt idx="0">
                  <c:v>78</c:v>
                </c:pt>
                <c:pt idx="1">
                  <c:v>32</c:v>
                </c:pt>
                <c:pt idx="2">
                  <c:v>34</c:v>
                </c:pt>
                <c:pt idx="3">
                  <c:v>21</c:v>
                </c:pt>
              </c:numCache>
            </c:numRef>
          </c:val>
          <c:extLst>
            <c:ext xmlns:c16="http://schemas.microsoft.com/office/drawing/2014/chart" uri="{C3380CC4-5D6E-409C-BE32-E72D297353CC}">
              <c16:uniqueId val="{00000008-0174-4498-ADD4-D96B30F54002}"/>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0174-4498-ADD4-D96B30F540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0174-4498-ADD4-D96B30F540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0174-4498-ADD4-D96B30F540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0174-4498-ADD4-D96B30F54002}"/>
              </c:ext>
            </c:extLst>
          </c:dPt>
          <c:cat>
            <c:strRef>
              <c:f>Sheet1!$F$14:$F$17</c:f>
              <c:strCache>
                <c:ptCount val="4"/>
                <c:pt idx="0">
                  <c:v>Smart phone</c:v>
                </c:pt>
                <c:pt idx="1">
                  <c:v>Laptop</c:v>
                </c:pt>
                <c:pt idx="2">
                  <c:v>faculty computer </c:v>
                </c:pt>
                <c:pt idx="3">
                  <c:v>optional device</c:v>
                </c:pt>
              </c:strCache>
            </c:strRef>
          </c:cat>
          <c:val>
            <c:numRef>
              <c:f>Sheet1!$H$14:$H$17</c:f>
              <c:numCache>
                <c:formatCode>0.00</c:formatCode>
                <c:ptCount val="4"/>
                <c:pt idx="0">
                  <c:v>47.272727272727273</c:v>
                </c:pt>
                <c:pt idx="1">
                  <c:v>19.393939393939394</c:v>
                </c:pt>
                <c:pt idx="2">
                  <c:v>20.606060606060606</c:v>
                </c:pt>
                <c:pt idx="3">
                  <c:v>12.727272727272727</c:v>
                </c:pt>
              </c:numCache>
            </c:numRef>
          </c:val>
          <c:extLst>
            <c:ext xmlns:c16="http://schemas.microsoft.com/office/drawing/2014/chart" uri="{C3380CC4-5D6E-409C-BE32-E72D297353CC}">
              <c16:uniqueId val="{00000011-0174-4498-ADD4-D96B30F5400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050390761776469"/>
          <c:y val="0.43153488793531614"/>
          <c:w val="0.27538950716906863"/>
          <c:h val="0.319848861455028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0.6421</cdr:x>
      <cdr:y>0.81784</cdr:y>
    </cdr:from>
    <cdr:to>
      <cdr:x>0.81929</cdr:x>
      <cdr:y>0.89541</cdr:y>
    </cdr:to>
    <cdr:sp macro="" textlink="">
      <cdr:nvSpPr>
        <cdr:cNvPr id="2" name="TextBox 10">
          <a:extLst xmlns:a="http://schemas.openxmlformats.org/drawingml/2006/main">
            <a:ext uri="{FF2B5EF4-FFF2-40B4-BE49-F238E27FC236}">
              <a16:creationId xmlns:a16="http://schemas.microsoft.com/office/drawing/2014/main" id="{6776A989-0B4A-12F6-A3DA-C692D8DD7240}"/>
            </a:ext>
          </a:extLst>
        </cdr:cNvPr>
        <cdr:cNvSpPr txBox="1"/>
      </cdr:nvSpPr>
      <cdr:spPr>
        <a:xfrm xmlns:a="http://schemas.openxmlformats.org/drawingml/2006/main">
          <a:off x="5658668" y="3893722"/>
          <a:ext cx="156151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93,94%</a:t>
          </a:r>
        </a:p>
      </cdr:txBody>
    </cdr:sp>
  </cdr:relSizeAnchor>
  <cdr:relSizeAnchor xmlns:cdr="http://schemas.openxmlformats.org/drawingml/2006/chartDrawing">
    <cdr:from>
      <cdr:x>0.69373</cdr:x>
      <cdr:y>0.83004</cdr:y>
    </cdr:from>
    <cdr:to>
      <cdr:x>0.87092</cdr:x>
      <cdr:y>0.90761</cdr:y>
    </cdr:to>
    <cdr:sp macro="" textlink="">
      <cdr:nvSpPr>
        <cdr:cNvPr id="3" name="TextBox 2">
          <a:extLst xmlns:a="http://schemas.openxmlformats.org/drawingml/2006/main">
            <a:ext uri="{FF2B5EF4-FFF2-40B4-BE49-F238E27FC236}">
              <a16:creationId xmlns:a16="http://schemas.microsoft.com/office/drawing/2014/main" id="{DFDD2D80-35C4-98C0-493A-58E454727C23}"/>
            </a:ext>
          </a:extLst>
        </cdr:cNvPr>
        <cdr:cNvSpPr txBox="1"/>
      </cdr:nvSpPr>
      <cdr:spPr>
        <a:xfrm xmlns:a="http://schemas.openxmlformats.org/drawingml/2006/main">
          <a:off x="6113668" y="3951825"/>
          <a:ext cx="156151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bg1"/>
              </a:solidFill>
            </a:rPr>
            <a:t>69,09%</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548F-6D04-A908-33F2-A641462523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522B73-C6D4-8556-B4D0-9F8DFA1DB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F2177E-D437-E470-CE7E-285B0D2363D8}"/>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5" name="Footer Placeholder 4">
            <a:extLst>
              <a:ext uri="{FF2B5EF4-FFF2-40B4-BE49-F238E27FC236}">
                <a16:creationId xmlns:a16="http://schemas.microsoft.com/office/drawing/2014/main" id="{363E9109-A102-94FD-7A3A-C36945360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B1BC9-96B1-6011-7EFC-229C403771F6}"/>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53846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289E-6524-1547-9602-FD2DC1CF2D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A1D6D0-0B5E-25C7-D471-8F71D6BD9A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7CFE2-737C-7682-58E0-B23AB0828D99}"/>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5" name="Footer Placeholder 4">
            <a:extLst>
              <a:ext uri="{FF2B5EF4-FFF2-40B4-BE49-F238E27FC236}">
                <a16:creationId xmlns:a16="http://schemas.microsoft.com/office/drawing/2014/main" id="{EE8527B2-5886-25D5-58B6-D5CBFFAFC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18B03-6C7D-AAAD-2173-3B9431EDEF08}"/>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152429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7EC6D-13A2-F80E-87D3-22C1CFA1EA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F72D03-EA80-8EEB-D115-ACE03FC056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B19D6-1075-F9E3-4C77-C05422CF0AD3}"/>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5" name="Footer Placeholder 4">
            <a:extLst>
              <a:ext uri="{FF2B5EF4-FFF2-40B4-BE49-F238E27FC236}">
                <a16:creationId xmlns:a16="http://schemas.microsoft.com/office/drawing/2014/main" id="{E7CEFAA0-4F51-7529-1612-D6ADF4AD2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D3CD5-073E-3665-6D22-CC65A27A79BB}"/>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226609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F765-AE43-6E8B-9EBE-ADB59F66A6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45D6A-0C77-F394-D6A5-0E6F1D021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076BB-E762-1D91-519A-B9E1CB03284D}"/>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5" name="Footer Placeholder 4">
            <a:extLst>
              <a:ext uri="{FF2B5EF4-FFF2-40B4-BE49-F238E27FC236}">
                <a16:creationId xmlns:a16="http://schemas.microsoft.com/office/drawing/2014/main" id="{653799E9-D37D-20B0-EA08-00A3687B2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F836D-2B29-C3F4-70FD-BA7311C44AC9}"/>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104637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E56A-724B-F56C-CDFF-BBEAAE4009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E506D4-45D1-6AD4-2642-93D748668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F07F73-7D07-D81D-D855-AA18496B2E63}"/>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5" name="Footer Placeholder 4">
            <a:extLst>
              <a:ext uri="{FF2B5EF4-FFF2-40B4-BE49-F238E27FC236}">
                <a16:creationId xmlns:a16="http://schemas.microsoft.com/office/drawing/2014/main" id="{23CC56AC-408E-5D46-1076-BEDD1B918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A75E9-F036-54F8-0163-4A6EAE57C2BB}"/>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125303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DFED3-AFB1-5817-FB55-008F46A9E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5FBF1B-4CA9-462F-661F-E88BB04140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05566-3771-9403-B75A-7063D1BBBD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FB1DE-059B-7621-9012-C84F4D0E2430}"/>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6" name="Footer Placeholder 5">
            <a:extLst>
              <a:ext uri="{FF2B5EF4-FFF2-40B4-BE49-F238E27FC236}">
                <a16:creationId xmlns:a16="http://schemas.microsoft.com/office/drawing/2014/main" id="{4273AA35-A458-F738-4B03-3B764DA66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ACA2F-C414-6937-EFE4-5A259AB931CD}"/>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363711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DD3C-76CF-8197-D8A5-444EE4D81B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4C6325-D04A-E4CE-973A-F940A93B7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7F2DEF-8E78-363D-E7A4-22349FF397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5BFE77-9B40-4190-3216-C7A1548A0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3C0A2C-DBAA-27CF-4EC7-153D92DB74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EC7A4F-F6E3-D14C-025E-B5374807F99E}"/>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8" name="Footer Placeholder 7">
            <a:extLst>
              <a:ext uri="{FF2B5EF4-FFF2-40B4-BE49-F238E27FC236}">
                <a16:creationId xmlns:a16="http://schemas.microsoft.com/office/drawing/2014/main" id="{E9568363-B18C-9A87-ED50-FBB8830B7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0E34D-C970-A237-CA5D-0BB3FF48C349}"/>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76097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ADA2-4F11-0A7F-B390-40BAD7B99B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D1DDC-2CC5-09D7-0C46-AF1890245CA1}"/>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4" name="Footer Placeholder 3">
            <a:extLst>
              <a:ext uri="{FF2B5EF4-FFF2-40B4-BE49-F238E27FC236}">
                <a16:creationId xmlns:a16="http://schemas.microsoft.com/office/drawing/2014/main" id="{9EAA5B61-3B55-71DD-25AD-589119094A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B07540-EAC1-E39F-C416-3668D0231E9A}"/>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282025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FDCFB-8C71-6EB7-0562-34132C2A31ED}"/>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3" name="Footer Placeholder 2">
            <a:extLst>
              <a:ext uri="{FF2B5EF4-FFF2-40B4-BE49-F238E27FC236}">
                <a16:creationId xmlns:a16="http://schemas.microsoft.com/office/drawing/2014/main" id="{8153F123-D39A-EAF5-90DA-84C66A6B2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517DEB-6534-F3AC-752A-37C2194A5DA7}"/>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388879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1DE1-702D-8486-AD20-CD0B22077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5F327-251B-2FDB-4566-B80497F07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B21518-8A7E-9F7E-FE22-0B2467A82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9E099-3322-9C5E-77EF-214C388854E1}"/>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6" name="Footer Placeholder 5">
            <a:extLst>
              <a:ext uri="{FF2B5EF4-FFF2-40B4-BE49-F238E27FC236}">
                <a16:creationId xmlns:a16="http://schemas.microsoft.com/office/drawing/2014/main" id="{6480894B-40A4-D2A4-16B7-4B474B379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8AEA4-51EE-F73B-CF75-BF8BDD1AE0FF}"/>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62407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1725-B95D-DD15-5564-7430DCF2F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8A2021-C5C9-B570-C0C5-427A753703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761A77-46A1-C115-6F2B-3FC311AA8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19301-0687-A3ED-1BFC-DCBF447F7EE9}"/>
              </a:ext>
            </a:extLst>
          </p:cNvPr>
          <p:cNvSpPr>
            <a:spLocks noGrp="1"/>
          </p:cNvSpPr>
          <p:nvPr>
            <p:ph type="dt" sz="half" idx="10"/>
          </p:nvPr>
        </p:nvSpPr>
        <p:spPr/>
        <p:txBody>
          <a:bodyPr/>
          <a:lstStyle/>
          <a:p>
            <a:fld id="{9D4AEE60-E5A3-4131-98BF-C05D01D2FB2D}" type="datetimeFigureOut">
              <a:rPr lang="en-US" smtClean="0"/>
              <a:t>7/4/2023</a:t>
            </a:fld>
            <a:endParaRPr lang="en-US"/>
          </a:p>
        </p:txBody>
      </p:sp>
      <p:sp>
        <p:nvSpPr>
          <p:cNvPr id="6" name="Footer Placeholder 5">
            <a:extLst>
              <a:ext uri="{FF2B5EF4-FFF2-40B4-BE49-F238E27FC236}">
                <a16:creationId xmlns:a16="http://schemas.microsoft.com/office/drawing/2014/main" id="{8284D513-F2D1-E5CD-58B9-8819027DF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A7A4C-E944-3BA4-FB00-6ABF635578C9}"/>
              </a:ext>
            </a:extLst>
          </p:cNvPr>
          <p:cNvSpPr>
            <a:spLocks noGrp="1"/>
          </p:cNvSpPr>
          <p:nvPr>
            <p:ph type="sldNum" sz="quarter" idx="12"/>
          </p:nvPr>
        </p:nvSpPr>
        <p:spPr/>
        <p:txBody>
          <a:bodyPr/>
          <a:lstStyle/>
          <a:p>
            <a:fld id="{E2331EDB-07AA-4CE7-9121-0D3A59263255}" type="slidenum">
              <a:rPr lang="en-US" smtClean="0"/>
              <a:t>‹#›</a:t>
            </a:fld>
            <a:endParaRPr lang="en-US"/>
          </a:p>
        </p:txBody>
      </p:sp>
    </p:spTree>
    <p:extLst>
      <p:ext uri="{BB962C8B-B14F-4D97-AF65-F5344CB8AC3E}">
        <p14:creationId xmlns:p14="http://schemas.microsoft.com/office/powerpoint/2010/main" val="134349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76586C-16D5-499D-3F7E-C9EDD59E8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1B34B7-DF66-D66B-7EBC-43087CF54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6C3E3-4D11-AB2D-6956-AE98B630F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AEE60-E5A3-4131-98BF-C05D01D2FB2D}" type="datetimeFigureOut">
              <a:rPr lang="en-US" smtClean="0"/>
              <a:t>7/4/2023</a:t>
            </a:fld>
            <a:endParaRPr lang="en-US"/>
          </a:p>
        </p:txBody>
      </p:sp>
      <p:sp>
        <p:nvSpPr>
          <p:cNvPr id="5" name="Footer Placeholder 4">
            <a:extLst>
              <a:ext uri="{FF2B5EF4-FFF2-40B4-BE49-F238E27FC236}">
                <a16:creationId xmlns:a16="http://schemas.microsoft.com/office/drawing/2014/main" id="{C96D7CB0-8E4D-1306-E7B7-97B4E3821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85B58E-28D8-9A4D-81DF-65181AC88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31EDB-07AA-4CE7-9121-0D3A59263255}" type="slidenum">
              <a:rPr lang="en-US" smtClean="0"/>
              <a:t>‹#›</a:t>
            </a:fld>
            <a:endParaRPr lang="en-US"/>
          </a:p>
        </p:txBody>
      </p:sp>
    </p:spTree>
    <p:extLst>
      <p:ext uri="{BB962C8B-B14F-4D97-AF65-F5344CB8AC3E}">
        <p14:creationId xmlns:p14="http://schemas.microsoft.com/office/powerpoint/2010/main" val="41174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ispringsolutions.com/blog/best-online-learning-platforms#edx" TargetMode="External"/><Relationship Id="rId13" Type="http://schemas.openxmlformats.org/officeDocument/2006/relationships/hyperlink" Target="https://www.ispringsolutions.com/blog/best-online-learning-platforms#sap-litmos" TargetMode="External"/><Relationship Id="rId18" Type="http://schemas.openxmlformats.org/officeDocument/2006/relationships/hyperlink" Target="https://laos.learningpassport.unicef.org/" TargetMode="External"/><Relationship Id="rId3" Type="http://schemas.openxmlformats.org/officeDocument/2006/relationships/image" Target="../media/image2.png"/><Relationship Id="rId7" Type="http://schemas.openxmlformats.org/officeDocument/2006/relationships/hyperlink" Target="https://www.ispringsolutions.com/blog/best-online-learning-platforms#coursera" TargetMode="External"/><Relationship Id="rId12" Type="http://schemas.openxmlformats.org/officeDocument/2006/relationships/hyperlink" Target="https://www.ispringsolutions.com/blog/best-online-learning-platforms#ispring-learn" TargetMode="External"/><Relationship Id="rId17" Type="http://schemas.openxmlformats.org/officeDocument/2006/relationships/hyperlink" Target="https://www.ispringsolutions.com/blog/best-online-learning-platforms#moodle" TargetMode="External"/><Relationship Id="rId2" Type="http://schemas.openxmlformats.org/officeDocument/2006/relationships/image" Target="../media/image3.jpg"/><Relationship Id="rId16" Type="http://schemas.openxmlformats.org/officeDocument/2006/relationships/hyperlink" Target="https://www.ispringsolutions.com/blog/best-online-learning-platforms#canvas" TargetMode="External"/><Relationship Id="rId1" Type="http://schemas.openxmlformats.org/officeDocument/2006/relationships/slideLayout" Target="../slideLayouts/slideLayout2.xml"/><Relationship Id="rId6" Type="http://schemas.openxmlformats.org/officeDocument/2006/relationships/hyperlink" Target="https://www.ispringsolutions.com/blog/best-online-learning-platforms#linkedin-learning" TargetMode="External"/><Relationship Id="rId11" Type="http://schemas.openxmlformats.org/officeDocument/2006/relationships/hyperlink" Target="https://www.ispringsolutions.com/blog/best-online-learning-platforms#podia" TargetMode="External"/><Relationship Id="rId5" Type="http://schemas.openxmlformats.org/officeDocument/2006/relationships/hyperlink" Target="https://www.ispringsolutions.com/blog/best-online-learning-platforms#skillshare" TargetMode="External"/><Relationship Id="rId15" Type="http://schemas.openxmlformats.org/officeDocument/2006/relationships/hyperlink" Target="https://www.ispringsolutions.com/blog/best-online-learning-platforms#blackboard-learn" TargetMode="External"/><Relationship Id="rId10" Type="http://schemas.openxmlformats.org/officeDocument/2006/relationships/hyperlink" Target="https://www.ispringsolutions.com/blog/best-online-learning-platforms#kajabi" TargetMode="External"/><Relationship Id="rId19" Type="http://schemas.openxmlformats.org/officeDocument/2006/relationships/image" Target="../media/image13.png"/><Relationship Id="rId4" Type="http://schemas.openxmlformats.org/officeDocument/2006/relationships/hyperlink" Target="https://www.ispringsolutions.com/blog/best-online-learning-platforms#udemy-business" TargetMode="External"/><Relationship Id="rId9" Type="http://schemas.openxmlformats.org/officeDocument/2006/relationships/hyperlink" Target="https://www.ispringsolutions.com/blog/best-online-learning-platforms#ispring-market" TargetMode="External"/><Relationship Id="rId14" Type="http://schemas.openxmlformats.org/officeDocument/2006/relationships/hyperlink" Target="https://www.ispringsolutions.com/blog/best-online-learning-platforms#learnup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png"/><Relationship Id="rId7" Type="http://schemas.openxmlformats.org/officeDocument/2006/relationships/slide" Target="slide1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10" Type="http://schemas.openxmlformats.org/officeDocument/2006/relationships/slide" Target="slide27.xml"/><Relationship Id="rId4" Type="http://schemas.openxmlformats.org/officeDocument/2006/relationships/slide" Target="slide4.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4273CE-ECAD-BF91-1330-C9EA98CD64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52"/>
            <a:ext cx="12192000" cy="8128000"/>
          </a:xfrm>
          <a:prstGeom prst="rect">
            <a:avLst/>
          </a:prstGeom>
        </p:spPr>
      </p:pic>
      <p:grpSp>
        <p:nvGrpSpPr>
          <p:cNvPr id="5" name="Group 4">
            <a:extLst>
              <a:ext uri="{FF2B5EF4-FFF2-40B4-BE49-F238E27FC236}">
                <a16:creationId xmlns:a16="http://schemas.microsoft.com/office/drawing/2014/main" id="{974DF593-6A0E-A4BE-B4FE-33EA594EA799}"/>
              </a:ext>
            </a:extLst>
          </p:cNvPr>
          <p:cNvGrpSpPr/>
          <p:nvPr/>
        </p:nvGrpSpPr>
        <p:grpSpPr>
          <a:xfrm>
            <a:off x="526350" y="142874"/>
            <a:ext cx="10709685" cy="1179431"/>
            <a:chOff x="526350" y="0"/>
            <a:chExt cx="10709685" cy="1179431"/>
          </a:xfrm>
        </p:grpSpPr>
        <p:sp>
          <p:nvSpPr>
            <p:cNvPr id="6" name="Rectangle 5"/>
            <p:cNvSpPr/>
            <p:nvPr/>
          </p:nvSpPr>
          <p:spPr>
            <a:xfrm>
              <a:off x="526351" y="0"/>
              <a:ext cx="8368267" cy="523220"/>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2800" b="1" dirty="0">
                  <a:solidFill>
                    <a:schemeClr val="bg1"/>
                  </a:solidFill>
                  <a:latin typeface="inherit"/>
                  <a:ea typeface="Times New Roman" panose="02020603050405020304" pitchFamily="18" charset="0"/>
                  <a:cs typeface="Courier New" panose="02070309020205020404" pitchFamily="49" charset="0"/>
                </a:rPr>
                <a:t>THE STUDENT’S ATTITUDE TOWARD ONLINE LEARNING </a:t>
              </a:r>
              <a:endParaRPr lang="lo-LA" sz="2800" b="1" dirty="0">
                <a:solidFill>
                  <a:schemeClr val="bg1"/>
                </a:solidFill>
                <a:latin typeface="Phetsarath OT" panose="02000500000000020004" pitchFamily="2" charset="0"/>
                <a:cs typeface="Phetsarath OT" panose="02000500000000020004" pitchFamily="2" charset="0"/>
              </a:endParaRPr>
            </a:p>
          </p:txBody>
        </p:sp>
        <p:sp>
          <p:nvSpPr>
            <p:cNvPr id="7" name="Rectangle 6">
              <a:extLst>
                <a:ext uri="{FF2B5EF4-FFF2-40B4-BE49-F238E27FC236}">
                  <a16:creationId xmlns:a16="http://schemas.microsoft.com/office/drawing/2014/main" id="{BB54F550-4FAD-7AE5-C43C-06C9F367E9F5}"/>
                </a:ext>
              </a:extLst>
            </p:cNvPr>
            <p:cNvSpPr/>
            <p:nvPr/>
          </p:nvSpPr>
          <p:spPr>
            <a:xfrm>
              <a:off x="526350" y="656211"/>
              <a:ext cx="10709685" cy="523220"/>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2800" b="1" dirty="0">
                  <a:solidFill>
                    <a:schemeClr val="bg1"/>
                  </a:solidFill>
                  <a:latin typeface="inherit"/>
                  <a:ea typeface="Times New Roman" panose="02020603050405020304" pitchFamily="18" charset="0"/>
                  <a:cs typeface="Courier New" panose="02070309020205020404" pitchFamily="49" charset="0"/>
                </a:rPr>
                <a:t>Case study: Student at Faculty of Education, </a:t>
              </a:r>
              <a:r>
                <a:rPr lang="en-US" sz="2800" b="1" dirty="0" err="1">
                  <a:solidFill>
                    <a:schemeClr val="bg1"/>
                  </a:solidFill>
                  <a:latin typeface="inherit"/>
                  <a:ea typeface="Times New Roman" panose="02020603050405020304" pitchFamily="18" charset="0"/>
                  <a:cs typeface="Courier New" panose="02070309020205020404" pitchFamily="49" charset="0"/>
                </a:rPr>
                <a:t>Souphanouvong</a:t>
              </a:r>
              <a:r>
                <a:rPr lang="en-US" sz="2800" b="1" dirty="0">
                  <a:solidFill>
                    <a:schemeClr val="bg1"/>
                  </a:solidFill>
                  <a:latin typeface="inherit"/>
                  <a:ea typeface="Times New Roman" panose="02020603050405020304" pitchFamily="18" charset="0"/>
                  <a:cs typeface="Courier New" panose="02070309020205020404" pitchFamily="49" charset="0"/>
                </a:rPr>
                <a:t> University   </a:t>
              </a:r>
              <a:endParaRPr lang="lo-LA" sz="2800" b="1" dirty="0">
                <a:solidFill>
                  <a:schemeClr val="bg1"/>
                </a:solidFill>
                <a:latin typeface="Phetsarath OT" panose="02000500000000020004" pitchFamily="2" charset="0"/>
                <a:cs typeface="Phetsarath OT" panose="02000500000000020004" pitchFamily="2" charset="0"/>
              </a:endParaRPr>
            </a:p>
          </p:txBody>
        </p:sp>
      </p:grpSp>
      <p:sp>
        <p:nvSpPr>
          <p:cNvPr id="11" name="Rectangle 10">
            <a:extLst>
              <a:ext uri="{FF2B5EF4-FFF2-40B4-BE49-F238E27FC236}">
                <a16:creationId xmlns:a16="http://schemas.microsoft.com/office/drawing/2014/main" id="{77643C34-EFC2-8445-D83C-0ECB9E4CDBBF}"/>
              </a:ext>
            </a:extLst>
          </p:cNvPr>
          <p:cNvSpPr/>
          <p:nvPr/>
        </p:nvSpPr>
        <p:spPr>
          <a:xfrm>
            <a:off x="6492240" y="6214175"/>
            <a:ext cx="5337808" cy="584775"/>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3200" b="1" dirty="0">
                <a:solidFill>
                  <a:schemeClr val="bg1"/>
                </a:solidFill>
                <a:latin typeface="inherit"/>
                <a:ea typeface="Times New Roman" panose="02020603050405020304" pitchFamily="18" charset="0"/>
                <a:cs typeface="Courier New" panose="02070309020205020404" pitchFamily="49" charset="0"/>
              </a:rPr>
              <a:t>By: Saiphone KHOTSAIGNO</a:t>
            </a:r>
            <a:endParaRPr lang="lo-LA" sz="3200" b="1" dirty="0">
              <a:solidFill>
                <a:schemeClr val="bg1"/>
              </a:solidFill>
              <a:latin typeface="Phetsarath OT" panose="02000500000000020004" pitchFamily="2" charset="0"/>
              <a:cs typeface="Phetsarath OT" panose="02000500000000020004" pitchFamily="2" charset="0"/>
            </a:endParaRPr>
          </a:p>
        </p:txBody>
      </p:sp>
      <p:pic>
        <p:nvPicPr>
          <p:cNvPr id="3" name="Picture 2">
            <a:extLst>
              <a:ext uri="{FF2B5EF4-FFF2-40B4-BE49-F238E27FC236}">
                <a16:creationId xmlns:a16="http://schemas.microsoft.com/office/drawing/2014/main" id="{3B57A147-AA97-BB06-47D7-6E41766E7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5506" y="59050"/>
            <a:ext cx="1430164" cy="1430164"/>
          </a:xfrm>
          <a:prstGeom prst="rect">
            <a:avLst/>
          </a:prstGeom>
        </p:spPr>
      </p:pic>
      <p:sp>
        <p:nvSpPr>
          <p:cNvPr id="2" name="Rectangle 1">
            <a:extLst>
              <a:ext uri="{FF2B5EF4-FFF2-40B4-BE49-F238E27FC236}">
                <a16:creationId xmlns:a16="http://schemas.microsoft.com/office/drawing/2014/main" id="{3ACC2512-4FE5-66FA-6400-C3639E059E67}"/>
              </a:ext>
            </a:extLst>
          </p:cNvPr>
          <p:cNvSpPr/>
          <p:nvPr/>
        </p:nvSpPr>
        <p:spPr>
          <a:xfrm>
            <a:off x="526350" y="1455296"/>
            <a:ext cx="5389541" cy="523220"/>
          </a:xfrm>
          <a:prstGeom prst="rect">
            <a:avLst/>
          </a:prstGeom>
        </p:spPr>
        <p:style>
          <a:lnRef idx="0">
            <a:scrgbClr r="0" g="0" b="0"/>
          </a:lnRef>
          <a:fillRef idx="1001">
            <a:schemeClr val="dk2"/>
          </a:fillRef>
          <a:effectRef idx="0">
            <a:scrgbClr r="0" g="0" b="0"/>
          </a:effectRef>
          <a:fontRef idx="major"/>
        </p:style>
        <p:txBody>
          <a:bodyPr wrap="square">
            <a:spAutoFit/>
          </a:bodyPr>
          <a:lstStyle/>
          <a:p>
            <a:r>
              <a:rPr lang="en-US" sz="2800" b="1" dirty="0">
                <a:solidFill>
                  <a:schemeClr val="bg1"/>
                </a:solidFill>
                <a:latin typeface="inherit"/>
                <a:ea typeface="Times New Roman" panose="02020603050405020304" pitchFamily="18" charset="0"/>
                <a:cs typeface="Courier New" panose="02070309020205020404" pitchFamily="49" charset="0"/>
              </a:rPr>
              <a:t>Lao PDR; Academic year 2022-2023</a:t>
            </a:r>
            <a:endParaRPr lang="lo-LA" sz="2800" b="1" dirty="0">
              <a:solidFill>
                <a:schemeClr val="bg1"/>
              </a:solidFill>
              <a:latin typeface="Phetsarath OT" panose="02000500000000020004" pitchFamily="2" charset="0"/>
              <a:cs typeface="Phetsarath OT" panose="02000500000000020004" pitchFamily="2" charset="0"/>
            </a:endParaRPr>
          </a:p>
        </p:txBody>
      </p:sp>
    </p:spTree>
    <p:extLst>
      <p:ext uri="{BB962C8B-B14F-4D97-AF65-F5344CB8AC3E}">
        <p14:creationId xmlns:p14="http://schemas.microsoft.com/office/powerpoint/2010/main" val="118420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1. Background</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Challenges </a:t>
            </a:r>
          </a:p>
        </p:txBody>
      </p:sp>
      <p:pic>
        <p:nvPicPr>
          <p:cNvPr id="16" name="Picture 15">
            <a:extLst>
              <a:ext uri="{FF2B5EF4-FFF2-40B4-BE49-F238E27FC236}">
                <a16:creationId xmlns:a16="http://schemas.microsoft.com/office/drawing/2014/main" id="{A563233A-7FA0-C95E-575A-02432812185E}"/>
              </a:ext>
            </a:extLst>
          </p:cNvPr>
          <p:cNvPicPr>
            <a:picLocks noChangeAspect="1"/>
          </p:cNvPicPr>
          <p:nvPr/>
        </p:nvPicPr>
        <p:blipFill rotWithShape="1">
          <a:blip r:embed="rId4"/>
          <a:srcRect b="52929"/>
          <a:stretch/>
        </p:blipFill>
        <p:spPr>
          <a:xfrm>
            <a:off x="2609593" y="1497986"/>
            <a:ext cx="3480177" cy="4990089"/>
          </a:xfrm>
          <a:prstGeom prst="rect">
            <a:avLst/>
          </a:prstGeom>
        </p:spPr>
      </p:pic>
      <p:pic>
        <p:nvPicPr>
          <p:cNvPr id="17" name="Picture 16">
            <a:extLst>
              <a:ext uri="{FF2B5EF4-FFF2-40B4-BE49-F238E27FC236}">
                <a16:creationId xmlns:a16="http://schemas.microsoft.com/office/drawing/2014/main" id="{092EC7DE-DC57-98A5-0D9E-F1544F6741A7}"/>
              </a:ext>
            </a:extLst>
          </p:cNvPr>
          <p:cNvPicPr>
            <a:picLocks noChangeAspect="1"/>
          </p:cNvPicPr>
          <p:nvPr/>
        </p:nvPicPr>
        <p:blipFill rotWithShape="1">
          <a:blip r:embed="rId4"/>
          <a:srcRect t="57385"/>
          <a:stretch/>
        </p:blipFill>
        <p:spPr>
          <a:xfrm>
            <a:off x="6714690" y="1497985"/>
            <a:ext cx="3480177" cy="4990089"/>
          </a:xfrm>
          <a:prstGeom prst="rect">
            <a:avLst/>
          </a:prstGeom>
        </p:spPr>
      </p:pic>
      <p:sp>
        <p:nvSpPr>
          <p:cNvPr id="19" name="Rectangle: Rounded Corners 18">
            <a:extLst>
              <a:ext uri="{FF2B5EF4-FFF2-40B4-BE49-F238E27FC236}">
                <a16:creationId xmlns:a16="http://schemas.microsoft.com/office/drawing/2014/main" id="{1B269EDC-C3D9-60AA-923A-FCBDD46B866E}"/>
              </a:ext>
            </a:extLst>
          </p:cNvPr>
          <p:cNvSpPr/>
          <p:nvPr/>
        </p:nvSpPr>
        <p:spPr>
          <a:xfrm>
            <a:off x="7121236" y="3588327"/>
            <a:ext cx="2923309" cy="720437"/>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2C98AF38-78A2-1C5A-66AF-9730032A1184}"/>
              </a:ext>
            </a:extLst>
          </p:cNvPr>
          <p:cNvSpPr/>
          <p:nvPr/>
        </p:nvSpPr>
        <p:spPr>
          <a:xfrm>
            <a:off x="7121235" y="5904821"/>
            <a:ext cx="2923309" cy="583253"/>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038D64EC-48C1-54AC-1B35-4A201911AB2A}"/>
              </a:ext>
            </a:extLst>
          </p:cNvPr>
          <p:cNvSpPr/>
          <p:nvPr/>
        </p:nvSpPr>
        <p:spPr>
          <a:xfrm>
            <a:off x="3048001" y="1814945"/>
            <a:ext cx="1677182" cy="180108"/>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80117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2. Objective</a:t>
            </a:r>
            <a:r>
              <a:rPr lang="lo-LA" b="1" dirty="0"/>
              <a:t> </a:t>
            </a:r>
            <a:r>
              <a:rPr lang="en-US" b="1" dirty="0"/>
              <a:t>and Hypothesis </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Objectives  </a:t>
            </a:r>
          </a:p>
        </p:txBody>
      </p:sp>
      <p:sp>
        <p:nvSpPr>
          <p:cNvPr id="20" name="TextBox 19">
            <a:extLst>
              <a:ext uri="{FF2B5EF4-FFF2-40B4-BE49-F238E27FC236}">
                <a16:creationId xmlns:a16="http://schemas.microsoft.com/office/drawing/2014/main" id="{C6A1695D-662A-2B6A-9840-C1C69C8B6EBB}"/>
              </a:ext>
            </a:extLst>
          </p:cNvPr>
          <p:cNvSpPr txBox="1"/>
          <p:nvPr/>
        </p:nvSpPr>
        <p:spPr>
          <a:xfrm>
            <a:off x="1911427" y="1520521"/>
            <a:ext cx="8375373" cy="1154162"/>
          </a:xfrm>
          <a:prstGeom prst="rect">
            <a:avLst/>
          </a:prstGeom>
          <a:noFill/>
        </p:spPr>
        <p:txBody>
          <a:bodyPr wrap="square">
            <a:spAutoFit/>
          </a:bodyPr>
          <a:lstStyle/>
          <a:p>
            <a:pPr marL="465138" indent="-465138" algn="thaiDist">
              <a:lnSpc>
                <a:spcPct val="150000"/>
              </a:lnSpc>
              <a:buNone/>
              <a:tabLst>
                <a:tab pos="806450" algn="l"/>
                <a:tab pos="1146175" algn="l"/>
              </a:tabLst>
            </a:pPr>
            <a:r>
              <a:rPr lang="en-US" sz="2400" dirty="0">
                <a:sym typeface="Wingdings" panose="05000000000000000000" pitchFamily="2" charset="2"/>
              </a:rPr>
              <a:t></a:t>
            </a:r>
            <a:r>
              <a:rPr lang="lo-LA" sz="2400" dirty="0">
                <a:sym typeface="Wingdings" panose="05000000000000000000" pitchFamily="2" charset="2"/>
              </a:rPr>
              <a:t> </a:t>
            </a:r>
            <a:r>
              <a:rPr lang="en-US" sz="2400" dirty="0"/>
              <a:t>To Study the student’s attitude toward online learning </a:t>
            </a:r>
            <a:endParaRPr lang="en-US" sz="2400" dirty="0">
              <a:cs typeface="Phetsarath OT" panose="02000500000000020004" pitchFamily="2" charset="0"/>
            </a:endParaRPr>
          </a:p>
          <a:p>
            <a:pPr marL="511175" indent="-511175" algn="thaiDist">
              <a:lnSpc>
                <a:spcPct val="150000"/>
              </a:lnSpc>
              <a:buNone/>
              <a:tabLst>
                <a:tab pos="806450" algn="l"/>
                <a:tab pos="914400" algn="l"/>
              </a:tabLst>
            </a:pPr>
            <a:r>
              <a:rPr lang="en-US" sz="2400" dirty="0">
                <a:sym typeface="Wingdings" panose="05000000000000000000" pitchFamily="2" charset="2"/>
              </a:rPr>
              <a:t></a:t>
            </a:r>
            <a:r>
              <a:rPr lang="lo-LA" sz="2400" dirty="0">
                <a:sym typeface="Wingdings" panose="05000000000000000000" pitchFamily="2" charset="2"/>
              </a:rPr>
              <a:t> </a:t>
            </a:r>
            <a:r>
              <a:rPr lang="en-US" sz="2400" dirty="0"/>
              <a:t>To investigate the student’s attitude  with different residential </a:t>
            </a:r>
            <a:endParaRPr lang="lo-LA" sz="2400" dirty="0">
              <a:cs typeface="Phetsarath OT" panose="02000500000000020004" pitchFamily="2" charset="0"/>
            </a:endParaRPr>
          </a:p>
        </p:txBody>
      </p:sp>
      <p:sp>
        <p:nvSpPr>
          <p:cNvPr id="2" name="TextBox 1">
            <a:extLst>
              <a:ext uri="{FF2B5EF4-FFF2-40B4-BE49-F238E27FC236}">
                <a16:creationId xmlns:a16="http://schemas.microsoft.com/office/drawing/2014/main" id="{FB8F908E-2281-4640-C020-F7B32E4D42B2}"/>
              </a:ext>
            </a:extLst>
          </p:cNvPr>
          <p:cNvSpPr txBox="1"/>
          <p:nvPr/>
        </p:nvSpPr>
        <p:spPr>
          <a:xfrm>
            <a:off x="2485179" y="2965582"/>
            <a:ext cx="7209182" cy="461665"/>
          </a:xfrm>
          <a:prstGeom prst="rect">
            <a:avLst/>
          </a:prstGeom>
          <a:noFill/>
        </p:spPr>
        <p:txBody>
          <a:bodyPr wrap="square">
            <a:spAutoFit/>
          </a:bodyPr>
          <a:lstStyle/>
          <a:p>
            <a:pPr algn="ctr"/>
            <a:r>
              <a:rPr lang="en-US" sz="2400" dirty="0">
                <a:highlight>
                  <a:srgbClr val="FFFF00"/>
                </a:highlight>
              </a:rPr>
              <a:t>Hypothesis </a:t>
            </a:r>
          </a:p>
        </p:txBody>
      </p:sp>
      <p:sp>
        <p:nvSpPr>
          <p:cNvPr id="3" name="TextBox 2">
            <a:extLst>
              <a:ext uri="{FF2B5EF4-FFF2-40B4-BE49-F238E27FC236}">
                <a16:creationId xmlns:a16="http://schemas.microsoft.com/office/drawing/2014/main" id="{A9726E4A-AA0B-43B5-FCFE-995880C49C5A}"/>
              </a:ext>
            </a:extLst>
          </p:cNvPr>
          <p:cNvSpPr txBox="1"/>
          <p:nvPr/>
        </p:nvSpPr>
        <p:spPr>
          <a:xfrm>
            <a:off x="1972822" y="3487106"/>
            <a:ext cx="8375373" cy="2262158"/>
          </a:xfrm>
          <a:prstGeom prst="rect">
            <a:avLst/>
          </a:prstGeom>
          <a:noFill/>
        </p:spPr>
        <p:txBody>
          <a:bodyPr wrap="square">
            <a:spAutoFit/>
          </a:bodyPr>
          <a:lstStyle/>
          <a:p>
            <a:pPr marL="465138" indent="-465138" algn="thaiDist">
              <a:lnSpc>
                <a:spcPct val="150000"/>
              </a:lnSpc>
              <a:buNone/>
              <a:tabLst>
                <a:tab pos="806450" algn="l"/>
                <a:tab pos="1146175" algn="l"/>
              </a:tabLst>
            </a:pPr>
            <a:r>
              <a:rPr lang="en-US" sz="2400" dirty="0">
                <a:sym typeface="Wingdings" panose="05000000000000000000" pitchFamily="2" charset="2"/>
              </a:rPr>
              <a:t></a:t>
            </a:r>
            <a:r>
              <a:rPr lang="lo-LA" sz="2400" dirty="0">
                <a:sym typeface="Wingdings" panose="05000000000000000000" pitchFamily="2" charset="2"/>
              </a:rPr>
              <a:t> </a:t>
            </a:r>
            <a:r>
              <a:rPr lang="en-US" sz="2400" dirty="0">
                <a:sym typeface="Wingdings" panose="05000000000000000000" pitchFamily="2" charset="2"/>
              </a:rPr>
              <a:t>The overall </a:t>
            </a:r>
            <a:r>
              <a:rPr lang="en-US" sz="2400" dirty="0"/>
              <a:t>attitude of </a:t>
            </a:r>
            <a:r>
              <a:rPr lang="en-US" sz="2400" dirty="0">
                <a:sym typeface="Wingdings" panose="05000000000000000000" pitchFamily="2" charset="2"/>
              </a:rPr>
              <a:t>ethnic </a:t>
            </a:r>
            <a:r>
              <a:rPr lang="en-US" sz="2400" dirty="0"/>
              <a:t>student toward online learning could be in high average, representing agree level </a:t>
            </a:r>
            <a:endParaRPr lang="en-US" sz="2400" dirty="0">
              <a:cs typeface="Phetsarath OT" panose="02000500000000020004" pitchFamily="2" charset="0"/>
            </a:endParaRPr>
          </a:p>
          <a:p>
            <a:pPr marL="511175" indent="-511175" algn="thaiDist">
              <a:lnSpc>
                <a:spcPct val="150000"/>
              </a:lnSpc>
              <a:buNone/>
              <a:tabLst>
                <a:tab pos="806450" algn="l"/>
                <a:tab pos="914400" algn="l"/>
              </a:tabLst>
            </a:pPr>
            <a:r>
              <a:rPr lang="en-US" sz="2400" dirty="0">
                <a:sym typeface="Wingdings" panose="05000000000000000000" pitchFamily="2" charset="2"/>
              </a:rPr>
              <a:t></a:t>
            </a:r>
            <a:r>
              <a:rPr lang="lo-LA" sz="2400" dirty="0">
                <a:sym typeface="Wingdings" panose="05000000000000000000" pitchFamily="2" charset="2"/>
              </a:rPr>
              <a:t> </a:t>
            </a:r>
            <a:r>
              <a:rPr lang="en-US" sz="2400" dirty="0">
                <a:sym typeface="Wingdings" panose="05000000000000000000" pitchFamily="2" charset="2"/>
              </a:rPr>
              <a:t>The </a:t>
            </a:r>
            <a:r>
              <a:rPr lang="en-US" sz="2400" dirty="0"/>
              <a:t>student with different residential would represent different attitude about online learning  </a:t>
            </a:r>
            <a:endParaRPr lang="lo-LA" sz="2400" dirty="0">
              <a:cs typeface="Phetsarath OT" panose="02000500000000020004" pitchFamily="2" charset="0"/>
            </a:endParaRPr>
          </a:p>
        </p:txBody>
      </p:sp>
    </p:spTree>
    <p:extLst>
      <p:ext uri="{BB962C8B-B14F-4D97-AF65-F5344CB8AC3E}">
        <p14:creationId xmlns:p14="http://schemas.microsoft.com/office/powerpoint/2010/main" val="11866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ererwerwer">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3. Literature review</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Online Learning </a:t>
            </a:r>
          </a:p>
        </p:txBody>
      </p:sp>
      <p:pic>
        <p:nvPicPr>
          <p:cNvPr id="3" name="Picture 2">
            <a:extLst>
              <a:ext uri="{FF2B5EF4-FFF2-40B4-BE49-F238E27FC236}">
                <a16:creationId xmlns:a16="http://schemas.microsoft.com/office/drawing/2014/main" id="{D8B92D16-62ED-037C-2F96-E2EA9A413B04}"/>
              </a:ext>
            </a:extLst>
          </p:cNvPr>
          <p:cNvPicPr>
            <a:picLocks noChangeAspect="1"/>
          </p:cNvPicPr>
          <p:nvPr/>
        </p:nvPicPr>
        <p:blipFill rotWithShape="1">
          <a:blip r:embed="rId4"/>
          <a:srcRect l="23750" t="40400" r="28864" b="19732"/>
          <a:stretch/>
        </p:blipFill>
        <p:spPr>
          <a:xfrm>
            <a:off x="1331496" y="1414843"/>
            <a:ext cx="5239231" cy="2478283"/>
          </a:xfrm>
          <a:prstGeom prst="rect">
            <a:avLst/>
          </a:prstGeom>
        </p:spPr>
      </p:pic>
      <p:pic>
        <p:nvPicPr>
          <p:cNvPr id="9" name="Picture 8">
            <a:extLst>
              <a:ext uri="{FF2B5EF4-FFF2-40B4-BE49-F238E27FC236}">
                <a16:creationId xmlns:a16="http://schemas.microsoft.com/office/drawing/2014/main" id="{55F5D8BB-300F-9280-C069-145386E6A4BF}"/>
              </a:ext>
            </a:extLst>
          </p:cNvPr>
          <p:cNvPicPr>
            <a:picLocks noChangeAspect="1"/>
          </p:cNvPicPr>
          <p:nvPr/>
        </p:nvPicPr>
        <p:blipFill rotWithShape="1">
          <a:blip r:embed="rId5"/>
          <a:srcRect l="23522" t="40401" r="29091" b="11698"/>
          <a:stretch/>
        </p:blipFill>
        <p:spPr>
          <a:xfrm>
            <a:off x="2210204" y="3940775"/>
            <a:ext cx="4360523" cy="2478283"/>
          </a:xfrm>
          <a:prstGeom prst="rect">
            <a:avLst/>
          </a:prstGeom>
        </p:spPr>
      </p:pic>
      <p:pic>
        <p:nvPicPr>
          <p:cNvPr id="26" name="Picture 25">
            <a:extLst>
              <a:ext uri="{FF2B5EF4-FFF2-40B4-BE49-F238E27FC236}">
                <a16:creationId xmlns:a16="http://schemas.microsoft.com/office/drawing/2014/main" id="{B3777250-46F0-C917-2EA4-55CD6791B0AE}"/>
              </a:ext>
            </a:extLst>
          </p:cNvPr>
          <p:cNvPicPr>
            <a:picLocks noChangeAspect="1"/>
          </p:cNvPicPr>
          <p:nvPr/>
        </p:nvPicPr>
        <p:blipFill>
          <a:blip r:embed="rId6"/>
          <a:stretch>
            <a:fillRect/>
          </a:stretch>
        </p:blipFill>
        <p:spPr>
          <a:xfrm>
            <a:off x="7680551" y="1951750"/>
            <a:ext cx="2812274" cy="3882752"/>
          </a:xfrm>
          <a:prstGeom prst="rect">
            <a:avLst/>
          </a:prstGeom>
        </p:spPr>
      </p:pic>
    </p:spTree>
    <p:extLst>
      <p:ext uri="{BB962C8B-B14F-4D97-AF65-F5344CB8AC3E}">
        <p14:creationId xmlns:p14="http://schemas.microsoft.com/office/powerpoint/2010/main" val="223003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3. Literature review</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Learning platform</a:t>
            </a:r>
          </a:p>
        </p:txBody>
      </p:sp>
      <p:sp>
        <p:nvSpPr>
          <p:cNvPr id="3" name="TextBox 2">
            <a:extLst>
              <a:ext uri="{FF2B5EF4-FFF2-40B4-BE49-F238E27FC236}">
                <a16:creationId xmlns:a16="http://schemas.microsoft.com/office/drawing/2014/main" id="{6736A17D-4DCD-09EC-7020-0C4727996D63}"/>
              </a:ext>
            </a:extLst>
          </p:cNvPr>
          <p:cNvSpPr txBox="1"/>
          <p:nvPr/>
        </p:nvSpPr>
        <p:spPr>
          <a:xfrm>
            <a:off x="2098964" y="1414844"/>
            <a:ext cx="2847109" cy="4401205"/>
          </a:xfrm>
          <a:prstGeom prst="rect">
            <a:avLst/>
          </a:prstGeom>
          <a:noFill/>
        </p:spPr>
        <p:txBody>
          <a:bodyPr wrap="square">
            <a:spAutoFit/>
          </a:bodyPr>
          <a:lstStyle/>
          <a:p>
            <a:pPr algn="l">
              <a:buFont typeface="+mj-lt"/>
              <a:buAutoNum type="arabicPeriod"/>
            </a:pPr>
            <a:r>
              <a:rPr lang="en-US" sz="2000" b="0" i="0" u="none" strike="noStrike" dirty="0">
                <a:solidFill>
                  <a:srgbClr val="0085D7"/>
                </a:solidFill>
                <a:effectLst/>
                <a:hlinkClick r:id="rId4"/>
              </a:rPr>
              <a:t>Udemy Business</a:t>
            </a:r>
            <a:endParaRPr lang="en-US" sz="2000" b="0" i="0" dirty="0">
              <a:solidFill>
                <a:srgbClr val="595E66"/>
              </a:solidFill>
              <a:effectLst/>
            </a:endParaRPr>
          </a:p>
          <a:p>
            <a:pPr algn="l">
              <a:buFont typeface="+mj-lt"/>
              <a:buAutoNum type="arabicPeriod"/>
            </a:pPr>
            <a:r>
              <a:rPr lang="en-US" sz="2000" b="0" i="0" u="none" strike="noStrike" dirty="0" err="1">
                <a:solidFill>
                  <a:srgbClr val="0085D7"/>
                </a:solidFill>
                <a:effectLst/>
                <a:hlinkClick r:id="rId5"/>
              </a:rPr>
              <a:t>Skillshare</a:t>
            </a:r>
            <a:endParaRPr lang="en-US" sz="2000" b="0" i="0" dirty="0">
              <a:solidFill>
                <a:srgbClr val="595E66"/>
              </a:solidFill>
              <a:effectLst/>
            </a:endParaRPr>
          </a:p>
          <a:p>
            <a:pPr algn="l">
              <a:buFont typeface="+mj-lt"/>
              <a:buAutoNum type="arabicPeriod"/>
            </a:pPr>
            <a:r>
              <a:rPr lang="en-US" sz="2000" b="0" i="0" u="none" strike="noStrike" dirty="0">
                <a:solidFill>
                  <a:srgbClr val="0085D7"/>
                </a:solidFill>
                <a:effectLst/>
                <a:hlinkClick r:id="rId6"/>
              </a:rPr>
              <a:t>LinkedIn Learning</a:t>
            </a:r>
            <a:endParaRPr lang="en-US" sz="2000" b="0" i="0" dirty="0">
              <a:solidFill>
                <a:srgbClr val="595E66"/>
              </a:solidFill>
              <a:effectLst/>
            </a:endParaRPr>
          </a:p>
          <a:p>
            <a:pPr algn="l">
              <a:buFont typeface="+mj-lt"/>
              <a:buAutoNum type="arabicPeriod"/>
            </a:pPr>
            <a:r>
              <a:rPr lang="en-US" sz="2000" b="0" i="0" u="none" strike="noStrike" dirty="0">
                <a:solidFill>
                  <a:srgbClr val="0085D7"/>
                </a:solidFill>
                <a:effectLst/>
                <a:hlinkClick r:id="rId7"/>
              </a:rPr>
              <a:t>Coursera</a:t>
            </a:r>
            <a:endParaRPr lang="en-US" sz="2000" b="0" i="0" dirty="0">
              <a:solidFill>
                <a:srgbClr val="595E66"/>
              </a:solidFill>
              <a:effectLst/>
            </a:endParaRPr>
          </a:p>
          <a:p>
            <a:pPr algn="l">
              <a:buFont typeface="+mj-lt"/>
              <a:buAutoNum type="arabicPeriod"/>
            </a:pPr>
            <a:r>
              <a:rPr lang="en-US" sz="2000" b="0" i="0" u="none" strike="noStrike" dirty="0">
                <a:solidFill>
                  <a:srgbClr val="0085D7"/>
                </a:solidFill>
                <a:effectLst/>
                <a:hlinkClick r:id="rId8"/>
              </a:rPr>
              <a:t>edX</a:t>
            </a:r>
            <a:endParaRPr lang="en-US" sz="2000" b="0" i="0" dirty="0">
              <a:solidFill>
                <a:srgbClr val="595E66"/>
              </a:solidFill>
              <a:effectLst/>
            </a:endParaRPr>
          </a:p>
          <a:p>
            <a:pPr algn="l">
              <a:buFont typeface="+mj-lt"/>
              <a:buAutoNum type="arabicPeriod"/>
            </a:pPr>
            <a:r>
              <a:rPr lang="en-US" sz="2000" b="0" i="0" u="none" strike="noStrike" dirty="0" err="1">
                <a:solidFill>
                  <a:srgbClr val="0085D7"/>
                </a:solidFill>
                <a:effectLst/>
                <a:hlinkClick r:id="rId9"/>
              </a:rPr>
              <a:t>iSpring</a:t>
            </a:r>
            <a:r>
              <a:rPr lang="en-US" sz="2000" b="0" i="0" u="none" strike="noStrike" dirty="0">
                <a:solidFill>
                  <a:srgbClr val="0085D7"/>
                </a:solidFill>
                <a:effectLst/>
                <a:hlinkClick r:id="rId9"/>
              </a:rPr>
              <a:t> Market</a:t>
            </a:r>
            <a:endParaRPr lang="en-US" sz="2000" b="0" i="0" dirty="0">
              <a:solidFill>
                <a:srgbClr val="595E66"/>
              </a:solidFill>
              <a:effectLst/>
            </a:endParaRPr>
          </a:p>
          <a:p>
            <a:pPr algn="l">
              <a:buFont typeface="+mj-lt"/>
              <a:buAutoNum type="arabicPeriod"/>
            </a:pPr>
            <a:r>
              <a:rPr lang="en-US" sz="2000" b="0" i="0" u="none" strike="noStrike" dirty="0" err="1">
                <a:solidFill>
                  <a:srgbClr val="0085D7"/>
                </a:solidFill>
                <a:effectLst/>
                <a:hlinkClick r:id="rId10"/>
              </a:rPr>
              <a:t>Kajabi</a:t>
            </a:r>
            <a:endParaRPr lang="en-US" sz="2000" b="0" i="0" dirty="0">
              <a:solidFill>
                <a:srgbClr val="595E66"/>
              </a:solidFill>
              <a:effectLst/>
            </a:endParaRPr>
          </a:p>
          <a:p>
            <a:pPr algn="l">
              <a:buFont typeface="+mj-lt"/>
              <a:buAutoNum type="arabicPeriod"/>
            </a:pPr>
            <a:r>
              <a:rPr lang="en-US" sz="2000" b="0" i="0" u="none" strike="noStrike" dirty="0">
                <a:solidFill>
                  <a:srgbClr val="0085D7"/>
                </a:solidFill>
                <a:effectLst/>
                <a:hlinkClick r:id="rId11"/>
              </a:rPr>
              <a:t>Podia</a:t>
            </a:r>
            <a:endParaRPr lang="en-US" sz="2000" b="0" i="0" dirty="0">
              <a:solidFill>
                <a:srgbClr val="595E66"/>
              </a:solidFill>
              <a:effectLst/>
            </a:endParaRPr>
          </a:p>
          <a:p>
            <a:pPr algn="l">
              <a:buFont typeface="+mj-lt"/>
              <a:buAutoNum type="arabicPeriod"/>
            </a:pPr>
            <a:r>
              <a:rPr lang="en-US" sz="2000" b="0" i="0" u="none" strike="noStrike" dirty="0" err="1">
                <a:solidFill>
                  <a:srgbClr val="0085D7"/>
                </a:solidFill>
                <a:effectLst/>
                <a:hlinkClick r:id="rId12"/>
              </a:rPr>
              <a:t>iSpring</a:t>
            </a:r>
            <a:r>
              <a:rPr lang="en-US" sz="2000" b="0" i="0" u="none" strike="noStrike" dirty="0">
                <a:solidFill>
                  <a:srgbClr val="0085D7"/>
                </a:solidFill>
                <a:effectLst/>
                <a:hlinkClick r:id="rId12"/>
              </a:rPr>
              <a:t> Learn</a:t>
            </a:r>
            <a:endParaRPr lang="en-US" sz="2000" b="0" i="0" dirty="0">
              <a:solidFill>
                <a:srgbClr val="595E66"/>
              </a:solidFill>
              <a:effectLst/>
            </a:endParaRPr>
          </a:p>
          <a:p>
            <a:pPr algn="l">
              <a:buFont typeface="+mj-lt"/>
              <a:buAutoNum type="arabicPeriod"/>
            </a:pPr>
            <a:r>
              <a:rPr lang="en-US" sz="2000" b="0" i="0" u="none" strike="noStrike" dirty="0">
                <a:solidFill>
                  <a:srgbClr val="0085D7"/>
                </a:solidFill>
                <a:effectLst/>
                <a:hlinkClick r:id="rId13"/>
              </a:rPr>
              <a:t>SAP Litmos</a:t>
            </a:r>
            <a:endParaRPr lang="en-US" sz="2000" b="0" i="0" dirty="0">
              <a:solidFill>
                <a:srgbClr val="595E66"/>
              </a:solidFill>
              <a:effectLst/>
            </a:endParaRPr>
          </a:p>
          <a:p>
            <a:pPr algn="l">
              <a:buFont typeface="+mj-lt"/>
              <a:buAutoNum type="arabicPeriod"/>
            </a:pPr>
            <a:r>
              <a:rPr lang="en-US" sz="2000" b="0" i="0" u="none" strike="noStrike" dirty="0" err="1">
                <a:solidFill>
                  <a:srgbClr val="0085D7"/>
                </a:solidFill>
                <a:effectLst/>
                <a:hlinkClick r:id="rId14"/>
              </a:rPr>
              <a:t>LearnUpon</a:t>
            </a:r>
            <a:endParaRPr lang="en-US" sz="2000" b="0" i="0" dirty="0">
              <a:solidFill>
                <a:srgbClr val="595E66"/>
              </a:solidFill>
              <a:effectLst/>
            </a:endParaRPr>
          </a:p>
          <a:p>
            <a:pPr algn="l">
              <a:buFont typeface="+mj-lt"/>
              <a:buAutoNum type="arabicPeriod"/>
            </a:pPr>
            <a:r>
              <a:rPr lang="en-US" sz="2000" b="0" i="0" u="none" strike="noStrike" dirty="0">
                <a:solidFill>
                  <a:srgbClr val="0085D7"/>
                </a:solidFill>
                <a:effectLst/>
                <a:hlinkClick r:id="rId15"/>
              </a:rPr>
              <a:t>Blackboard Learn</a:t>
            </a:r>
            <a:endParaRPr lang="en-US" sz="2000" b="0" i="0" dirty="0">
              <a:solidFill>
                <a:srgbClr val="595E66"/>
              </a:solidFill>
              <a:effectLst/>
            </a:endParaRPr>
          </a:p>
          <a:p>
            <a:pPr algn="l">
              <a:buFont typeface="+mj-lt"/>
              <a:buAutoNum type="arabicPeriod"/>
            </a:pPr>
            <a:r>
              <a:rPr lang="en-US" sz="2000" b="0" i="0" u="none" strike="noStrike" dirty="0">
                <a:solidFill>
                  <a:srgbClr val="0085D7"/>
                </a:solidFill>
                <a:effectLst/>
                <a:hlinkClick r:id="rId16"/>
              </a:rPr>
              <a:t>Canvas</a:t>
            </a:r>
            <a:endParaRPr lang="en-US" sz="2000" b="0" i="0" dirty="0">
              <a:solidFill>
                <a:srgbClr val="595E66"/>
              </a:solidFill>
              <a:effectLst/>
            </a:endParaRPr>
          </a:p>
          <a:p>
            <a:pPr algn="l">
              <a:buFont typeface="+mj-lt"/>
              <a:buAutoNum type="arabicPeriod"/>
            </a:pPr>
            <a:r>
              <a:rPr lang="en-US" sz="2000" b="0" i="0" u="none" strike="noStrike" dirty="0">
                <a:solidFill>
                  <a:srgbClr val="0085D7"/>
                </a:solidFill>
                <a:effectLst/>
                <a:hlinkClick r:id="rId17"/>
              </a:rPr>
              <a:t>Moodle</a:t>
            </a:r>
            <a:endParaRPr lang="en-US" sz="2000" b="0" i="0" dirty="0">
              <a:solidFill>
                <a:srgbClr val="595E66"/>
              </a:solidFill>
              <a:effectLst/>
            </a:endParaRPr>
          </a:p>
        </p:txBody>
      </p:sp>
      <p:pic>
        <p:nvPicPr>
          <p:cNvPr id="9" name="Picture 8">
            <a:hlinkClick r:id="rId18"/>
            <a:extLst>
              <a:ext uri="{FF2B5EF4-FFF2-40B4-BE49-F238E27FC236}">
                <a16:creationId xmlns:a16="http://schemas.microsoft.com/office/drawing/2014/main" id="{D411756F-4CFB-B22D-F1DE-2D142B7D9E3B}"/>
              </a:ext>
            </a:extLst>
          </p:cNvPr>
          <p:cNvPicPr>
            <a:picLocks noChangeAspect="1"/>
          </p:cNvPicPr>
          <p:nvPr/>
        </p:nvPicPr>
        <p:blipFill rotWithShape="1">
          <a:blip r:embed="rId19"/>
          <a:srcRect t="17717" r="5455" b="19985"/>
          <a:stretch/>
        </p:blipFill>
        <p:spPr>
          <a:xfrm>
            <a:off x="5051694" y="2320813"/>
            <a:ext cx="5973322" cy="2212867"/>
          </a:xfrm>
          <a:prstGeom prst="rect">
            <a:avLst/>
          </a:prstGeom>
        </p:spPr>
      </p:pic>
    </p:spTree>
    <p:extLst>
      <p:ext uri="{BB962C8B-B14F-4D97-AF65-F5344CB8AC3E}">
        <p14:creationId xmlns:p14="http://schemas.microsoft.com/office/powerpoint/2010/main" val="113612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3. Literature review</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Attitude measurement </a:t>
            </a:r>
          </a:p>
        </p:txBody>
      </p:sp>
      <p:sp>
        <p:nvSpPr>
          <p:cNvPr id="20" name="TextBox 19">
            <a:extLst>
              <a:ext uri="{FF2B5EF4-FFF2-40B4-BE49-F238E27FC236}">
                <a16:creationId xmlns:a16="http://schemas.microsoft.com/office/drawing/2014/main" id="{C6A1695D-662A-2B6A-9840-C1C69C8B6EBB}"/>
              </a:ext>
            </a:extLst>
          </p:cNvPr>
          <p:cNvSpPr txBox="1"/>
          <p:nvPr/>
        </p:nvSpPr>
        <p:spPr>
          <a:xfrm>
            <a:off x="977348" y="3200776"/>
            <a:ext cx="10366322" cy="1323439"/>
          </a:xfrm>
          <a:prstGeom prst="rect">
            <a:avLst/>
          </a:prstGeom>
          <a:noFill/>
        </p:spPr>
        <p:txBody>
          <a:bodyPr wrap="square">
            <a:spAutoFit/>
          </a:bodyPr>
          <a:lstStyle/>
          <a:p>
            <a:pPr marL="342900" indent="-342900" algn="thaiDist">
              <a:buFont typeface="Wingdings" panose="05000000000000000000" pitchFamily="2" charset="2"/>
              <a:buChar char="v"/>
              <a:tabLst>
                <a:tab pos="806450" algn="l"/>
                <a:tab pos="1146175" algn="l"/>
              </a:tabLst>
            </a:pPr>
            <a:r>
              <a:rPr lang="en-US" sz="2000" b="1" dirty="0">
                <a:cs typeface="Phetsarath OT" panose="02000500000000020004" pitchFamily="2" charset="0"/>
              </a:rPr>
              <a:t>Likert scale</a:t>
            </a:r>
          </a:p>
          <a:p>
            <a:pPr algn="thaiDist">
              <a:tabLst>
                <a:tab pos="806450" algn="l"/>
                <a:tab pos="1146175" algn="l"/>
              </a:tabLst>
            </a:pPr>
            <a:r>
              <a:rPr lang="en-US" sz="2000" dirty="0">
                <a:cs typeface="Phetsarath OT" panose="02000500000000020004" pitchFamily="2" charset="0"/>
              </a:rPr>
              <a:t>An assessment item using a Likert scale response format (i.e., a Likert-type question or Likert-type item) might include the following statement choices: strongly disagree, disagree, neither disagree nor agree, agree, and strongly agree. [</a:t>
            </a:r>
            <a:r>
              <a:rPr lang="en-US" sz="2000" dirty="0" err="1">
                <a:cs typeface="Phetsarath OT" panose="02000500000000020004" pitchFamily="2" charset="0"/>
              </a:rPr>
              <a:t>Rensis</a:t>
            </a:r>
            <a:r>
              <a:rPr lang="en-US" sz="2000" dirty="0">
                <a:cs typeface="Phetsarath OT" panose="02000500000000020004" pitchFamily="2" charset="0"/>
              </a:rPr>
              <a:t> Likert (1903–1981), U.S. psychologist]</a:t>
            </a:r>
            <a:endParaRPr lang="lo-LA" sz="2000" dirty="0">
              <a:cs typeface="Phetsarath OT" panose="02000500000000020004" pitchFamily="2" charset="0"/>
            </a:endParaRPr>
          </a:p>
        </p:txBody>
      </p:sp>
      <p:sp>
        <p:nvSpPr>
          <p:cNvPr id="3" name="TextBox 2">
            <a:extLst>
              <a:ext uri="{FF2B5EF4-FFF2-40B4-BE49-F238E27FC236}">
                <a16:creationId xmlns:a16="http://schemas.microsoft.com/office/drawing/2014/main" id="{AAA5D3E5-50D1-68B2-8F73-5B050E8CC539}"/>
              </a:ext>
            </a:extLst>
          </p:cNvPr>
          <p:cNvSpPr txBox="1"/>
          <p:nvPr/>
        </p:nvSpPr>
        <p:spPr>
          <a:xfrm>
            <a:off x="977348" y="4675444"/>
            <a:ext cx="10366322" cy="1323439"/>
          </a:xfrm>
          <a:prstGeom prst="rect">
            <a:avLst/>
          </a:prstGeom>
          <a:noFill/>
        </p:spPr>
        <p:txBody>
          <a:bodyPr wrap="square">
            <a:spAutoFit/>
          </a:bodyPr>
          <a:lstStyle/>
          <a:p>
            <a:pPr marL="342900" indent="-342900">
              <a:buFont typeface="Wingdings" panose="05000000000000000000" pitchFamily="2" charset="2"/>
              <a:buChar char="v"/>
            </a:pPr>
            <a:r>
              <a:rPr lang="en-US" sz="2000" b="1" dirty="0"/>
              <a:t>Questionnaire</a:t>
            </a:r>
          </a:p>
          <a:p>
            <a:r>
              <a:rPr lang="en-US" sz="2000" dirty="0"/>
              <a:t>A Scale to Measure the Attitude of Students towards Online Learning </a:t>
            </a:r>
          </a:p>
          <a:p>
            <a:r>
              <a:rPr lang="en-US" sz="2000" dirty="0"/>
              <a:t> (V. Jyothi and B. </a:t>
            </a:r>
            <a:r>
              <a:rPr lang="en-US" sz="2000" dirty="0" err="1"/>
              <a:t>Vijayabhinandana</a:t>
            </a:r>
            <a:r>
              <a:rPr lang="en-US" sz="2000" dirty="0"/>
              <a:t>; 2021)</a:t>
            </a:r>
          </a:p>
          <a:p>
            <a:r>
              <a:rPr lang="en-US" sz="2000" i="1" dirty="0"/>
              <a:t>Indian Res. J. Ext. Edu. 21 (2&amp;3), April &amp; July, 2021 and </a:t>
            </a:r>
            <a:r>
              <a:rPr lang="en-US" sz="2000" b="1" i="1" dirty="0">
                <a:highlight>
                  <a:srgbClr val="FFFF00"/>
                </a:highlight>
              </a:rPr>
              <a:t>Thurstone, L. L. and </a:t>
            </a:r>
            <a:r>
              <a:rPr lang="en-US" sz="2000" b="1" i="1" dirty="0" err="1">
                <a:highlight>
                  <a:srgbClr val="FFFF00"/>
                </a:highlight>
              </a:rPr>
              <a:t>Chave</a:t>
            </a:r>
            <a:r>
              <a:rPr lang="en-US" sz="2000" b="1" i="1" dirty="0">
                <a:highlight>
                  <a:srgbClr val="FFFF00"/>
                </a:highlight>
              </a:rPr>
              <a:t>, E. J. (1929). </a:t>
            </a:r>
          </a:p>
        </p:txBody>
      </p:sp>
      <p:sp>
        <p:nvSpPr>
          <p:cNvPr id="9" name="TextBox 8">
            <a:extLst>
              <a:ext uri="{FF2B5EF4-FFF2-40B4-BE49-F238E27FC236}">
                <a16:creationId xmlns:a16="http://schemas.microsoft.com/office/drawing/2014/main" id="{CC131D53-ECD8-4FFF-58C8-04A7A3E3AD98}"/>
              </a:ext>
            </a:extLst>
          </p:cNvPr>
          <p:cNvSpPr txBox="1"/>
          <p:nvPr/>
        </p:nvSpPr>
        <p:spPr>
          <a:xfrm>
            <a:off x="977348" y="1261784"/>
            <a:ext cx="10366322" cy="1938992"/>
          </a:xfrm>
          <a:prstGeom prst="rect">
            <a:avLst/>
          </a:prstGeom>
          <a:noFill/>
        </p:spPr>
        <p:txBody>
          <a:bodyPr wrap="square">
            <a:spAutoFit/>
          </a:bodyPr>
          <a:lstStyle/>
          <a:p>
            <a:pPr marL="285750" indent="-285750">
              <a:buFont typeface="Wingdings" panose="05000000000000000000" pitchFamily="2" charset="2"/>
              <a:buChar char="v"/>
            </a:pPr>
            <a:r>
              <a:rPr lang="en-US" sz="2000" b="1" dirty="0"/>
              <a:t>Definition</a:t>
            </a:r>
          </a:p>
          <a:p>
            <a:r>
              <a:rPr lang="en-US" sz="2000" dirty="0"/>
              <a:t>Attitude is  a  psychological,  a  mental and emotional entity  that  describes  a  person.  It  is complex and acquired through experience. It is an individual’s predisposed to think, feel, perceive and behave towards a cognitive object. It is personal disposition which impels an individual to react towards some objects or situation whether favorable, unfavorable or neutral (Kerlinger, 1964).</a:t>
            </a:r>
          </a:p>
        </p:txBody>
      </p:sp>
    </p:spTree>
    <p:extLst>
      <p:ext uri="{BB962C8B-B14F-4D97-AF65-F5344CB8AC3E}">
        <p14:creationId xmlns:p14="http://schemas.microsoft.com/office/powerpoint/2010/main" val="3115229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2" name="Picture 1">
            <a:extLst>
              <a:ext uri="{FF2B5EF4-FFF2-40B4-BE49-F238E27FC236}">
                <a16:creationId xmlns:a16="http://schemas.microsoft.com/office/drawing/2014/main" id="{920983F4-8385-4BD3-C7B2-235922959B19}"/>
              </a:ext>
            </a:extLst>
          </p:cNvPr>
          <p:cNvPicPr>
            <a:picLocks noChangeAspect="1"/>
          </p:cNvPicPr>
          <p:nvPr/>
        </p:nvPicPr>
        <p:blipFill rotWithShape="1">
          <a:blip r:embed="rId3">
            <a:extLst>
              <a:ext uri="{28A0092B-C50C-407E-A947-70E740481C1C}">
                <a14:useLocalDpi xmlns:a14="http://schemas.microsoft.com/office/drawing/2010/main" val="0"/>
              </a:ext>
            </a:extLst>
          </a:blip>
          <a:srcRect l="5870" t="12071" r="5870" b="7721"/>
          <a:stretch/>
        </p:blipFill>
        <p:spPr>
          <a:xfrm>
            <a:off x="1687442" y="967410"/>
            <a:ext cx="8817115" cy="4507085"/>
          </a:xfrm>
          <a:prstGeom prst="rect">
            <a:avLst/>
          </a:prstGeom>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4. Methodology</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Population and target sampling </a:t>
            </a:r>
          </a:p>
        </p:txBody>
      </p:sp>
      <p:sp>
        <p:nvSpPr>
          <p:cNvPr id="3" name="TextBox 2">
            <a:extLst>
              <a:ext uri="{FF2B5EF4-FFF2-40B4-BE49-F238E27FC236}">
                <a16:creationId xmlns:a16="http://schemas.microsoft.com/office/drawing/2014/main" id="{DD316007-43D5-731F-BCF2-8FDD0D7F00BF}"/>
              </a:ext>
            </a:extLst>
          </p:cNvPr>
          <p:cNvSpPr txBox="1"/>
          <p:nvPr/>
        </p:nvSpPr>
        <p:spPr>
          <a:xfrm>
            <a:off x="3066127" y="5594403"/>
            <a:ext cx="6188764" cy="1323439"/>
          </a:xfrm>
          <a:prstGeom prst="rect">
            <a:avLst/>
          </a:prstGeom>
          <a:noFill/>
        </p:spPr>
        <p:txBody>
          <a:bodyPr wrap="square">
            <a:spAutoFit/>
          </a:bodyPr>
          <a:lstStyle/>
          <a:p>
            <a:pPr algn="ctr"/>
            <a:r>
              <a:rPr lang="en-US" sz="2000" dirty="0">
                <a:highlight>
                  <a:srgbClr val="00FFFF"/>
                </a:highlight>
              </a:rPr>
              <a:t>The research conducted with 165 sampling students which has selected from the total of 283 students currently studying in the campus are the target sample</a:t>
            </a:r>
          </a:p>
          <a:p>
            <a:pPr algn="ctr"/>
            <a:r>
              <a:rPr lang="en-US" sz="2000" dirty="0"/>
              <a:t>(Yamane, 1967)  </a:t>
            </a:r>
          </a:p>
        </p:txBody>
      </p:sp>
    </p:spTree>
    <p:extLst>
      <p:ext uri="{BB962C8B-B14F-4D97-AF65-F5344CB8AC3E}">
        <p14:creationId xmlns:p14="http://schemas.microsoft.com/office/powerpoint/2010/main" val="373595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4. Methodology</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Instrument </a:t>
            </a:r>
          </a:p>
        </p:txBody>
      </p:sp>
      <p:sp>
        <p:nvSpPr>
          <p:cNvPr id="10" name="TextBox 9">
            <a:extLst>
              <a:ext uri="{FF2B5EF4-FFF2-40B4-BE49-F238E27FC236}">
                <a16:creationId xmlns:a16="http://schemas.microsoft.com/office/drawing/2014/main" id="{BBF52A45-6A28-91F7-CD93-F069FA3A7A42}"/>
              </a:ext>
            </a:extLst>
          </p:cNvPr>
          <p:cNvSpPr txBox="1"/>
          <p:nvPr/>
        </p:nvSpPr>
        <p:spPr>
          <a:xfrm>
            <a:off x="2244690" y="1425710"/>
            <a:ext cx="7831637" cy="1429622"/>
          </a:xfrm>
          <a:prstGeom prst="rect">
            <a:avLst/>
          </a:prstGeom>
          <a:noFill/>
        </p:spPr>
        <p:txBody>
          <a:bodyPr wrap="square">
            <a:spAutoFit/>
          </a:bodyPr>
          <a:lstStyle/>
          <a:p>
            <a:pPr algn="ctr">
              <a:lnSpc>
                <a:spcPct val="150000"/>
              </a:lnSpc>
            </a:pPr>
            <a:r>
              <a:rPr lang="en-US" sz="2000" dirty="0"/>
              <a:t>The instrument of research was an attitude questionnaire with five rating scales </a:t>
            </a:r>
            <a:r>
              <a:rPr lang="en-US" sz="2000" dirty="0">
                <a:cs typeface="Phetsarath OT" panose="02000500000000020004" pitchFamily="2" charset="0"/>
              </a:rPr>
              <a:t>[</a:t>
            </a:r>
            <a:r>
              <a:rPr lang="en-US" sz="2000" dirty="0" err="1">
                <a:cs typeface="Phetsarath OT" panose="02000500000000020004" pitchFamily="2" charset="0"/>
              </a:rPr>
              <a:t>Rensis</a:t>
            </a:r>
            <a:r>
              <a:rPr lang="en-US" sz="2000" dirty="0">
                <a:cs typeface="Phetsarath OT" panose="02000500000000020004" pitchFamily="2" charset="0"/>
              </a:rPr>
              <a:t> Likert (1903–1981), U.S. psychologist]</a:t>
            </a:r>
            <a:r>
              <a:rPr lang="en-US" sz="2000" dirty="0"/>
              <a:t>. Prior to using the questionnaire, it was tested by the IOC = 1 and reliability of .964</a:t>
            </a:r>
          </a:p>
        </p:txBody>
      </p:sp>
      <p:sp>
        <p:nvSpPr>
          <p:cNvPr id="14" name="TextBox 13">
            <a:extLst>
              <a:ext uri="{FF2B5EF4-FFF2-40B4-BE49-F238E27FC236}">
                <a16:creationId xmlns:a16="http://schemas.microsoft.com/office/drawing/2014/main" id="{573E3AA9-B464-D364-C7C7-927E8ABC27B6}"/>
              </a:ext>
            </a:extLst>
          </p:cNvPr>
          <p:cNvSpPr txBox="1"/>
          <p:nvPr/>
        </p:nvSpPr>
        <p:spPr>
          <a:xfrm>
            <a:off x="2244689" y="3225850"/>
            <a:ext cx="7831637" cy="506292"/>
          </a:xfrm>
          <a:prstGeom prst="rect">
            <a:avLst/>
          </a:prstGeom>
          <a:noFill/>
        </p:spPr>
        <p:txBody>
          <a:bodyPr wrap="square">
            <a:spAutoFit/>
          </a:bodyPr>
          <a:lstStyle/>
          <a:p>
            <a:pPr algn="ctr">
              <a:lnSpc>
                <a:spcPct val="150000"/>
              </a:lnSpc>
            </a:pPr>
            <a:r>
              <a:rPr lang="en-US" sz="2000" dirty="0"/>
              <a:t>The Attitude questionnaire composed of 2 part of question including:</a:t>
            </a:r>
          </a:p>
        </p:txBody>
      </p:sp>
      <p:sp>
        <p:nvSpPr>
          <p:cNvPr id="16" name="TextBox 15">
            <a:extLst>
              <a:ext uri="{FF2B5EF4-FFF2-40B4-BE49-F238E27FC236}">
                <a16:creationId xmlns:a16="http://schemas.microsoft.com/office/drawing/2014/main" id="{728F10D4-E596-E036-DE68-84DBBE045B58}"/>
              </a:ext>
            </a:extLst>
          </p:cNvPr>
          <p:cNvSpPr txBox="1"/>
          <p:nvPr/>
        </p:nvSpPr>
        <p:spPr>
          <a:xfrm>
            <a:off x="4116359" y="3865449"/>
            <a:ext cx="4088295" cy="1429622"/>
          </a:xfrm>
          <a:prstGeom prst="rect">
            <a:avLst/>
          </a:prstGeom>
          <a:noFill/>
        </p:spPr>
        <p:txBody>
          <a:bodyPr wrap="square">
            <a:spAutoFit/>
          </a:bodyPr>
          <a:lstStyle/>
          <a:p>
            <a:pPr marL="457200" indent="-457200">
              <a:lnSpc>
                <a:spcPct val="150000"/>
              </a:lnSpc>
              <a:buFont typeface="+mj-lt"/>
              <a:buAutoNum type="arabicPeriod"/>
            </a:pPr>
            <a:r>
              <a:rPr lang="en-US" sz="2000" dirty="0"/>
              <a:t>Residential information</a:t>
            </a:r>
          </a:p>
          <a:p>
            <a:pPr marL="457200" indent="-457200">
              <a:lnSpc>
                <a:spcPct val="150000"/>
              </a:lnSpc>
              <a:buFont typeface="+mj-lt"/>
              <a:buAutoNum type="arabicPeriod"/>
            </a:pPr>
            <a:r>
              <a:rPr lang="en-US" sz="2000" dirty="0"/>
              <a:t>Online learning Experiences </a:t>
            </a:r>
          </a:p>
          <a:p>
            <a:pPr marL="457200" indent="-457200">
              <a:lnSpc>
                <a:spcPct val="150000"/>
              </a:lnSpc>
              <a:buFont typeface="+mj-lt"/>
              <a:buAutoNum type="arabicPeriod"/>
            </a:pPr>
            <a:r>
              <a:rPr lang="en-US" sz="2000" dirty="0"/>
              <a:t>Attitude about online learning</a:t>
            </a:r>
          </a:p>
        </p:txBody>
      </p:sp>
    </p:spTree>
    <p:extLst>
      <p:ext uri="{BB962C8B-B14F-4D97-AF65-F5344CB8AC3E}">
        <p14:creationId xmlns:p14="http://schemas.microsoft.com/office/powerpoint/2010/main" val="258700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4. Methodology</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Data collection</a:t>
            </a:r>
          </a:p>
        </p:txBody>
      </p:sp>
      <p:sp>
        <p:nvSpPr>
          <p:cNvPr id="10" name="TextBox 9">
            <a:extLst>
              <a:ext uri="{FF2B5EF4-FFF2-40B4-BE49-F238E27FC236}">
                <a16:creationId xmlns:a16="http://schemas.microsoft.com/office/drawing/2014/main" id="{BBF52A45-6A28-91F7-CD93-F069FA3A7A42}"/>
              </a:ext>
            </a:extLst>
          </p:cNvPr>
          <p:cNvSpPr txBox="1"/>
          <p:nvPr/>
        </p:nvSpPr>
        <p:spPr>
          <a:xfrm>
            <a:off x="2244690" y="1425710"/>
            <a:ext cx="7831637" cy="506292"/>
          </a:xfrm>
          <a:prstGeom prst="rect">
            <a:avLst/>
          </a:prstGeom>
          <a:noFill/>
        </p:spPr>
        <p:txBody>
          <a:bodyPr wrap="square">
            <a:spAutoFit/>
          </a:bodyPr>
          <a:lstStyle/>
          <a:p>
            <a:pPr marL="342900" indent="-342900" algn="ctr">
              <a:lnSpc>
                <a:spcPct val="150000"/>
              </a:lnSpc>
              <a:buFont typeface="Wingdings" panose="05000000000000000000" pitchFamily="2" charset="2"/>
              <a:buChar char="ü"/>
            </a:pPr>
            <a:r>
              <a:rPr lang="en-US" sz="2000" dirty="0"/>
              <a:t>Distributing the questionnaire instead the group test for student</a:t>
            </a:r>
          </a:p>
        </p:txBody>
      </p:sp>
      <p:sp>
        <p:nvSpPr>
          <p:cNvPr id="2" name="TextBox 1">
            <a:extLst>
              <a:ext uri="{FF2B5EF4-FFF2-40B4-BE49-F238E27FC236}">
                <a16:creationId xmlns:a16="http://schemas.microsoft.com/office/drawing/2014/main" id="{C452FBE6-8362-E869-E728-C7383DF09381}"/>
              </a:ext>
            </a:extLst>
          </p:cNvPr>
          <p:cNvSpPr txBox="1"/>
          <p:nvPr/>
        </p:nvSpPr>
        <p:spPr>
          <a:xfrm>
            <a:off x="2494523" y="2279377"/>
            <a:ext cx="7209182" cy="461665"/>
          </a:xfrm>
          <a:prstGeom prst="rect">
            <a:avLst/>
          </a:prstGeom>
          <a:noFill/>
        </p:spPr>
        <p:txBody>
          <a:bodyPr wrap="square">
            <a:spAutoFit/>
          </a:bodyPr>
          <a:lstStyle/>
          <a:p>
            <a:pPr algn="ctr"/>
            <a:r>
              <a:rPr lang="en-US" sz="2400" dirty="0">
                <a:highlight>
                  <a:srgbClr val="FFFF00"/>
                </a:highlight>
              </a:rPr>
              <a:t>Data analyses</a:t>
            </a:r>
          </a:p>
        </p:txBody>
      </p:sp>
      <p:sp>
        <p:nvSpPr>
          <p:cNvPr id="5" name="TextBox 4">
            <a:extLst>
              <a:ext uri="{FF2B5EF4-FFF2-40B4-BE49-F238E27FC236}">
                <a16:creationId xmlns:a16="http://schemas.microsoft.com/office/drawing/2014/main" id="{BE26F77B-A7CC-6319-BFD9-62FF72A35953}"/>
              </a:ext>
            </a:extLst>
          </p:cNvPr>
          <p:cNvSpPr txBox="1"/>
          <p:nvPr/>
        </p:nvSpPr>
        <p:spPr>
          <a:xfrm>
            <a:off x="977348" y="2935866"/>
            <a:ext cx="10366322" cy="1900520"/>
          </a:xfrm>
          <a:prstGeom prst="rect">
            <a:avLst/>
          </a:prstGeom>
          <a:noFill/>
        </p:spPr>
        <p:txBody>
          <a:bodyPr wrap="square">
            <a:spAutoFit/>
          </a:bodyPr>
          <a:lstStyle/>
          <a:p>
            <a:pPr marL="457200" lvl="0" indent="-457200">
              <a:lnSpc>
                <a:spcPct val="150000"/>
              </a:lnSpc>
              <a:buFont typeface="+mj-lt"/>
              <a:buAutoNum type="arabicPeriod"/>
            </a:pPr>
            <a:r>
              <a:rPr lang="en-US" sz="2000" dirty="0">
                <a:sym typeface="Wingdings" panose="05000000000000000000" pitchFamily="2" charset="2"/>
              </a:rPr>
              <a:t>Using descriptive analyses for Residential information and learning experience </a:t>
            </a:r>
          </a:p>
          <a:p>
            <a:pPr marL="457200" lvl="0" indent="-457200">
              <a:lnSpc>
                <a:spcPct val="150000"/>
              </a:lnSpc>
              <a:buFont typeface="+mj-lt"/>
              <a:buAutoNum type="arabicPeriod"/>
            </a:pPr>
            <a:r>
              <a:rPr lang="en-US" sz="2000" dirty="0">
                <a:sym typeface="Wingdings" panose="05000000000000000000" pitchFamily="2" charset="2"/>
              </a:rPr>
              <a:t>Analyzation of </a:t>
            </a:r>
            <a:r>
              <a:rPr lang="en-US" sz="2000" dirty="0"/>
              <a:t> </a:t>
            </a:r>
            <a:r>
              <a:rPr lang="en-US" sz="2000" i="1" dirty="0"/>
              <a:t>Mean </a:t>
            </a:r>
            <a:r>
              <a:rPr lang="en-US" sz="2000" dirty="0"/>
              <a:t>and </a:t>
            </a:r>
            <a:r>
              <a:rPr lang="en-US" sz="2000" i="1" dirty="0"/>
              <a:t>Standard Deviation </a:t>
            </a:r>
            <a:r>
              <a:rPr lang="en-US" sz="2000" dirty="0"/>
              <a:t>to indicate the level of student’s attitude </a:t>
            </a:r>
            <a:endParaRPr lang="en-US" sz="2000" dirty="0">
              <a:cs typeface="Phetsarath OT" panose="02000500000000020004" pitchFamily="2" charset="0"/>
            </a:endParaRPr>
          </a:p>
          <a:p>
            <a:pPr marL="457200" lvl="0" indent="-457200">
              <a:lnSpc>
                <a:spcPct val="150000"/>
              </a:lnSpc>
              <a:buFont typeface="+mj-lt"/>
              <a:buAutoNum type="arabicPeriod"/>
            </a:pPr>
            <a:r>
              <a:rPr lang="en-US" sz="2000" dirty="0">
                <a:sym typeface="Wingdings" panose="05000000000000000000" pitchFamily="2" charset="2"/>
              </a:rPr>
              <a:t>Using </a:t>
            </a:r>
            <a:r>
              <a:rPr lang="en-US" sz="2000" i="1" dirty="0">
                <a:sym typeface="Wingdings" panose="05000000000000000000" pitchFamily="2" charset="2"/>
              </a:rPr>
              <a:t>t-Test: Two-Sample Assuming Equal Variances</a:t>
            </a:r>
            <a:r>
              <a:rPr lang="en-US" sz="2000" i="1" dirty="0"/>
              <a:t> to compare mean with different residential</a:t>
            </a:r>
            <a:endParaRPr lang="lo-LA" sz="2000" dirty="0">
              <a:cs typeface="Phetsarath OT" panose="02000500000000020004" pitchFamily="2" charset="0"/>
            </a:endParaRPr>
          </a:p>
        </p:txBody>
      </p:sp>
    </p:spTree>
    <p:extLst>
      <p:ext uri="{BB962C8B-B14F-4D97-AF65-F5344CB8AC3E}">
        <p14:creationId xmlns:p14="http://schemas.microsoft.com/office/powerpoint/2010/main" val="22113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5. Outcome</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Residential Information</a:t>
            </a:r>
          </a:p>
        </p:txBody>
      </p:sp>
      <p:graphicFrame>
        <p:nvGraphicFramePr>
          <p:cNvPr id="2" name="Chart 1">
            <a:extLst>
              <a:ext uri="{FF2B5EF4-FFF2-40B4-BE49-F238E27FC236}">
                <a16:creationId xmlns:a16="http://schemas.microsoft.com/office/drawing/2014/main" id="{037CB6C9-5C75-947E-A62F-7DD62247CA50}"/>
              </a:ext>
            </a:extLst>
          </p:cNvPr>
          <p:cNvGraphicFramePr>
            <a:graphicFrameLocks/>
          </p:cNvGraphicFramePr>
          <p:nvPr>
            <p:extLst>
              <p:ext uri="{D42A27DB-BD31-4B8C-83A1-F6EECF244321}">
                <p14:modId xmlns:p14="http://schemas.microsoft.com/office/powerpoint/2010/main" val="1225484169"/>
              </p:ext>
            </p:extLst>
          </p:nvPr>
        </p:nvGraphicFramePr>
        <p:xfrm>
          <a:off x="3092829" y="1414844"/>
          <a:ext cx="6135360" cy="437635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316E3EF2-56F2-57BD-7E99-4668661DC28D}"/>
              </a:ext>
            </a:extLst>
          </p:cNvPr>
          <p:cNvSpPr txBox="1"/>
          <p:nvPr/>
        </p:nvSpPr>
        <p:spPr>
          <a:xfrm>
            <a:off x="6160509" y="3233690"/>
            <a:ext cx="1561511" cy="369332"/>
          </a:xfrm>
          <a:prstGeom prst="rect">
            <a:avLst/>
          </a:prstGeom>
          <a:noFill/>
        </p:spPr>
        <p:txBody>
          <a:bodyPr wrap="square" rtlCol="0">
            <a:spAutoFit/>
          </a:bodyPr>
          <a:lstStyle/>
          <a:p>
            <a:pPr algn="ctr"/>
            <a:r>
              <a:rPr lang="en-US" dirty="0">
                <a:solidFill>
                  <a:schemeClr val="bg1"/>
                </a:solidFill>
              </a:rPr>
              <a:t>63.6%</a:t>
            </a:r>
          </a:p>
        </p:txBody>
      </p:sp>
      <p:sp>
        <p:nvSpPr>
          <p:cNvPr id="9" name="TextBox 8">
            <a:extLst>
              <a:ext uri="{FF2B5EF4-FFF2-40B4-BE49-F238E27FC236}">
                <a16:creationId xmlns:a16="http://schemas.microsoft.com/office/drawing/2014/main" id="{D98E31E8-133B-595B-7825-D5B9E3812F53}"/>
              </a:ext>
            </a:extLst>
          </p:cNvPr>
          <p:cNvSpPr txBox="1"/>
          <p:nvPr/>
        </p:nvSpPr>
        <p:spPr>
          <a:xfrm>
            <a:off x="4528259" y="2864358"/>
            <a:ext cx="1561511" cy="369332"/>
          </a:xfrm>
          <a:prstGeom prst="rect">
            <a:avLst/>
          </a:prstGeom>
          <a:noFill/>
        </p:spPr>
        <p:txBody>
          <a:bodyPr wrap="square" rtlCol="0">
            <a:spAutoFit/>
          </a:bodyPr>
          <a:lstStyle/>
          <a:p>
            <a:pPr algn="ctr"/>
            <a:r>
              <a:rPr lang="en-US" dirty="0">
                <a:solidFill>
                  <a:schemeClr val="bg1"/>
                </a:solidFill>
              </a:rPr>
              <a:t>35,8%</a:t>
            </a:r>
          </a:p>
        </p:txBody>
      </p:sp>
    </p:spTree>
    <p:extLst>
      <p:ext uri="{BB962C8B-B14F-4D97-AF65-F5344CB8AC3E}">
        <p14:creationId xmlns:p14="http://schemas.microsoft.com/office/powerpoint/2010/main" val="309737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24"/>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5. Outcome</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Learning Experience</a:t>
            </a:r>
          </a:p>
        </p:txBody>
      </p:sp>
      <p:graphicFrame>
        <p:nvGraphicFramePr>
          <p:cNvPr id="2" name="Chart 1">
            <a:extLst>
              <a:ext uri="{FF2B5EF4-FFF2-40B4-BE49-F238E27FC236}">
                <a16:creationId xmlns:a16="http://schemas.microsoft.com/office/drawing/2014/main" id="{1A66535A-F174-CD0C-AF8F-6F72CFB23C73}"/>
              </a:ext>
            </a:extLst>
          </p:cNvPr>
          <p:cNvGraphicFramePr>
            <a:graphicFrameLocks/>
          </p:cNvGraphicFramePr>
          <p:nvPr>
            <p:extLst>
              <p:ext uri="{D42A27DB-BD31-4B8C-83A1-F6EECF244321}">
                <p14:modId xmlns:p14="http://schemas.microsoft.com/office/powerpoint/2010/main" val="2298375692"/>
              </p:ext>
            </p:extLst>
          </p:nvPr>
        </p:nvGraphicFramePr>
        <p:xfrm>
          <a:off x="350076" y="1530815"/>
          <a:ext cx="5472333" cy="357579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60AAF3A-E805-E4E8-CD44-C2ADD233B5AC}"/>
              </a:ext>
            </a:extLst>
          </p:cNvPr>
          <p:cNvSpPr txBox="1"/>
          <p:nvPr/>
        </p:nvSpPr>
        <p:spPr>
          <a:xfrm>
            <a:off x="2195269" y="3669743"/>
            <a:ext cx="1561511" cy="369332"/>
          </a:xfrm>
          <a:prstGeom prst="rect">
            <a:avLst/>
          </a:prstGeom>
          <a:noFill/>
        </p:spPr>
        <p:txBody>
          <a:bodyPr wrap="square" rtlCol="0">
            <a:spAutoFit/>
          </a:bodyPr>
          <a:lstStyle/>
          <a:p>
            <a:pPr algn="ctr"/>
            <a:r>
              <a:rPr lang="en-US" dirty="0">
                <a:solidFill>
                  <a:schemeClr val="bg1"/>
                </a:solidFill>
              </a:rPr>
              <a:t>93,3%</a:t>
            </a:r>
          </a:p>
        </p:txBody>
      </p:sp>
      <p:sp>
        <p:nvSpPr>
          <p:cNvPr id="9" name="TextBox 8">
            <a:extLst>
              <a:ext uri="{FF2B5EF4-FFF2-40B4-BE49-F238E27FC236}">
                <a16:creationId xmlns:a16="http://schemas.microsoft.com/office/drawing/2014/main" id="{6490E61F-B807-56AA-C954-5A93D7E94E8D}"/>
              </a:ext>
            </a:extLst>
          </p:cNvPr>
          <p:cNvSpPr txBox="1"/>
          <p:nvPr/>
        </p:nvSpPr>
        <p:spPr>
          <a:xfrm>
            <a:off x="2324749" y="2309789"/>
            <a:ext cx="776068" cy="276999"/>
          </a:xfrm>
          <a:prstGeom prst="rect">
            <a:avLst/>
          </a:prstGeom>
          <a:noFill/>
        </p:spPr>
        <p:txBody>
          <a:bodyPr wrap="square" rtlCol="0">
            <a:spAutoFit/>
          </a:bodyPr>
          <a:lstStyle/>
          <a:p>
            <a:pPr algn="ctr"/>
            <a:r>
              <a:rPr lang="en-US" sz="1200" dirty="0">
                <a:solidFill>
                  <a:schemeClr val="bg1"/>
                </a:solidFill>
              </a:rPr>
              <a:t>4,42%</a:t>
            </a:r>
          </a:p>
        </p:txBody>
      </p:sp>
      <p:graphicFrame>
        <p:nvGraphicFramePr>
          <p:cNvPr id="10" name="Chart 9">
            <a:extLst>
              <a:ext uri="{FF2B5EF4-FFF2-40B4-BE49-F238E27FC236}">
                <a16:creationId xmlns:a16="http://schemas.microsoft.com/office/drawing/2014/main" id="{C46B2AEE-13BD-7784-0D66-7112BB636403}"/>
              </a:ext>
            </a:extLst>
          </p:cNvPr>
          <p:cNvGraphicFramePr>
            <a:graphicFrameLocks/>
          </p:cNvGraphicFramePr>
          <p:nvPr>
            <p:extLst>
              <p:ext uri="{D42A27DB-BD31-4B8C-83A1-F6EECF244321}">
                <p14:modId xmlns:p14="http://schemas.microsoft.com/office/powerpoint/2010/main" val="3316769070"/>
              </p:ext>
            </p:extLst>
          </p:nvPr>
        </p:nvGraphicFramePr>
        <p:xfrm>
          <a:off x="3785262" y="1558178"/>
          <a:ext cx="5305924" cy="3548430"/>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a:extLst>
              <a:ext uri="{FF2B5EF4-FFF2-40B4-BE49-F238E27FC236}">
                <a16:creationId xmlns:a16="http://schemas.microsoft.com/office/drawing/2014/main" id="{25EADF1D-141A-7C58-B517-91E4436AA90E}"/>
              </a:ext>
            </a:extLst>
          </p:cNvPr>
          <p:cNvGrpSpPr/>
          <p:nvPr/>
        </p:nvGrpSpPr>
        <p:grpSpPr>
          <a:xfrm>
            <a:off x="5450841" y="2242040"/>
            <a:ext cx="1718538" cy="1970214"/>
            <a:chOff x="6543069" y="2299347"/>
            <a:chExt cx="1718538" cy="1970214"/>
          </a:xfrm>
        </p:grpSpPr>
        <p:sp>
          <p:nvSpPr>
            <p:cNvPr id="11" name="TextBox 10">
              <a:extLst>
                <a:ext uri="{FF2B5EF4-FFF2-40B4-BE49-F238E27FC236}">
                  <a16:creationId xmlns:a16="http://schemas.microsoft.com/office/drawing/2014/main" id="{6776A989-0B4A-12F6-A3DA-C692D8DD7240}"/>
                </a:ext>
              </a:extLst>
            </p:cNvPr>
            <p:cNvSpPr txBox="1"/>
            <p:nvPr/>
          </p:nvSpPr>
          <p:spPr>
            <a:xfrm>
              <a:off x="6700096" y="3900229"/>
              <a:ext cx="1561511" cy="369332"/>
            </a:xfrm>
            <a:prstGeom prst="rect">
              <a:avLst/>
            </a:prstGeom>
            <a:noFill/>
          </p:spPr>
          <p:txBody>
            <a:bodyPr wrap="square" rtlCol="0">
              <a:spAutoFit/>
            </a:bodyPr>
            <a:lstStyle/>
            <a:p>
              <a:pPr algn="ctr"/>
              <a:r>
                <a:rPr lang="en-US" dirty="0">
                  <a:solidFill>
                    <a:schemeClr val="bg1"/>
                  </a:solidFill>
                </a:rPr>
                <a:t>93,94%</a:t>
              </a:r>
            </a:p>
          </p:txBody>
        </p:sp>
        <p:sp>
          <p:nvSpPr>
            <p:cNvPr id="12" name="TextBox 11">
              <a:extLst>
                <a:ext uri="{FF2B5EF4-FFF2-40B4-BE49-F238E27FC236}">
                  <a16:creationId xmlns:a16="http://schemas.microsoft.com/office/drawing/2014/main" id="{3F361EE0-E6EF-92FE-6B3F-FAFEC86AEB18}"/>
                </a:ext>
              </a:extLst>
            </p:cNvPr>
            <p:cNvSpPr txBox="1"/>
            <p:nvPr/>
          </p:nvSpPr>
          <p:spPr>
            <a:xfrm>
              <a:off x="6968477" y="2299347"/>
              <a:ext cx="776068" cy="276999"/>
            </a:xfrm>
            <a:prstGeom prst="rect">
              <a:avLst/>
            </a:prstGeom>
            <a:noFill/>
          </p:spPr>
          <p:txBody>
            <a:bodyPr wrap="square" rtlCol="0">
              <a:spAutoFit/>
            </a:bodyPr>
            <a:lstStyle/>
            <a:p>
              <a:pPr algn="ctr"/>
              <a:r>
                <a:rPr lang="en-US" sz="1200" dirty="0">
                  <a:solidFill>
                    <a:schemeClr val="bg1"/>
                  </a:solidFill>
                </a:rPr>
                <a:t>1,82%</a:t>
              </a:r>
            </a:p>
          </p:txBody>
        </p:sp>
        <p:sp>
          <p:nvSpPr>
            <p:cNvPr id="13" name="TextBox 12">
              <a:extLst>
                <a:ext uri="{FF2B5EF4-FFF2-40B4-BE49-F238E27FC236}">
                  <a16:creationId xmlns:a16="http://schemas.microsoft.com/office/drawing/2014/main" id="{DF569226-C390-7E9E-51F0-6CF30AEE712E}"/>
                </a:ext>
              </a:extLst>
            </p:cNvPr>
            <p:cNvSpPr txBox="1"/>
            <p:nvPr/>
          </p:nvSpPr>
          <p:spPr>
            <a:xfrm>
              <a:off x="6543069" y="2567555"/>
              <a:ext cx="776068" cy="276999"/>
            </a:xfrm>
            <a:prstGeom prst="rect">
              <a:avLst/>
            </a:prstGeom>
            <a:noFill/>
          </p:spPr>
          <p:txBody>
            <a:bodyPr wrap="square" rtlCol="0">
              <a:spAutoFit/>
            </a:bodyPr>
            <a:lstStyle/>
            <a:p>
              <a:pPr algn="ctr"/>
              <a:r>
                <a:rPr lang="en-US" sz="1200" dirty="0">
                  <a:solidFill>
                    <a:schemeClr val="bg1"/>
                  </a:solidFill>
                </a:rPr>
                <a:t>4,24%</a:t>
              </a:r>
            </a:p>
          </p:txBody>
        </p:sp>
      </p:grpSp>
      <p:graphicFrame>
        <p:nvGraphicFramePr>
          <p:cNvPr id="14" name="Chart 13">
            <a:extLst>
              <a:ext uri="{FF2B5EF4-FFF2-40B4-BE49-F238E27FC236}">
                <a16:creationId xmlns:a16="http://schemas.microsoft.com/office/drawing/2014/main" id="{31A245AF-36B4-C467-A989-0B18F7D0365B}"/>
              </a:ext>
            </a:extLst>
          </p:cNvPr>
          <p:cNvGraphicFramePr>
            <a:graphicFrameLocks/>
          </p:cNvGraphicFramePr>
          <p:nvPr>
            <p:extLst>
              <p:ext uri="{D42A27DB-BD31-4B8C-83A1-F6EECF244321}">
                <p14:modId xmlns:p14="http://schemas.microsoft.com/office/powerpoint/2010/main" val="3317240310"/>
              </p:ext>
            </p:extLst>
          </p:nvPr>
        </p:nvGraphicFramePr>
        <p:xfrm>
          <a:off x="6372068" y="990836"/>
          <a:ext cx="7045597" cy="3575792"/>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oup 4">
            <a:extLst>
              <a:ext uri="{FF2B5EF4-FFF2-40B4-BE49-F238E27FC236}">
                <a16:creationId xmlns:a16="http://schemas.microsoft.com/office/drawing/2014/main" id="{AC0B0076-5CCD-8526-AACD-6D0624F516BE}"/>
              </a:ext>
            </a:extLst>
          </p:cNvPr>
          <p:cNvGrpSpPr/>
          <p:nvPr/>
        </p:nvGrpSpPr>
        <p:grpSpPr>
          <a:xfrm>
            <a:off x="8476839" y="2238402"/>
            <a:ext cx="2948625" cy="1808037"/>
            <a:chOff x="8476839" y="2238402"/>
            <a:chExt cx="2948625" cy="1808037"/>
          </a:xfrm>
        </p:grpSpPr>
        <p:sp>
          <p:nvSpPr>
            <p:cNvPr id="16" name="TextBox 15">
              <a:extLst>
                <a:ext uri="{FF2B5EF4-FFF2-40B4-BE49-F238E27FC236}">
                  <a16:creationId xmlns:a16="http://schemas.microsoft.com/office/drawing/2014/main" id="{68CD0284-F3AB-87A4-A8E4-4D48F0BC4D30}"/>
                </a:ext>
              </a:extLst>
            </p:cNvPr>
            <p:cNvSpPr txBox="1"/>
            <p:nvPr/>
          </p:nvSpPr>
          <p:spPr>
            <a:xfrm>
              <a:off x="9863953" y="2995983"/>
              <a:ext cx="1561511" cy="369332"/>
            </a:xfrm>
            <a:prstGeom prst="rect">
              <a:avLst/>
            </a:prstGeom>
            <a:noFill/>
          </p:spPr>
          <p:txBody>
            <a:bodyPr wrap="square" rtlCol="0">
              <a:spAutoFit/>
            </a:bodyPr>
            <a:lstStyle/>
            <a:p>
              <a:pPr algn="ctr"/>
              <a:r>
                <a:rPr lang="en-US" dirty="0">
                  <a:solidFill>
                    <a:schemeClr val="bg1"/>
                  </a:solidFill>
                </a:rPr>
                <a:t>47,27%</a:t>
              </a:r>
            </a:p>
          </p:txBody>
        </p:sp>
        <p:sp>
          <p:nvSpPr>
            <p:cNvPr id="17" name="TextBox 16">
              <a:extLst>
                <a:ext uri="{FF2B5EF4-FFF2-40B4-BE49-F238E27FC236}">
                  <a16:creationId xmlns:a16="http://schemas.microsoft.com/office/drawing/2014/main" id="{73488E26-DB93-D2C1-B6E4-C1F37215A4ED}"/>
                </a:ext>
              </a:extLst>
            </p:cNvPr>
            <p:cNvSpPr txBox="1"/>
            <p:nvPr/>
          </p:nvSpPr>
          <p:spPr>
            <a:xfrm>
              <a:off x="8928542" y="3677107"/>
              <a:ext cx="1561511" cy="369332"/>
            </a:xfrm>
            <a:prstGeom prst="rect">
              <a:avLst/>
            </a:prstGeom>
            <a:noFill/>
          </p:spPr>
          <p:txBody>
            <a:bodyPr wrap="square" rtlCol="0">
              <a:spAutoFit/>
            </a:bodyPr>
            <a:lstStyle/>
            <a:p>
              <a:pPr algn="ctr"/>
              <a:r>
                <a:rPr lang="en-US" dirty="0">
                  <a:solidFill>
                    <a:schemeClr val="bg1"/>
                  </a:solidFill>
                </a:rPr>
                <a:t>19,39%</a:t>
              </a:r>
            </a:p>
          </p:txBody>
        </p:sp>
        <p:sp>
          <p:nvSpPr>
            <p:cNvPr id="18" name="TextBox 17">
              <a:extLst>
                <a:ext uri="{FF2B5EF4-FFF2-40B4-BE49-F238E27FC236}">
                  <a16:creationId xmlns:a16="http://schemas.microsoft.com/office/drawing/2014/main" id="{5F477B58-FDF5-B136-76B3-1C88A1C1E628}"/>
                </a:ext>
              </a:extLst>
            </p:cNvPr>
            <p:cNvSpPr txBox="1"/>
            <p:nvPr/>
          </p:nvSpPr>
          <p:spPr>
            <a:xfrm>
              <a:off x="8476839" y="2995983"/>
              <a:ext cx="1561511" cy="338554"/>
            </a:xfrm>
            <a:prstGeom prst="rect">
              <a:avLst/>
            </a:prstGeom>
            <a:noFill/>
          </p:spPr>
          <p:txBody>
            <a:bodyPr wrap="square" rtlCol="0">
              <a:spAutoFit/>
            </a:bodyPr>
            <a:lstStyle/>
            <a:p>
              <a:pPr algn="ctr"/>
              <a:r>
                <a:rPr lang="en-US" sz="1600" dirty="0">
                  <a:solidFill>
                    <a:schemeClr val="bg1"/>
                  </a:solidFill>
                </a:rPr>
                <a:t>20,21%</a:t>
              </a:r>
            </a:p>
          </p:txBody>
        </p:sp>
        <p:sp>
          <p:nvSpPr>
            <p:cNvPr id="19" name="TextBox 18">
              <a:extLst>
                <a:ext uri="{FF2B5EF4-FFF2-40B4-BE49-F238E27FC236}">
                  <a16:creationId xmlns:a16="http://schemas.microsoft.com/office/drawing/2014/main" id="{D4773E01-DD5F-1EB4-51E6-621A33EF641D}"/>
                </a:ext>
              </a:extLst>
            </p:cNvPr>
            <p:cNvSpPr txBox="1"/>
            <p:nvPr/>
          </p:nvSpPr>
          <p:spPr>
            <a:xfrm>
              <a:off x="8920148" y="2238402"/>
              <a:ext cx="1561511" cy="338554"/>
            </a:xfrm>
            <a:prstGeom prst="rect">
              <a:avLst/>
            </a:prstGeom>
            <a:noFill/>
          </p:spPr>
          <p:txBody>
            <a:bodyPr wrap="square" rtlCol="0">
              <a:spAutoFit/>
            </a:bodyPr>
            <a:lstStyle/>
            <a:p>
              <a:pPr algn="ctr"/>
              <a:r>
                <a:rPr lang="en-US" sz="1600" dirty="0">
                  <a:solidFill>
                    <a:schemeClr val="bg1"/>
                  </a:solidFill>
                </a:rPr>
                <a:t>12,73%</a:t>
              </a:r>
            </a:p>
          </p:txBody>
        </p:sp>
      </p:grpSp>
    </p:spTree>
    <p:extLst>
      <p:ext uri="{BB962C8B-B14F-4D97-AF65-F5344CB8AC3E}">
        <p14:creationId xmlns:p14="http://schemas.microsoft.com/office/powerpoint/2010/main" val="349816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BE96D-D80D-BE42-793E-7305879AA256}"/>
              </a:ext>
            </a:extLst>
          </p:cNvPr>
          <p:cNvSpPr>
            <a:spLocks noGrp="1"/>
          </p:cNvSpPr>
          <p:nvPr>
            <p:ph type="title"/>
          </p:nvPr>
        </p:nvSpPr>
        <p:spPr>
          <a:xfrm>
            <a:off x="838200" y="365126"/>
            <a:ext cx="10515600" cy="602284"/>
          </a:xfrm>
          <a:solidFill>
            <a:schemeClr val="accent5">
              <a:lumMod val="20000"/>
              <a:lumOff val="80000"/>
            </a:schemeClr>
          </a:solidFill>
        </p:spPr>
        <p:txBody>
          <a:bodyPr>
            <a:normAutofit fontScale="90000"/>
          </a:bodyPr>
          <a:lstStyle/>
          <a:p>
            <a:pPr algn="ctr"/>
            <a:r>
              <a:rPr lang="en-US" b="1" dirty="0"/>
              <a:t>Content</a:t>
            </a:r>
          </a:p>
        </p:txBody>
      </p:sp>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7255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Contents </a:t>
            </a:r>
          </a:p>
        </p:txBody>
      </p:sp>
      <p:sp>
        <p:nvSpPr>
          <p:cNvPr id="5" name="TextBox 4">
            <a:hlinkClick r:id="rId4" action="ppaction://hlinksldjump"/>
            <a:extLst>
              <a:ext uri="{FF2B5EF4-FFF2-40B4-BE49-F238E27FC236}">
                <a16:creationId xmlns:a16="http://schemas.microsoft.com/office/drawing/2014/main" id="{FEB01192-F79C-8ABB-7259-68E0D58BAE0B}"/>
              </a:ext>
            </a:extLst>
          </p:cNvPr>
          <p:cNvSpPr txBox="1"/>
          <p:nvPr/>
        </p:nvSpPr>
        <p:spPr>
          <a:xfrm>
            <a:off x="4432630" y="1336041"/>
            <a:ext cx="3326740" cy="461665"/>
          </a:xfrm>
          <a:prstGeom prst="rect">
            <a:avLst/>
          </a:prstGeom>
          <a:noFill/>
          <a:ln w="19050">
            <a:solidFill>
              <a:srgbClr val="0070C0"/>
            </a:solidFill>
          </a:ln>
        </p:spPr>
        <p:txBody>
          <a:bodyPr wrap="square" rtlCol="0">
            <a:spAutoFit/>
          </a:bodyPr>
          <a:lstStyle/>
          <a:p>
            <a:pPr algn="ctr"/>
            <a:r>
              <a:rPr lang="en-US" sz="2400" b="1" dirty="0"/>
              <a:t>1. Background</a:t>
            </a:r>
          </a:p>
        </p:txBody>
      </p:sp>
      <p:sp>
        <p:nvSpPr>
          <p:cNvPr id="9" name="TextBox 8">
            <a:hlinkClick r:id="rId5" action="ppaction://hlinksldjump"/>
            <a:extLst>
              <a:ext uri="{FF2B5EF4-FFF2-40B4-BE49-F238E27FC236}">
                <a16:creationId xmlns:a16="http://schemas.microsoft.com/office/drawing/2014/main" id="{603D658B-9BFE-C3AB-C163-35CF4CF5E7BD}"/>
              </a:ext>
            </a:extLst>
          </p:cNvPr>
          <p:cNvSpPr txBox="1"/>
          <p:nvPr/>
        </p:nvSpPr>
        <p:spPr>
          <a:xfrm>
            <a:off x="4211369" y="1935504"/>
            <a:ext cx="3769262" cy="461665"/>
          </a:xfrm>
          <a:prstGeom prst="rect">
            <a:avLst/>
          </a:prstGeom>
          <a:noFill/>
          <a:ln w="19050">
            <a:solidFill>
              <a:srgbClr val="0070C0"/>
            </a:solidFill>
          </a:ln>
        </p:spPr>
        <p:txBody>
          <a:bodyPr wrap="square" rtlCol="0">
            <a:spAutoFit/>
          </a:bodyPr>
          <a:lstStyle/>
          <a:p>
            <a:pPr algn="ctr"/>
            <a:r>
              <a:rPr lang="en-US" sz="2400" b="1" dirty="0"/>
              <a:t>2. Objective</a:t>
            </a:r>
            <a:r>
              <a:rPr lang="lo-LA" sz="2400" b="1" dirty="0"/>
              <a:t> </a:t>
            </a:r>
            <a:r>
              <a:rPr lang="en-US" sz="2400" b="1" dirty="0"/>
              <a:t>and Hypothesis </a:t>
            </a:r>
          </a:p>
        </p:txBody>
      </p:sp>
      <p:sp>
        <p:nvSpPr>
          <p:cNvPr id="10" name="TextBox 9">
            <a:hlinkClick r:id="rId6" action="ppaction://hlinksldjump"/>
            <a:extLst>
              <a:ext uri="{FF2B5EF4-FFF2-40B4-BE49-F238E27FC236}">
                <a16:creationId xmlns:a16="http://schemas.microsoft.com/office/drawing/2014/main" id="{F34644E8-69F5-422A-518F-FB9858EE44C7}"/>
              </a:ext>
            </a:extLst>
          </p:cNvPr>
          <p:cNvSpPr txBox="1"/>
          <p:nvPr/>
        </p:nvSpPr>
        <p:spPr>
          <a:xfrm>
            <a:off x="4432630" y="2544689"/>
            <a:ext cx="3326740" cy="461665"/>
          </a:xfrm>
          <a:prstGeom prst="rect">
            <a:avLst/>
          </a:prstGeom>
          <a:noFill/>
          <a:ln w="19050">
            <a:solidFill>
              <a:srgbClr val="0070C0"/>
            </a:solidFill>
          </a:ln>
        </p:spPr>
        <p:txBody>
          <a:bodyPr wrap="square" rtlCol="0">
            <a:spAutoFit/>
          </a:bodyPr>
          <a:lstStyle/>
          <a:p>
            <a:pPr algn="ctr"/>
            <a:r>
              <a:rPr lang="en-US" sz="2400" b="1" dirty="0"/>
              <a:t>3. Literature review</a:t>
            </a:r>
          </a:p>
        </p:txBody>
      </p:sp>
      <p:sp>
        <p:nvSpPr>
          <p:cNvPr id="11" name="TextBox 10">
            <a:hlinkClick r:id="rId7" action="ppaction://hlinksldjump"/>
            <a:extLst>
              <a:ext uri="{FF2B5EF4-FFF2-40B4-BE49-F238E27FC236}">
                <a16:creationId xmlns:a16="http://schemas.microsoft.com/office/drawing/2014/main" id="{3075C918-CD7E-B79E-2C6A-A4220C5DB26F}"/>
              </a:ext>
            </a:extLst>
          </p:cNvPr>
          <p:cNvSpPr txBox="1"/>
          <p:nvPr/>
        </p:nvSpPr>
        <p:spPr>
          <a:xfrm>
            <a:off x="4432630" y="3153874"/>
            <a:ext cx="3326740" cy="461665"/>
          </a:xfrm>
          <a:prstGeom prst="rect">
            <a:avLst/>
          </a:prstGeom>
          <a:noFill/>
          <a:ln w="19050">
            <a:solidFill>
              <a:srgbClr val="0070C0"/>
            </a:solidFill>
          </a:ln>
        </p:spPr>
        <p:txBody>
          <a:bodyPr wrap="square" rtlCol="0">
            <a:spAutoFit/>
          </a:bodyPr>
          <a:lstStyle/>
          <a:p>
            <a:pPr algn="ctr"/>
            <a:r>
              <a:rPr lang="en-US" sz="2400" b="1" dirty="0"/>
              <a:t>4. Methodology</a:t>
            </a:r>
          </a:p>
        </p:txBody>
      </p:sp>
      <p:sp>
        <p:nvSpPr>
          <p:cNvPr id="12" name="TextBox 11">
            <a:hlinkClick r:id="rId8" action="ppaction://hlinksldjump"/>
            <a:extLst>
              <a:ext uri="{FF2B5EF4-FFF2-40B4-BE49-F238E27FC236}">
                <a16:creationId xmlns:a16="http://schemas.microsoft.com/office/drawing/2014/main" id="{61BB0A68-7940-8B4C-502A-87B715282218}"/>
              </a:ext>
            </a:extLst>
          </p:cNvPr>
          <p:cNvSpPr txBox="1"/>
          <p:nvPr/>
        </p:nvSpPr>
        <p:spPr>
          <a:xfrm>
            <a:off x="4432630" y="3751228"/>
            <a:ext cx="3326740" cy="461665"/>
          </a:xfrm>
          <a:prstGeom prst="rect">
            <a:avLst/>
          </a:prstGeom>
          <a:noFill/>
          <a:ln w="19050">
            <a:solidFill>
              <a:srgbClr val="0070C0"/>
            </a:solidFill>
          </a:ln>
        </p:spPr>
        <p:txBody>
          <a:bodyPr wrap="square" rtlCol="0">
            <a:spAutoFit/>
          </a:bodyPr>
          <a:lstStyle/>
          <a:p>
            <a:pPr algn="ctr"/>
            <a:r>
              <a:rPr lang="en-US" sz="2400" b="1" dirty="0"/>
              <a:t>5. Outcome</a:t>
            </a:r>
          </a:p>
        </p:txBody>
      </p:sp>
      <p:sp>
        <p:nvSpPr>
          <p:cNvPr id="14" name="TextBox 13">
            <a:hlinkClick r:id="rId9" action="ppaction://hlinksldjump"/>
            <a:extLst>
              <a:ext uri="{FF2B5EF4-FFF2-40B4-BE49-F238E27FC236}">
                <a16:creationId xmlns:a16="http://schemas.microsoft.com/office/drawing/2014/main" id="{3D94D632-3BC0-3DA5-781A-255E43932A56}"/>
              </a:ext>
            </a:extLst>
          </p:cNvPr>
          <p:cNvSpPr txBox="1"/>
          <p:nvPr/>
        </p:nvSpPr>
        <p:spPr>
          <a:xfrm>
            <a:off x="4432630" y="4342245"/>
            <a:ext cx="3326740" cy="461665"/>
          </a:xfrm>
          <a:prstGeom prst="rect">
            <a:avLst/>
          </a:prstGeom>
          <a:noFill/>
          <a:ln w="19050">
            <a:solidFill>
              <a:srgbClr val="0070C0"/>
            </a:solidFill>
          </a:ln>
        </p:spPr>
        <p:txBody>
          <a:bodyPr wrap="square" rtlCol="0">
            <a:spAutoFit/>
          </a:bodyPr>
          <a:lstStyle/>
          <a:p>
            <a:pPr algn="ctr"/>
            <a:r>
              <a:rPr lang="en-US" sz="2400" b="1" dirty="0"/>
              <a:t>6. Discussion</a:t>
            </a:r>
          </a:p>
        </p:txBody>
      </p:sp>
      <p:sp>
        <p:nvSpPr>
          <p:cNvPr id="15" name="TextBox 14">
            <a:hlinkClick r:id="rId10" action="ppaction://hlinksldjump"/>
            <a:extLst>
              <a:ext uri="{FF2B5EF4-FFF2-40B4-BE49-F238E27FC236}">
                <a16:creationId xmlns:a16="http://schemas.microsoft.com/office/drawing/2014/main" id="{7CCE09C9-3888-AE5A-7F99-CAD0D3FA31E6}"/>
              </a:ext>
            </a:extLst>
          </p:cNvPr>
          <p:cNvSpPr txBox="1"/>
          <p:nvPr/>
        </p:nvSpPr>
        <p:spPr>
          <a:xfrm>
            <a:off x="4432630" y="4982440"/>
            <a:ext cx="3326740" cy="461665"/>
          </a:xfrm>
          <a:prstGeom prst="rect">
            <a:avLst/>
          </a:prstGeom>
          <a:noFill/>
          <a:ln w="19050">
            <a:solidFill>
              <a:srgbClr val="0070C0"/>
            </a:solidFill>
          </a:ln>
        </p:spPr>
        <p:txBody>
          <a:bodyPr wrap="square" rtlCol="0">
            <a:spAutoFit/>
          </a:bodyPr>
          <a:lstStyle/>
          <a:p>
            <a:pPr algn="ctr"/>
            <a:r>
              <a:rPr lang="en-US" sz="2400" b="1" dirty="0"/>
              <a:t>7. Conclusion</a:t>
            </a:r>
          </a:p>
        </p:txBody>
      </p:sp>
    </p:spTree>
    <p:extLst>
      <p:ext uri="{BB962C8B-B14F-4D97-AF65-F5344CB8AC3E}">
        <p14:creationId xmlns:p14="http://schemas.microsoft.com/office/powerpoint/2010/main" val="257466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5. Outcome</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Platform</a:t>
            </a:r>
          </a:p>
        </p:txBody>
      </p:sp>
      <p:graphicFrame>
        <p:nvGraphicFramePr>
          <p:cNvPr id="2" name="Chart 1">
            <a:extLst>
              <a:ext uri="{FF2B5EF4-FFF2-40B4-BE49-F238E27FC236}">
                <a16:creationId xmlns:a16="http://schemas.microsoft.com/office/drawing/2014/main" id="{C03136E1-DBBE-D934-7E02-AF51AC05B7E2}"/>
              </a:ext>
            </a:extLst>
          </p:cNvPr>
          <p:cNvGraphicFramePr>
            <a:graphicFrameLocks/>
          </p:cNvGraphicFramePr>
          <p:nvPr>
            <p:extLst>
              <p:ext uri="{D42A27DB-BD31-4B8C-83A1-F6EECF244321}">
                <p14:modId xmlns:p14="http://schemas.microsoft.com/office/powerpoint/2010/main" val="1937253246"/>
              </p:ext>
            </p:extLst>
          </p:nvPr>
        </p:nvGraphicFramePr>
        <p:xfrm>
          <a:off x="1656521" y="1520521"/>
          <a:ext cx="8812695" cy="476100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FDD2D80-35C4-98C0-493A-58E454727C23}"/>
              </a:ext>
            </a:extLst>
          </p:cNvPr>
          <p:cNvSpPr txBox="1"/>
          <p:nvPr/>
        </p:nvSpPr>
        <p:spPr>
          <a:xfrm>
            <a:off x="6062868" y="3901025"/>
            <a:ext cx="1561511" cy="369332"/>
          </a:xfrm>
          <a:prstGeom prst="rect">
            <a:avLst/>
          </a:prstGeom>
          <a:noFill/>
        </p:spPr>
        <p:txBody>
          <a:bodyPr wrap="square" rtlCol="0">
            <a:spAutoFit/>
          </a:bodyPr>
          <a:lstStyle/>
          <a:p>
            <a:pPr algn="ctr"/>
            <a:r>
              <a:rPr lang="en-US" dirty="0">
                <a:solidFill>
                  <a:schemeClr val="bg1"/>
                </a:solidFill>
              </a:rPr>
              <a:t>69,09%</a:t>
            </a:r>
          </a:p>
        </p:txBody>
      </p:sp>
      <p:sp>
        <p:nvSpPr>
          <p:cNvPr id="5" name="TextBox 4">
            <a:extLst>
              <a:ext uri="{FF2B5EF4-FFF2-40B4-BE49-F238E27FC236}">
                <a16:creationId xmlns:a16="http://schemas.microsoft.com/office/drawing/2014/main" id="{97D3956F-5F61-F75C-EBDD-65ACC3BB484A}"/>
              </a:ext>
            </a:extLst>
          </p:cNvPr>
          <p:cNvSpPr txBox="1"/>
          <p:nvPr/>
        </p:nvSpPr>
        <p:spPr>
          <a:xfrm>
            <a:off x="4306955" y="3427247"/>
            <a:ext cx="1561511" cy="369332"/>
          </a:xfrm>
          <a:prstGeom prst="rect">
            <a:avLst/>
          </a:prstGeom>
          <a:noFill/>
        </p:spPr>
        <p:txBody>
          <a:bodyPr wrap="square" rtlCol="0">
            <a:spAutoFit/>
          </a:bodyPr>
          <a:lstStyle/>
          <a:p>
            <a:pPr algn="ctr"/>
            <a:r>
              <a:rPr lang="en-US" dirty="0">
                <a:solidFill>
                  <a:schemeClr val="bg1"/>
                </a:solidFill>
              </a:rPr>
              <a:t>20,61%</a:t>
            </a:r>
          </a:p>
        </p:txBody>
      </p:sp>
      <p:sp>
        <p:nvSpPr>
          <p:cNvPr id="9" name="TextBox 8">
            <a:extLst>
              <a:ext uri="{FF2B5EF4-FFF2-40B4-BE49-F238E27FC236}">
                <a16:creationId xmlns:a16="http://schemas.microsoft.com/office/drawing/2014/main" id="{586865B7-3368-1730-468B-29BD9489B885}"/>
              </a:ext>
            </a:extLst>
          </p:cNvPr>
          <p:cNvSpPr txBox="1"/>
          <p:nvPr/>
        </p:nvSpPr>
        <p:spPr>
          <a:xfrm>
            <a:off x="4777407" y="2112659"/>
            <a:ext cx="1561511" cy="338554"/>
          </a:xfrm>
          <a:prstGeom prst="rect">
            <a:avLst/>
          </a:prstGeom>
          <a:noFill/>
        </p:spPr>
        <p:txBody>
          <a:bodyPr wrap="square" rtlCol="0">
            <a:spAutoFit/>
          </a:bodyPr>
          <a:lstStyle/>
          <a:p>
            <a:pPr algn="ctr"/>
            <a:r>
              <a:rPr lang="en-US" sz="1600" dirty="0">
                <a:solidFill>
                  <a:schemeClr val="bg1"/>
                </a:solidFill>
              </a:rPr>
              <a:t>7,27%</a:t>
            </a:r>
          </a:p>
        </p:txBody>
      </p:sp>
      <p:sp>
        <p:nvSpPr>
          <p:cNvPr id="10" name="TextBox 9">
            <a:extLst>
              <a:ext uri="{FF2B5EF4-FFF2-40B4-BE49-F238E27FC236}">
                <a16:creationId xmlns:a16="http://schemas.microsoft.com/office/drawing/2014/main" id="{BEB5D799-E070-E0F7-5ABB-F01A15996560}"/>
              </a:ext>
            </a:extLst>
          </p:cNvPr>
          <p:cNvSpPr txBox="1"/>
          <p:nvPr/>
        </p:nvSpPr>
        <p:spPr>
          <a:xfrm>
            <a:off x="5282112" y="2434283"/>
            <a:ext cx="1561511" cy="307777"/>
          </a:xfrm>
          <a:prstGeom prst="rect">
            <a:avLst/>
          </a:prstGeom>
          <a:noFill/>
        </p:spPr>
        <p:txBody>
          <a:bodyPr wrap="square" rtlCol="0">
            <a:spAutoFit/>
          </a:bodyPr>
          <a:lstStyle/>
          <a:p>
            <a:pPr algn="ctr"/>
            <a:r>
              <a:rPr lang="en-US" sz="1400" dirty="0">
                <a:solidFill>
                  <a:schemeClr val="bg1"/>
                </a:solidFill>
              </a:rPr>
              <a:t>2,42%</a:t>
            </a:r>
          </a:p>
        </p:txBody>
      </p:sp>
      <p:sp>
        <p:nvSpPr>
          <p:cNvPr id="11" name="TextBox 10">
            <a:extLst>
              <a:ext uri="{FF2B5EF4-FFF2-40B4-BE49-F238E27FC236}">
                <a16:creationId xmlns:a16="http://schemas.microsoft.com/office/drawing/2014/main" id="{84F51884-7492-41B2-1DCC-38FD63EE37CC}"/>
              </a:ext>
            </a:extLst>
          </p:cNvPr>
          <p:cNvSpPr txBox="1"/>
          <p:nvPr/>
        </p:nvSpPr>
        <p:spPr>
          <a:xfrm>
            <a:off x="4442842" y="2513204"/>
            <a:ext cx="1561511" cy="307777"/>
          </a:xfrm>
          <a:prstGeom prst="rect">
            <a:avLst/>
          </a:prstGeom>
          <a:noFill/>
        </p:spPr>
        <p:txBody>
          <a:bodyPr wrap="square" rtlCol="0">
            <a:spAutoFit/>
          </a:bodyPr>
          <a:lstStyle/>
          <a:p>
            <a:pPr algn="ctr"/>
            <a:r>
              <a:rPr lang="en-US" sz="1400" dirty="0">
                <a:solidFill>
                  <a:schemeClr val="bg1"/>
                </a:solidFill>
              </a:rPr>
              <a:t>0,61%</a:t>
            </a:r>
          </a:p>
        </p:txBody>
      </p:sp>
    </p:spTree>
    <p:extLst>
      <p:ext uri="{BB962C8B-B14F-4D97-AF65-F5344CB8AC3E}">
        <p14:creationId xmlns:p14="http://schemas.microsoft.com/office/powerpoint/2010/main" val="399122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rgbClr val="FFFF00"/>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5. Outcome</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Online Learning Attitude </a:t>
            </a:r>
          </a:p>
        </p:txBody>
      </p:sp>
      <p:graphicFrame>
        <p:nvGraphicFramePr>
          <p:cNvPr id="17" name="Table 16">
            <a:extLst>
              <a:ext uri="{FF2B5EF4-FFF2-40B4-BE49-F238E27FC236}">
                <a16:creationId xmlns:a16="http://schemas.microsoft.com/office/drawing/2014/main" id="{744949D0-0F32-944D-D796-C5039CB8C4BF}"/>
              </a:ext>
            </a:extLst>
          </p:cNvPr>
          <p:cNvGraphicFramePr>
            <a:graphicFrameLocks noGrp="1"/>
          </p:cNvGraphicFramePr>
          <p:nvPr>
            <p:extLst>
              <p:ext uri="{D42A27DB-BD31-4B8C-83A1-F6EECF244321}">
                <p14:modId xmlns:p14="http://schemas.microsoft.com/office/powerpoint/2010/main" val="2736351675"/>
              </p:ext>
            </p:extLst>
          </p:nvPr>
        </p:nvGraphicFramePr>
        <p:xfrm>
          <a:off x="1709927" y="1414844"/>
          <a:ext cx="8759686" cy="5246624"/>
        </p:xfrm>
        <a:graphic>
          <a:graphicData uri="http://schemas.openxmlformats.org/drawingml/2006/table">
            <a:tbl>
              <a:tblPr firstRow="1" firstCol="1" lastRow="1" bandRow="1"/>
              <a:tblGrid>
                <a:gridCol w="4696031">
                  <a:extLst>
                    <a:ext uri="{9D8B030D-6E8A-4147-A177-3AD203B41FA5}">
                      <a16:colId xmlns:a16="http://schemas.microsoft.com/office/drawing/2014/main" val="2814917495"/>
                    </a:ext>
                  </a:extLst>
                </a:gridCol>
                <a:gridCol w="774072">
                  <a:extLst>
                    <a:ext uri="{9D8B030D-6E8A-4147-A177-3AD203B41FA5}">
                      <a16:colId xmlns:a16="http://schemas.microsoft.com/office/drawing/2014/main" val="3279403303"/>
                    </a:ext>
                  </a:extLst>
                </a:gridCol>
                <a:gridCol w="774072">
                  <a:extLst>
                    <a:ext uri="{9D8B030D-6E8A-4147-A177-3AD203B41FA5}">
                      <a16:colId xmlns:a16="http://schemas.microsoft.com/office/drawing/2014/main" val="132955895"/>
                    </a:ext>
                  </a:extLst>
                </a:gridCol>
                <a:gridCol w="847541">
                  <a:extLst>
                    <a:ext uri="{9D8B030D-6E8A-4147-A177-3AD203B41FA5}">
                      <a16:colId xmlns:a16="http://schemas.microsoft.com/office/drawing/2014/main" val="1253152432"/>
                    </a:ext>
                  </a:extLst>
                </a:gridCol>
                <a:gridCol w="847541">
                  <a:extLst>
                    <a:ext uri="{9D8B030D-6E8A-4147-A177-3AD203B41FA5}">
                      <a16:colId xmlns:a16="http://schemas.microsoft.com/office/drawing/2014/main" val="2845767291"/>
                    </a:ext>
                  </a:extLst>
                </a:gridCol>
                <a:gridCol w="820429">
                  <a:extLst>
                    <a:ext uri="{9D8B030D-6E8A-4147-A177-3AD203B41FA5}">
                      <a16:colId xmlns:a16="http://schemas.microsoft.com/office/drawing/2014/main" val="3649959259"/>
                    </a:ext>
                  </a:extLst>
                </a:gridCol>
              </a:tblGrid>
              <a:tr h="49138">
                <a:tc>
                  <a:txBody>
                    <a:bodyPr/>
                    <a:lstStyle/>
                    <a:p>
                      <a:pPr algn="ctr">
                        <a:lnSpc>
                          <a:spcPct val="107000"/>
                        </a:lnSpc>
                        <a:spcAft>
                          <a:spcPts val="800"/>
                        </a:spcAft>
                      </a:pPr>
                      <a:r>
                        <a:rPr lang="en-US" sz="1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Statement</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Sum</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Average</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Variance</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Result</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882090"/>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Online learning enhances the knowledge level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3.421384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0.283337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53479313"/>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Online learning is effective than conventional learning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3.0875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1.413679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006633575"/>
                  </a:ext>
                </a:extLst>
              </a:tr>
              <a:tr h="100560">
                <a:tc>
                  <a:txBody>
                    <a:bodyPr/>
                    <a:lstStyle/>
                    <a:p>
                      <a:pP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Opportunity of interaction with the teacher is enhanced</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2.248447</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1.400388</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Disagree</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extLst>
                  <a:ext uri="{0D108BD9-81ED-4DB2-BD59-A6C34878D82A}">
                    <a16:rowId xmlns:a16="http://schemas.microsoft.com/office/drawing/2014/main" val="414632207"/>
                  </a:ext>
                </a:extLst>
              </a:tr>
              <a:tr h="100560">
                <a:tc>
                  <a:txBody>
                    <a:bodyPr/>
                    <a:lstStyle/>
                    <a:p>
                      <a:pP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Online learning increased attention towards lecture</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392</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2.404908</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0.946149</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tc>
                  <a:txBody>
                    <a:bodyPr/>
                    <a:lstStyle/>
                    <a:p>
                      <a:pPr algn="ct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Disagree</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solidFill>
                      <a:srgbClr val="FFFF00"/>
                    </a:solidFill>
                  </a:tcPr>
                </a:tc>
                <a:extLst>
                  <a:ext uri="{0D108BD9-81ED-4DB2-BD59-A6C34878D82A}">
                    <a16:rowId xmlns:a16="http://schemas.microsoft.com/office/drawing/2014/main" val="1492789160"/>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Sometimes I feel online learning lacks practical learning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508</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3.135802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1.223679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901474666"/>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find online learning saves time as I need not travel to class room</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3.222222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0.981366</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2146363131"/>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Online learning helps in exploring more about the subject</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158</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396</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2.506329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1.449004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715610559"/>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am diverted in online learning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2.660377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1.137091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669674588"/>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believe online learning helps in exploring more about the subject</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1.386164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466078796"/>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think flipped classroom approach would be better</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3.153374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0.99485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2100203394"/>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feel I am disconnected with my class mates in online learning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3.104294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1.131031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859711303"/>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find online learning includes increased workloads</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526</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3.226994</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1.225933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2041124151"/>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much learning takes place in online classes</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2.806452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1.066192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3022474785"/>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hardly concentrate in online classes</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2.937888</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1.108618</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2178055922"/>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believe online learning enhanced the quality of teaching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2.877301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1.108309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2370834943"/>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Sometimes I find lower retention rate for online learning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446</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2.7875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1.237579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3607288851"/>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Online learning provides flexible environment</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2.759259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0.916839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082992228"/>
                  </a:ext>
                </a:extLst>
              </a:tr>
              <a:tr h="49138">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no substitute for online learning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1.1625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739896443"/>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find the online learning made learning easy</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2.95679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1.258991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001904756"/>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feel online learning makes students less responsible and less accountable in class</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490</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3.006135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0.845641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37636073"/>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find note taking is avoided in online learning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3.294479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0.826327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704520110"/>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find in online learning it is difficult to manage study time at home</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438</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2.687117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0.907672</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672660782"/>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Online learning made studying easy and comfortable</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446</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2.736196</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0.775657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146227920"/>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My platform skills are reduced due to online learning</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2.877301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1.157691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a:noFill/>
                    </a:lnB>
                  </a:tcPr>
                </a:tc>
                <a:extLst>
                  <a:ext uri="{0D108BD9-81ED-4DB2-BD59-A6C34878D82A}">
                    <a16:rowId xmlns:a16="http://schemas.microsoft.com/office/drawing/2014/main" val="270512515"/>
                  </a:ext>
                </a:extLst>
              </a:tr>
              <a:tr h="100560">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think online learning made me tech savvy</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2.803681</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0.689616</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780461"/>
                  </a:ext>
                </a:extLst>
              </a:tr>
              <a:tr h="49138">
                <a:tc>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DokChampa" panose="020B0604020202020204" pitchFamily="34" charset="-34"/>
                        </a:rPr>
                        <a:t>Total</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825</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2.89</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Neutral</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36746" marR="367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450208"/>
                  </a:ext>
                </a:extLst>
              </a:tr>
            </a:tbl>
          </a:graphicData>
        </a:graphic>
      </p:graphicFrame>
    </p:spTree>
    <p:extLst>
      <p:ext uri="{BB962C8B-B14F-4D97-AF65-F5344CB8AC3E}">
        <p14:creationId xmlns:p14="http://schemas.microsoft.com/office/powerpoint/2010/main" val="295758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rgbClr val="FFFF00"/>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5. Outcome</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Online Learning Attitude </a:t>
            </a:r>
          </a:p>
        </p:txBody>
      </p:sp>
      <p:graphicFrame>
        <p:nvGraphicFramePr>
          <p:cNvPr id="5" name="Table 4">
            <a:extLst>
              <a:ext uri="{FF2B5EF4-FFF2-40B4-BE49-F238E27FC236}">
                <a16:creationId xmlns:a16="http://schemas.microsoft.com/office/drawing/2014/main" id="{9C417478-5546-21A7-DED3-A51DC8734338}"/>
              </a:ext>
            </a:extLst>
          </p:cNvPr>
          <p:cNvGraphicFramePr>
            <a:graphicFrameLocks noGrp="1"/>
          </p:cNvGraphicFramePr>
          <p:nvPr>
            <p:extLst>
              <p:ext uri="{D42A27DB-BD31-4B8C-83A1-F6EECF244321}">
                <p14:modId xmlns:p14="http://schemas.microsoft.com/office/powerpoint/2010/main" val="1001338172"/>
              </p:ext>
            </p:extLst>
          </p:nvPr>
        </p:nvGraphicFramePr>
        <p:xfrm>
          <a:off x="3947921" y="1414844"/>
          <a:ext cx="4283697" cy="2244852"/>
        </p:xfrm>
        <a:graphic>
          <a:graphicData uri="http://schemas.openxmlformats.org/drawingml/2006/table">
            <a:tbl>
              <a:tblPr firstRow="1" firstCol="1" bandRow="1"/>
              <a:tblGrid>
                <a:gridCol w="2528159">
                  <a:extLst>
                    <a:ext uri="{9D8B030D-6E8A-4147-A177-3AD203B41FA5}">
                      <a16:colId xmlns:a16="http://schemas.microsoft.com/office/drawing/2014/main" val="1320095869"/>
                    </a:ext>
                  </a:extLst>
                </a:gridCol>
                <a:gridCol w="877769">
                  <a:extLst>
                    <a:ext uri="{9D8B030D-6E8A-4147-A177-3AD203B41FA5}">
                      <a16:colId xmlns:a16="http://schemas.microsoft.com/office/drawing/2014/main" val="2605703769"/>
                    </a:ext>
                  </a:extLst>
                </a:gridCol>
                <a:gridCol w="877769">
                  <a:extLst>
                    <a:ext uri="{9D8B030D-6E8A-4147-A177-3AD203B41FA5}">
                      <a16:colId xmlns:a16="http://schemas.microsoft.com/office/drawing/2014/main" val="3378788513"/>
                    </a:ext>
                  </a:extLst>
                </a:gridCol>
              </a:tblGrid>
              <a:tr h="175593">
                <a:tc>
                  <a:txBody>
                    <a:bodyPr/>
                    <a:lstStyle/>
                    <a:p>
                      <a:pPr algn="ctr">
                        <a:lnSpc>
                          <a:spcPct val="107000"/>
                        </a:lnSpc>
                        <a:spcAft>
                          <a:spcPts val="800"/>
                        </a:spcAft>
                      </a:pPr>
                      <a:r>
                        <a:rPr lang="en-US" sz="12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Rural</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2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Urban</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368524"/>
                  </a:ext>
                </a:extLst>
              </a:tr>
              <a:tr h="175593">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2.793462</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3.085451</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99300976"/>
                  </a:ext>
                </a:extLst>
              </a:tr>
              <a:tr h="175593">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Variance</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0.085073</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0.099336</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2846662372"/>
                  </a:ext>
                </a:extLst>
              </a:tr>
              <a:tr h="175593">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Observations</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4032307538"/>
                  </a:ext>
                </a:extLst>
              </a:tr>
              <a:tr h="185922">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Pooled Variance</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0.092205</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3332322742"/>
                  </a:ext>
                </a:extLst>
              </a:tr>
              <a:tr h="185922">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Hypothesized Mean Difference</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1958937088"/>
                  </a:ext>
                </a:extLst>
              </a:tr>
              <a:tr h="185922">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df</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3996824530"/>
                  </a:ext>
                </a:extLst>
              </a:tr>
              <a:tr h="185922">
                <a:tc>
                  <a:txBody>
                    <a:bodyPr/>
                    <a:lstStyle/>
                    <a:p>
                      <a:pP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 Stat</a:t>
                      </a:r>
                      <a:endParaRPr lang="en-US" sz="12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-3.39974</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604176319"/>
                  </a:ext>
                </a:extLst>
              </a:tr>
              <a:tr h="185922">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P(T&lt;=t) one-tail</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0.000683</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2468592572"/>
                  </a:ext>
                </a:extLst>
              </a:tr>
              <a:tr h="185922">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 Critical one-tail</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1.677224</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3231126613"/>
                  </a:ext>
                </a:extLst>
              </a:tr>
              <a:tr h="185922">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P(T&lt;=t) two-tail</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0.001366</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tc>
                  <a:txBody>
                    <a:bodyPr/>
                    <a:lstStyle/>
                    <a:p>
                      <a:pPr>
                        <a:lnSpc>
                          <a:spcPct val="107000"/>
                        </a:lnSpc>
                      </a:pPr>
                      <a:endParaRPr lang="en-US" sz="1200">
                        <a:effectLst/>
                        <a:latin typeface="Calibri" panose="020F0502020204030204" pitchFamily="34" charset="0"/>
                        <a:cs typeface="Cordia New" panose="020B0304020202020204" pitchFamily="34" charset="-34"/>
                      </a:endParaRPr>
                    </a:p>
                  </a:txBody>
                  <a:tcPr marL="68580" marR="68580" marT="0" marB="0" anchor="b">
                    <a:lnL>
                      <a:noFill/>
                    </a:lnL>
                    <a:lnR>
                      <a:noFill/>
                    </a:lnR>
                    <a:lnT>
                      <a:noFill/>
                    </a:lnT>
                    <a:lnB>
                      <a:noFill/>
                    </a:lnB>
                  </a:tcPr>
                </a:tc>
                <a:extLst>
                  <a:ext uri="{0D108BD9-81ED-4DB2-BD59-A6C34878D82A}">
                    <a16:rowId xmlns:a16="http://schemas.microsoft.com/office/drawing/2014/main" val="3305320277"/>
                  </a:ext>
                </a:extLst>
              </a:tr>
              <a:tr h="185922">
                <a:tc>
                  <a:txBody>
                    <a:bodyPr/>
                    <a:lstStyle/>
                    <a:p>
                      <a:pP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 Critical two-tail</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2.010635</a:t>
                      </a:r>
                      <a:endParaRPr lang="en-US" sz="12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334199"/>
                  </a:ext>
                </a:extLst>
              </a:tr>
            </a:tbl>
          </a:graphicData>
        </a:graphic>
      </p:graphicFrame>
      <p:graphicFrame>
        <p:nvGraphicFramePr>
          <p:cNvPr id="9" name="Table 8">
            <a:extLst>
              <a:ext uri="{FF2B5EF4-FFF2-40B4-BE49-F238E27FC236}">
                <a16:creationId xmlns:a16="http://schemas.microsoft.com/office/drawing/2014/main" id="{1F17DBE8-955B-B2DC-FDBA-96713805988B}"/>
              </a:ext>
            </a:extLst>
          </p:cNvPr>
          <p:cNvGraphicFramePr>
            <a:graphicFrameLocks noGrp="1"/>
          </p:cNvGraphicFramePr>
          <p:nvPr>
            <p:extLst>
              <p:ext uri="{D42A27DB-BD31-4B8C-83A1-F6EECF244321}">
                <p14:modId xmlns:p14="http://schemas.microsoft.com/office/powerpoint/2010/main" val="2570100749"/>
              </p:ext>
            </p:extLst>
          </p:nvPr>
        </p:nvGraphicFramePr>
        <p:xfrm>
          <a:off x="2773215" y="4233679"/>
          <a:ext cx="6633108" cy="753302"/>
        </p:xfrm>
        <a:graphic>
          <a:graphicData uri="http://schemas.openxmlformats.org/drawingml/2006/table">
            <a:tbl>
              <a:tblPr firstRow="1" firstCol="1" bandRow="1"/>
              <a:tblGrid>
                <a:gridCol w="1171609">
                  <a:extLst>
                    <a:ext uri="{9D8B030D-6E8A-4147-A177-3AD203B41FA5}">
                      <a16:colId xmlns:a16="http://schemas.microsoft.com/office/drawing/2014/main" val="2813588"/>
                    </a:ext>
                  </a:extLst>
                </a:gridCol>
                <a:gridCol w="1135559">
                  <a:extLst>
                    <a:ext uri="{9D8B030D-6E8A-4147-A177-3AD203B41FA5}">
                      <a16:colId xmlns:a16="http://schemas.microsoft.com/office/drawing/2014/main" val="4170015074"/>
                    </a:ext>
                  </a:extLst>
                </a:gridCol>
                <a:gridCol w="865188">
                  <a:extLst>
                    <a:ext uri="{9D8B030D-6E8A-4147-A177-3AD203B41FA5}">
                      <a16:colId xmlns:a16="http://schemas.microsoft.com/office/drawing/2014/main" val="3728633493"/>
                    </a:ext>
                  </a:extLst>
                </a:gridCol>
                <a:gridCol w="865188">
                  <a:extLst>
                    <a:ext uri="{9D8B030D-6E8A-4147-A177-3AD203B41FA5}">
                      <a16:colId xmlns:a16="http://schemas.microsoft.com/office/drawing/2014/main" val="3783869912"/>
                    </a:ext>
                  </a:extLst>
                </a:gridCol>
                <a:gridCol w="865188">
                  <a:extLst>
                    <a:ext uri="{9D8B030D-6E8A-4147-A177-3AD203B41FA5}">
                      <a16:colId xmlns:a16="http://schemas.microsoft.com/office/drawing/2014/main" val="2992803075"/>
                    </a:ext>
                  </a:extLst>
                </a:gridCol>
                <a:gridCol w="865188">
                  <a:extLst>
                    <a:ext uri="{9D8B030D-6E8A-4147-A177-3AD203B41FA5}">
                      <a16:colId xmlns:a16="http://schemas.microsoft.com/office/drawing/2014/main" val="520737755"/>
                    </a:ext>
                  </a:extLst>
                </a:gridCol>
                <a:gridCol w="865188">
                  <a:extLst>
                    <a:ext uri="{9D8B030D-6E8A-4147-A177-3AD203B41FA5}">
                      <a16:colId xmlns:a16="http://schemas.microsoft.com/office/drawing/2014/main" val="116045018"/>
                    </a:ext>
                  </a:extLst>
                </a:gridCol>
              </a:tblGrid>
              <a:tr h="323850">
                <a:tc>
                  <a:txBody>
                    <a:bodyPr/>
                    <a:lstStyle/>
                    <a:p>
                      <a:pPr>
                        <a:lnSpc>
                          <a:spcPct val="107000"/>
                        </a:lnSpc>
                        <a:spcAft>
                          <a:spcPts val="800"/>
                        </a:spcAft>
                      </a:pPr>
                      <a:r>
                        <a:rPr lang="en-US" sz="1200" b="1" i="1" dirty="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Independent Variables</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b="1" i="1">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Dependent Variables</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b="1" i="1">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Average</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b="1" i="1">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Variance</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b="1" i="1">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df</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b="1" i="1">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t</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b="1" i="1">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P-value</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450830"/>
                  </a:ext>
                </a:extLst>
              </a:tr>
              <a:tr h="161925">
                <a:tc rowSpan="2">
                  <a:txBody>
                    <a:bodyPr/>
                    <a:lstStyle/>
                    <a:p>
                      <a:pPr algn="ctr">
                        <a:lnSpc>
                          <a:spcPct val="107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Attitude</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Rural</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2.793462</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0.085073</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48</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-3.39974</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0.001366</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067529"/>
                  </a:ext>
                </a:extLst>
              </a:tr>
              <a:tr h="161925">
                <a:tc vMerge="1">
                  <a:txBody>
                    <a:bodyPr/>
                    <a:lstStyle/>
                    <a:p>
                      <a:endParaRPr lang="en-US"/>
                    </a:p>
                  </a:txBody>
                  <a:tcPr/>
                </a:tc>
                <a:tc>
                  <a:txBody>
                    <a:bodyPr/>
                    <a:lstStyle/>
                    <a:p>
                      <a:pPr>
                        <a:lnSpc>
                          <a:spcPct val="107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Urban</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20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3.085451</a:t>
                      </a:r>
                      <a:endParaRPr lang="en-US" sz="16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1200" dirty="0">
                          <a:solidFill>
                            <a:srgbClr val="000000"/>
                          </a:solidFill>
                          <a:effectLst/>
                          <a:latin typeface="Arial" panose="020B0604020202020204" pitchFamily="34" charset="0"/>
                          <a:ea typeface="Times New Roman" panose="02020603050405020304" pitchFamily="18" charset="0"/>
                          <a:cs typeface="Cordia New" panose="020B0304020202020204" pitchFamily="34" charset="-34"/>
                        </a:rPr>
                        <a:t>0.099336</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99939491"/>
                  </a:ext>
                </a:extLst>
              </a:tr>
            </a:tbl>
          </a:graphicData>
        </a:graphic>
      </p:graphicFrame>
    </p:spTree>
    <p:extLst>
      <p:ext uri="{BB962C8B-B14F-4D97-AF65-F5344CB8AC3E}">
        <p14:creationId xmlns:p14="http://schemas.microsoft.com/office/powerpoint/2010/main" val="1953118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24"/>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6. Discussion</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Learning Experience</a:t>
            </a:r>
          </a:p>
        </p:txBody>
      </p:sp>
      <p:graphicFrame>
        <p:nvGraphicFramePr>
          <p:cNvPr id="2" name="Chart 1">
            <a:extLst>
              <a:ext uri="{FF2B5EF4-FFF2-40B4-BE49-F238E27FC236}">
                <a16:creationId xmlns:a16="http://schemas.microsoft.com/office/drawing/2014/main" id="{1A66535A-F174-CD0C-AF8F-6F72CFB23C73}"/>
              </a:ext>
            </a:extLst>
          </p:cNvPr>
          <p:cNvGraphicFramePr>
            <a:graphicFrameLocks/>
          </p:cNvGraphicFramePr>
          <p:nvPr>
            <p:extLst>
              <p:ext uri="{D42A27DB-BD31-4B8C-83A1-F6EECF244321}">
                <p14:modId xmlns:p14="http://schemas.microsoft.com/office/powerpoint/2010/main" val="2887052545"/>
              </p:ext>
            </p:extLst>
          </p:nvPr>
        </p:nvGraphicFramePr>
        <p:xfrm>
          <a:off x="977348" y="2077839"/>
          <a:ext cx="5472333" cy="357579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C60AAF3A-E805-E4E8-CD44-C2ADD233B5AC}"/>
              </a:ext>
            </a:extLst>
          </p:cNvPr>
          <p:cNvSpPr txBox="1"/>
          <p:nvPr/>
        </p:nvSpPr>
        <p:spPr>
          <a:xfrm>
            <a:off x="2195269" y="3669743"/>
            <a:ext cx="1561511" cy="369332"/>
          </a:xfrm>
          <a:prstGeom prst="rect">
            <a:avLst/>
          </a:prstGeom>
          <a:noFill/>
        </p:spPr>
        <p:txBody>
          <a:bodyPr wrap="square" rtlCol="0">
            <a:spAutoFit/>
          </a:bodyPr>
          <a:lstStyle/>
          <a:p>
            <a:pPr algn="ctr"/>
            <a:r>
              <a:rPr lang="en-US" dirty="0">
                <a:solidFill>
                  <a:schemeClr val="bg1"/>
                </a:solidFill>
              </a:rPr>
              <a:t>93,3%</a:t>
            </a:r>
          </a:p>
        </p:txBody>
      </p:sp>
      <p:sp>
        <p:nvSpPr>
          <p:cNvPr id="9" name="TextBox 8">
            <a:extLst>
              <a:ext uri="{FF2B5EF4-FFF2-40B4-BE49-F238E27FC236}">
                <a16:creationId xmlns:a16="http://schemas.microsoft.com/office/drawing/2014/main" id="{6490E61F-B807-56AA-C954-5A93D7E94E8D}"/>
              </a:ext>
            </a:extLst>
          </p:cNvPr>
          <p:cNvSpPr txBox="1"/>
          <p:nvPr/>
        </p:nvSpPr>
        <p:spPr>
          <a:xfrm>
            <a:off x="2324749" y="2309789"/>
            <a:ext cx="776068" cy="276999"/>
          </a:xfrm>
          <a:prstGeom prst="rect">
            <a:avLst/>
          </a:prstGeom>
          <a:noFill/>
        </p:spPr>
        <p:txBody>
          <a:bodyPr wrap="square" rtlCol="0">
            <a:spAutoFit/>
          </a:bodyPr>
          <a:lstStyle/>
          <a:p>
            <a:pPr algn="ctr"/>
            <a:r>
              <a:rPr lang="en-US" sz="1200" dirty="0">
                <a:solidFill>
                  <a:schemeClr val="bg1"/>
                </a:solidFill>
              </a:rPr>
              <a:t>4,42%</a:t>
            </a:r>
          </a:p>
        </p:txBody>
      </p:sp>
      <p:grpSp>
        <p:nvGrpSpPr>
          <p:cNvPr id="15" name="Group 14">
            <a:extLst>
              <a:ext uri="{FF2B5EF4-FFF2-40B4-BE49-F238E27FC236}">
                <a16:creationId xmlns:a16="http://schemas.microsoft.com/office/drawing/2014/main" id="{25EADF1D-141A-7C58-B517-91E4436AA90E}"/>
              </a:ext>
            </a:extLst>
          </p:cNvPr>
          <p:cNvGrpSpPr/>
          <p:nvPr/>
        </p:nvGrpSpPr>
        <p:grpSpPr>
          <a:xfrm>
            <a:off x="5450841" y="2242040"/>
            <a:ext cx="1718538" cy="1970214"/>
            <a:chOff x="6543069" y="2299347"/>
            <a:chExt cx="1718538" cy="1970214"/>
          </a:xfrm>
        </p:grpSpPr>
        <p:sp>
          <p:nvSpPr>
            <p:cNvPr id="11" name="TextBox 10">
              <a:extLst>
                <a:ext uri="{FF2B5EF4-FFF2-40B4-BE49-F238E27FC236}">
                  <a16:creationId xmlns:a16="http://schemas.microsoft.com/office/drawing/2014/main" id="{6776A989-0B4A-12F6-A3DA-C692D8DD7240}"/>
                </a:ext>
              </a:extLst>
            </p:cNvPr>
            <p:cNvSpPr txBox="1"/>
            <p:nvPr/>
          </p:nvSpPr>
          <p:spPr>
            <a:xfrm>
              <a:off x="6700096" y="3900229"/>
              <a:ext cx="1561511" cy="369332"/>
            </a:xfrm>
            <a:prstGeom prst="rect">
              <a:avLst/>
            </a:prstGeom>
            <a:noFill/>
          </p:spPr>
          <p:txBody>
            <a:bodyPr wrap="square" rtlCol="0">
              <a:spAutoFit/>
            </a:bodyPr>
            <a:lstStyle/>
            <a:p>
              <a:pPr algn="ctr"/>
              <a:r>
                <a:rPr lang="en-US" dirty="0">
                  <a:solidFill>
                    <a:schemeClr val="bg1"/>
                  </a:solidFill>
                </a:rPr>
                <a:t>93,94%</a:t>
              </a:r>
            </a:p>
          </p:txBody>
        </p:sp>
        <p:sp>
          <p:nvSpPr>
            <p:cNvPr id="12" name="TextBox 11">
              <a:extLst>
                <a:ext uri="{FF2B5EF4-FFF2-40B4-BE49-F238E27FC236}">
                  <a16:creationId xmlns:a16="http://schemas.microsoft.com/office/drawing/2014/main" id="{3F361EE0-E6EF-92FE-6B3F-FAFEC86AEB18}"/>
                </a:ext>
              </a:extLst>
            </p:cNvPr>
            <p:cNvSpPr txBox="1"/>
            <p:nvPr/>
          </p:nvSpPr>
          <p:spPr>
            <a:xfrm>
              <a:off x="6968477" y="2299347"/>
              <a:ext cx="776068" cy="276999"/>
            </a:xfrm>
            <a:prstGeom prst="rect">
              <a:avLst/>
            </a:prstGeom>
            <a:noFill/>
          </p:spPr>
          <p:txBody>
            <a:bodyPr wrap="square" rtlCol="0">
              <a:spAutoFit/>
            </a:bodyPr>
            <a:lstStyle/>
            <a:p>
              <a:pPr algn="ctr"/>
              <a:r>
                <a:rPr lang="en-US" sz="1200" dirty="0">
                  <a:solidFill>
                    <a:schemeClr val="bg1"/>
                  </a:solidFill>
                </a:rPr>
                <a:t>1,82%</a:t>
              </a:r>
            </a:p>
          </p:txBody>
        </p:sp>
        <p:sp>
          <p:nvSpPr>
            <p:cNvPr id="13" name="TextBox 12">
              <a:extLst>
                <a:ext uri="{FF2B5EF4-FFF2-40B4-BE49-F238E27FC236}">
                  <a16:creationId xmlns:a16="http://schemas.microsoft.com/office/drawing/2014/main" id="{DF569226-C390-7E9E-51F0-6CF30AEE712E}"/>
                </a:ext>
              </a:extLst>
            </p:cNvPr>
            <p:cNvSpPr txBox="1"/>
            <p:nvPr/>
          </p:nvSpPr>
          <p:spPr>
            <a:xfrm>
              <a:off x="6543069" y="2567555"/>
              <a:ext cx="776068" cy="276999"/>
            </a:xfrm>
            <a:prstGeom prst="rect">
              <a:avLst/>
            </a:prstGeom>
            <a:noFill/>
          </p:spPr>
          <p:txBody>
            <a:bodyPr wrap="square" rtlCol="0">
              <a:spAutoFit/>
            </a:bodyPr>
            <a:lstStyle/>
            <a:p>
              <a:pPr algn="ctr"/>
              <a:r>
                <a:rPr lang="en-US" sz="1200" dirty="0">
                  <a:solidFill>
                    <a:schemeClr val="bg1"/>
                  </a:solidFill>
                </a:rPr>
                <a:t>4,24%</a:t>
              </a:r>
            </a:p>
          </p:txBody>
        </p:sp>
      </p:grpSp>
      <p:sp>
        <p:nvSpPr>
          <p:cNvPr id="16" name="TextBox 15">
            <a:extLst>
              <a:ext uri="{FF2B5EF4-FFF2-40B4-BE49-F238E27FC236}">
                <a16:creationId xmlns:a16="http://schemas.microsoft.com/office/drawing/2014/main" id="{68CD0284-F3AB-87A4-A8E4-4D48F0BC4D30}"/>
              </a:ext>
            </a:extLst>
          </p:cNvPr>
          <p:cNvSpPr txBox="1"/>
          <p:nvPr/>
        </p:nvSpPr>
        <p:spPr>
          <a:xfrm>
            <a:off x="9863953" y="2995983"/>
            <a:ext cx="1561511" cy="369332"/>
          </a:xfrm>
          <a:prstGeom prst="rect">
            <a:avLst/>
          </a:prstGeom>
          <a:noFill/>
        </p:spPr>
        <p:txBody>
          <a:bodyPr wrap="square" rtlCol="0">
            <a:spAutoFit/>
          </a:bodyPr>
          <a:lstStyle/>
          <a:p>
            <a:pPr algn="ctr"/>
            <a:r>
              <a:rPr lang="en-US" dirty="0">
                <a:solidFill>
                  <a:schemeClr val="bg1"/>
                </a:solidFill>
              </a:rPr>
              <a:t>47,27%</a:t>
            </a:r>
          </a:p>
        </p:txBody>
      </p:sp>
      <p:sp>
        <p:nvSpPr>
          <p:cNvPr id="17" name="TextBox 16">
            <a:extLst>
              <a:ext uri="{FF2B5EF4-FFF2-40B4-BE49-F238E27FC236}">
                <a16:creationId xmlns:a16="http://schemas.microsoft.com/office/drawing/2014/main" id="{73488E26-DB93-D2C1-B6E4-C1F37215A4ED}"/>
              </a:ext>
            </a:extLst>
          </p:cNvPr>
          <p:cNvSpPr txBox="1"/>
          <p:nvPr/>
        </p:nvSpPr>
        <p:spPr>
          <a:xfrm>
            <a:off x="8928542" y="3677107"/>
            <a:ext cx="1561511" cy="369332"/>
          </a:xfrm>
          <a:prstGeom prst="rect">
            <a:avLst/>
          </a:prstGeom>
          <a:noFill/>
        </p:spPr>
        <p:txBody>
          <a:bodyPr wrap="square" rtlCol="0">
            <a:spAutoFit/>
          </a:bodyPr>
          <a:lstStyle/>
          <a:p>
            <a:pPr algn="ctr"/>
            <a:r>
              <a:rPr lang="en-US" dirty="0">
                <a:solidFill>
                  <a:schemeClr val="bg1"/>
                </a:solidFill>
              </a:rPr>
              <a:t>19,39%</a:t>
            </a:r>
          </a:p>
        </p:txBody>
      </p:sp>
      <p:sp>
        <p:nvSpPr>
          <p:cNvPr id="18" name="TextBox 17">
            <a:extLst>
              <a:ext uri="{FF2B5EF4-FFF2-40B4-BE49-F238E27FC236}">
                <a16:creationId xmlns:a16="http://schemas.microsoft.com/office/drawing/2014/main" id="{5F477B58-FDF5-B136-76B3-1C88A1C1E628}"/>
              </a:ext>
            </a:extLst>
          </p:cNvPr>
          <p:cNvSpPr txBox="1"/>
          <p:nvPr/>
        </p:nvSpPr>
        <p:spPr>
          <a:xfrm>
            <a:off x="8476839" y="2995983"/>
            <a:ext cx="1561511" cy="338554"/>
          </a:xfrm>
          <a:prstGeom prst="rect">
            <a:avLst/>
          </a:prstGeom>
          <a:noFill/>
        </p:spPr>
        <p:txBody>
          <a:bodyPr wrap="square" rtlCol="0">
            <a:spAutoFit/>
          </a:bodyPr>
          <a:lstStyle/>
          <a:p>
            <a:pPr algn="ctr"/>
            <a:r>
              <a:rPr lang="en-US" sz="1600" dirty="0">
                <a:solidFill>
                  <a:schemeClr val="bg1"/>
                </a:solidFill>
              </a:rPr>
              <a:t>20,21%</a:t>
            </a:r>
          </a:p>
        </p:txBody>
      </p:sp>
      <p:sp>
        <p:nvSpPr>
          <p:cNvPr id="19" name="TextBox 18">
            <a:extLst>
              <a:ext uri="{FF2B5EF4-FFF2-40B4-BE49-F238E27FC236}">
                <a16:creationId xmlns:a16="http://schemas.microsoft.com/office/drawing/2014/main" id="{D4773E01-DD5F-1EB4-51E6-621A33EF641D}"/>
              </a:ext>
            </a:extLst>
          </p:cNvPr>
          <p:cNvSpPr txBox="1"/>
          <p:nvPr/>
        </p:nvSpPr>
        <p:spPr>
          <a:xfrm>
            <a:off x="8920148" y="2238402"/>
            <a:ext cx="1561511" cy="338554"/>
          </a:xfrm>
          <a:prstGeom prst="rect">
            <a:avLst/>
          </a:prstGeom>
          <a:noFill/>
        </p:spPr>
        <p:txBody>
          <a:bodyPr wrap="square" rtlCol="0">
            <a:spAutoFit/>
          </a:bodyPr>
          <a:lstStyle/>
          <a:p>
            <a:pPr algn="ctr"/>
            <a:r>
              <a:rPr lang="en-US" sz="1600" dirty="0">
                <a:solidFill>
                  <a:schemeClr val="bg1"/>
                </a:solidFill>
              </a:rPr>
              <a:t>12,73%</a:t>
            </a:r>
          </a:p>
        </p:txBody>
      </p:sp>
      <p:sp>
        <p:nvSpPr>
          <p:cNvPr id="5" name="TextBox 4">
            <a:extLst>
              <a:ext uri="{FF2B5EF4-FFF2-40B4-BE49-F238E27FC236}">
                <a16:creationId xmlns:a16="http://schemas.microsoft.com/office/drawing/2014/main" id="{C810EF79-9A67-6FD1-DA45-4C47F1AF49D2}"/>
              </a:ext>
            </a:extLst>
          </p:cNvPr>
          <p:cNvSpPr txBox="1"/>
          <p:nvPr/>
        </p:nvSpPr>
        <p:spPr>
          <a:xfrm>
            <a:off x="6449681" y="2449848"/>
            <a:ext cx="4558456" cy="2823850"/>
          </a:xfrm>
          <a:prstGeom prst="rect">
            <a:avLst/>
          </a:prstGeom>
          <a:noFill/>
        </p:spPr>
        <p:txBody>
          <a:bodyPr wrap="square">
            <a:spAutoFit/>
          </a:bodyPr>
          <a:lstStyle/>
          <a:p>
            <a:pPr marL="342900" lvl="0" indent="-342900">
              <a:lnSpc>
                <a:spcPct val="150000"/>
              </a:lnSpc>
              <a:buFont typeface="Wingdings" panose="05000000000000000000" pitchFamily="2" charset="2"/>
              <a:buChar char="v"/>
            </a:pPr>
            <a:r>
              <a:rPr lang="en-US" sz="2000" dirty="0">
                <a:sym typeface="Wingdings" panose="05000000000000000000" pitchFamily="2" charset="2"/>
              </a:rPr>
              <a:t>During the pandemic the faculty has</a:t>
            </a:r>
            <a:r>
              <a:rPr lang="en-US" sz="2000" dirty="0"/>
              <a:t> conducting a large scale of  online instruction for student </a:t>
            </a:r>
          </a:p>
          <a:p>
            <a:pPr marL="342900" lvl="0" indent="-342900">
              <a:lnSpc>
                <a:spcPct val="150000"/>
              </a:lnSpc>
              <a:buFont typeface="Wingdings" panose="05000000000000000000" pitchFamily="2" charset="2"/>
              <a:buChar char="v"/>
            </a:pPr>
            <a:r>
              <a:rPr lang="en-US" sz="2000" dirty="0">
                <a:sym typeface="Wingdings" panose="05000000000000000000" pitchFamily="2" charset="2"/>
              </a:rPr>
              <a:t>After the pandemic the online instruction are often conduct in subjects and lecturers  </a:t>
            </a:r>
            <a:endParaRPr lang="lo-LA" sz="2000" dirty="0">
              <a:cs typeface="Phetsarath OT" panose="02000500000000020004" pitchFamily="2" charset="0"/>
            </a:endParaRPr>
          </a:p>
        </p:txBody>
      </p:sp>
    </p:spTree>
    <p:extLst>
      <p:ext uri="{BB962C8B-B14F-4D97-AF65-F5344CB8AC3E}">
        <p14:creationId xmlns:p14="http://schemas.microsoft.com/office/powerpoint/2010/main" val="124858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24"/>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6. Discussion</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Learning Experience</a:t>
            </a:r>
          </a:p>
        </p:txBody>
      </p:sp>
      <p:sp>
        <p:nvSpPr>
          <p:cNvPr id="3" name="TextBox 2">
            <a:extLst>
              <a:ext uri="{FF2B5EF4-FFF2-40B4-BE49-F238E27FC236}">
                <a16:creationId xmlns:a16="http://schemas.microsoft.com/office/drawing/2014/main" id="{C60AAF3A-E805-E4E8-CD44-C2ADD233B5AC}"/>
              </a:ext>
            </a:extLst>
          </p:cNvPr>
          <p:cNvSpPr txBox="1"/>
          <p:nvPr/>
        </p:nvSpPr>
        <p:spPr>
          <a:xfrm>
            <a:off x="2195269" y="3669743"/>
            <a:ext cx="1561511" cy="369332"/>
          </a:xfrm>
          <a:prstGeom prst="rect">
            <a:avLst/>
          </a:prstGeom>
          <a:noFill/>
        </p:spPr>
        <p:txBody>
          <a:bodyPr wrap="square" rtlCol="0">
            <a:spAutoFit/>
          </a:bodyPr>
          <a:lstStyle/>
          <a:p>
            <a:pPr algn="ctr"/>
            <a:r>
              <a:rPr lang="en-US" dirty="0">
                <a:solidFill>
                  <a:schemeClr val="bg1"/>
                </a:solidFill>
              </a:rPr>
              <a:t>93,3%</a:t>
            </a:r>
          </a:p>
        </p:txBody>
      </p:sp>
      <p:sp>
        <p:nvSpPr>
          <p:cNvPr id="9" name="TextBox 8">
            <a:extLst>
              <a:ext uri="{FF2B5EF4-FFF2-40B4-BE49-F238E27FC236}">
                <a16:creationId xmlns:a16="http://schemas.microsoft.com/office/drawing/2014/main" id="{6490E61F-B807-56AA-C954-5A93D7E94E8D}"/>
              </a:ext>
            </a:extLst>
          </p:cNvPr>
          <p:cNvSpPr txBox="1"/>
          <p:nvPr/>
        </p:nvSpPr>
        <p:spPr>
          <a:xfrm>
            <a:off x="2324749" y="2309789"/>
            <a:ext cx="776068" cy="276999"/>
          </a:xfrm>
          <a:prstGeom prst="rect">
            <a:avLst/>
          </a:prstGeom>
          <a:noFill/>
        </p:spPr>
        <p:txBody>
          <a:bodyPr wrap="square" rtlCol="0">
            <a:spAutoFit/>
          </a:bodyPr>
          <a:lstStyle/>
          <a:p>
            <a:pPr algn="ctr"/>
            <a:r>
              <a:rPr lang="en-US" sz="1200" dirty="0">
                <a:solidFill>
                  <a:schemeClr val="bg1"/>
                </a:solidFill>
              </a:rPr>
              <a:t>4,42%</a:t>
            </a:r>
          </a:p>
        </p:txBody>
      </p:sp>
      <p:graphicFrame>
        <p:nvGraphicFramePr>
          <p:cNvPr id="10" name="Chart 9">
            <a:extLst>
              <a:ext uri="{FF2B5EF4-FFF2-40B4-BE49-F238E27FC236}">
                <a16:creationId xmlns:a16="http://schemas.microsoft.com/office/drawing/2014/main" id="{C46B2AEE-13BD-7784-0D66-7112BB636403}"/>
              </a:ext>
            </a:extLst>
          </p:cNvPr>
          <p:cNvGraphicFramePr>
            <a:graphicFrameLocks/>
          </p:cNvGraphicFramePr>
          <p:nvPr>
            <p:extLst>
              <p:ext uri="{D42A27DB-BD31-4B8C-83A1-F6EECF244321}">
                <p14:modId xmlns:p14="http://schemas.microsoft.com/office/powerpoint/2010/main" val="4068426642"/>
              </p:ext>
            </p:extLst>
          </p:nvPr>
        </p:nvGraphicFramePr>
        <p:xfrm>
          <a:off x="1346393" y="2077276"/>
          <a:ext cx="5305924" cy="3548430"/>
        </p:xfrm>
        <a:graphic>
          <a:graphicData uri="http://schemas.openxmlformats.org/drawingml/2006/chart">
            <c:chart xmlns:c="http://schemas.openxmlformats.org/drawingml/2006/chart" xmlns:r="http://schemas.openxmlformats.org/officeDocument/2006/relationships" r:id="rId4"/>
          </a:graphicData>
        </a:graphic>
      </p:graphicFrame>
      <p:grpSp>
        <p:nvGrpSpPr>
          <p:cNvPr id="15" name="Group 14">
            <a:extLst>
              <a:ext uri="{FF2B5EF4-FFF2-40B4-BE49-F238E27FC236}">
                <a16:creationId xmlns:a16="http://schemas.microsoft.com/office/drawing/2014/main" id="{25EADF1D-141A-7C58-B517-91E4436AA90E}"/>
              </a:ext>
            </a:extLst>
          </p:cNvPr>
          <p:cNvGrpSpPr/>
          <p:nvPr/>
        </p:nvGrpSpPr>
        <p:grpSpPr>
          <a:xfrm>
            <a:off x="5450841" y="2242040"/>
            <a:ext cx="1718538" cy="1970214"/>
            <a:chOff x="6543069" y="2299347"/>
            <a:chExt cx="1718538" cy="1970214"/>
          </a:xfrm>
        </p:grpSpPr>
        <p:sp>
          <p:nvSpPr>
            <p:cNvPr id="11" name="TextBox 10">
              <a:extLst>
                <a:ext uri="{FF2B5EF4-FFF2-40B4-BE49-F238E27FC236}">
                  <a16:creationId xmlns:a16="http://schemas.microsoft.com/office/drawing/2014/main" id="{6776A989-0B4A-12F6-A3DA-C692D8DD7240}"/>
                </a:ext>
              </a:extLst>
            </p:cNvPr>
            <p:cNvSpPr txBox="1"/>
            <p:nvPr/>
          </p:nvSpPr>
          <p:spPr>
            <a:xfrm>
              <a:off x="6700096" y="3900229"/>
              <a:ext cx="1561511" cy="369332"/>
            </a:xfrm>
            <a:prstGeom prst="rect">
              <a:avLst/>
            </a:prstGeom>
            <a:noFill/>
          </p:spPr>
          <p:txBody>
            <a:bodyPr wrap="square" rtlCol="0">
              <a:spAutoFit/>
            </a:bodyPr>
            <a:lstStyle/>
            <a:p>
              <a:pPr algn="ctr"/>
              <a:r>
                <a:rPr lang="en-US" dirty="0">
                  <a:solidFill>
                    <a:schemeClr val="bg1"/>
                  </a:solidFill>
                </a:rPr>
                <a:t>93,94%</a:t>
              </a:r>
            </a:p>
          </p:txBody>
        </p:sp>
        <p:sp>
          <p:nvSpPr>
            <p:cNvPr id="12" name="TextBox 11">
              <a:extLst>
                <a:ext uri="{FF2B5EF4-FFF2-40B4-BE49-F238E27FC236}">
                  <a16:creationId xmlns:a16="http://schemas.microsoft.com/office/drawing/2014/main" id="{3F361EE0-E6EF-92FE-6B3F-FAFEC86AEB18}"/>
                </a:ext>
              </a:extLst>
            </p:cNvPr>
            <p:cNvSpPr txBox="1"/>
            <p:nvPr/>
          </p:nvSpPr>
          <p:spPr>
            <a:xfrm>
              <a:off x="6968477" y="2299347"/>
              <a:ext cx="776068" cy="276999"/>
            </a:xfrm>
            <a:prstGeom prst="rect">
              <a:avLst/>
            </a:prstGeom>
            <a:noFill/>
          </p:spPr>
          <p:txBody>
            <a:bodyPr wrap="square" rtlCol="0">
              <a:spAutoFit/>
            </a:bodyPr>
            <a:lstStyle/>
            <a:p>
              <a:pPr algn="ctr"/>
              <a:r>
                <a:rPr lang="en-US" sz="1200" dirty="0">
                  <a:solidFill>
                    <a:schemeClr val="bg1"/>
                  </a:solidFill>
                </a:rPr>
                <a:t>1,82%</a:t>
              </a:r>
            </a:p>
          </p:txBody>
        </p:sp>
        <p:sp>
          <p:nvSpPr>
            <p:cNvPr id="13" name="TextBox 12">
              <a:extLst>
                <a:ext uri="{FF2B5EF4-FFF2-40B4-BE49-F238E27FC236}">
                  <a16:creationId xmlns:a16="http://schemas.microsoft.com/office/drawing/2014/main" id="{DF569226-C390-7E9E-51F0-6CF30AEE712E}"/>
                </a:ext>
              </a:extLst>
            </p:cNvPr>
            <p:cNvSpPr txBox="1"/>
            <p:nvPr/>
          </p:nvSpPr>
          <p:spPr>
            <a:xfrm>
              <a:off x="6543069" y="2567555"/>
              <a:ext cx="776068" cy="276999"/>
            </a:xfrm>
            <a:prstGeom prst="rect">
              <a:avLst/>
            </a:prstGeom>
            <a:noFill/>
          </p:spPr>
          <p:txBody>
            <a:bodyPr wrap="square" rtlCol="0">
              <a:spAutoFit/>
            </a:bodyPr>
            <a:lstStyle/>
            <a:p>
              <a:pPr algn="ctr"/>
              <a:r>
                <a:rPr lang="en-US" sz="1200" dirty="0">
                  <a:solidFill>
                    <a:schemeClr val="bg1"/>
                  </a:solidFill>
                </a:rPr>
                <a:t>4,24%</a:t>
              </a:r>
            </a:p>
          </p:txBody>
        </p:sp>
      </p:grpSp>
      <p:sp>
        <p:nvSpPr>
          <p:cNvPr id="16" name="TextBox 15">
            <a:extLst>
              <a:ext uri="{FF2B5EF4-FFF2-40B4-BE49-F238E27FC236}">
                <a16:creationId xmlns:a16="http://schemas.microsoft.com/office/drawing/2014/main" id="{68CD0284-F3AB-87A4-A8E4-4D48F0BC4D30}"/>
              </a:ext>
            </a:extLst>
          </p:cNvPr>
          <p:cNvSpPr txBox="1"/>
          <p:nvPr/>
        </p:nvSpPr>
        <p:spPr>
          <a:xfrm>
            <a:off x="9863953" y="2995983"/>
            <a:ext cx="1561511" cy="369332"/>
          </a:xfrm>
          <a:prstGeom prst="rect">
            <a:avLst/>
          </a:prstGeom>
          <a:noFill/>
        </p:spPr>
        <p:txBody>
          <a:bodyPr wrap="square" rtlCol="0">
            <a:spAutoFit/>
          </a:bodyPr>
          <a:lstStyle/>
          <a:p>
            <a:pPr algn="ctr"/>
            <a:r>
              <a:rPr lang="en-US" dirty="0">
                <a:solidFill>
                  <a:schemeClr val="bg1"/>
                </a:solidFill>
              </a:rPr>
              <a:t>47,27%</a:t>
            </a:r>
          </a:p>
        </p:txBody>
      </p:sp>
      <p:sp>
        <p:nvSpPr>
          <p:cNvPr id="17" name="TextBox 16">
            <a:extLst>
              <a:ext uri="{FF2B5EF4-FFF2-40B4-BE49-F238E27FC236}">
                <a16:creationId xmlns:a16="http://schemas.microsoft.com/office/drawing/2014/main" id="{73488E26-DB93-D2C1-B6E4-C1F37215A4ED}"/>
              </a:ext>
            </a:extLst>
          </p:cNvPr>
          <p:cNvSpPr txBox="1"/>
          <p:nvPr/>
        </p:nvSpPr>
        <p:spPr>
          <a:xfrm>
            <a:off x="8928542" y="3677107"/>
            <a:ext cx="1561511" cy="369332"/>
          </a:xfrm>
          <a:prstGeom prst="rect">
            <a:avLst/>
          </a:prstGeom>
          <a:noFill/>
        </p:spPr>
        <p:txBody>
          <a:bodyPr wrap="square" rtlCol="0">
            <a:spAutoFit/>
          </a:bodyPr>
          <a:lstStyle/>
          <a:p>
            <a:pPr algn="ctr"/>
            <a:r>
              <a:rPr lang="en-US" dirty="0">
                <a:solidFill>
                  <a:schemeClr val="bg1"/>
                </a:solidFill>
              </a:rPr>
              <a:t>19,39%</a:t>
            </a:r>
          </a:p>
        </p:txBody>
      </p:sp>
      <p:sp>
        <p:nvSpPr>
          <p:cNvPr id="18" name="TextBox 17">
            <a:extLst>
              <a:ext uri="{FF2B5EF4-FFF2-40B4-BE49-F238E27FC236}">
                <a16:creationId xmlns:a16="http://schemas.microsoft.com/office/drawing/2014/main" id="{5F477B58-FDF5-B136-76B3-1C88A1C1E628}"/>
              </a:ext>
            </a:extLst>
          </p:cNvPr>
          <p:cNvSpPr txBox="1"/>
          <p:nvPr/>
        </p:nvSpPr>
        <p:spPr>
          <a:xfrm>
            <a:off x="8476839" y="2995983"/>
            <a:ext cx="1561511" cy="338554"/>
          </a:xfrm>
          <a:prstGeom prst="rect">
            <a:avLst/>
          </a:prstGeom>
          <a:noFill/>
        </p:spPr>
        <p:txBody>
          <a:bodyPr wrap="square" rtlCol="0">
            <a:spAutoFit/>
          </a:bodyPr>
          <a:lstStyle/>
          <a:p>
            <a:pPr algn="ctr"/>
            <a:r>
              <a:rPr lang="en-US" sz="1600" dirty="0">
                <a:solidFill>
                  <a:schemeClr val="bg1"/>
                </a:solidFill>
              </a:rPr>
              <a:t>20,21%</a:t>
            </a:r>
          </a:p>
        </p:txBody>
      </p:sp>
      <p:sp>
        <p:nvSpPr>
          <p:cNvPr id="19" name="TextBox 18">
            <a:extLst>
              <a:ext uri="{FF2B5EF4-FFF2-40B4-BE49-F238E27FC236}">
                <a16:creationId xmlns:a16="http://schemas.microsoft.com/office/drawing/2014/main" id="{D4773E01-DD5F-1EB4-51E6-621A33EF641D}"/>
              </a:ext>
            </a:extLst>
          </p:cNvPr>
          <p:cNvSpPr txBox="1"/>
          <p:nvPr/>
        </p:nvSpPr>
        <p:spPr>
          <a:xfrm>
            <a:off x="8920148" y="2238402"/>
            <a:ext cx="1561511" cy="338554"/>
          </a:xfrm>
          <a:prstGeom prst="rect">
            <a:avLst/>
          </a:prstGeom>
          <a:noFill/>
        </p:spPr>
        <p:txBody>
          <a:bodyPr wrap="square" rtlCol="0">
            <a:spAutoFit/>
          </a:bodyPr>
          <a:lstStyle/>
          <a:p>
            <a:pPr algn="ctr"/>
            <a:r>
              <a:rPr lang="en-US" sz="1600" dirty="0">
                <a:solidFill>
                  <a:schemeClr val="bg1"/>
                </a:solidFill>
              </a:rPr>
              <a:t>12,73%</a:t>
            </a:r>
          </a:p>
        </p:txBody>
      </p:sp>
      <p:sp>
        <p:nvSpPr>
          <p:cNvPr id="5" name="TextBox 4">
            <a:extLst>
              <a:ext uri="{FF2B5EF4-FFF2-40B4-BE49-F238E27FC236}">
                <a16:creationId xmlns:a16="http://schemas.microsoft.com/office/drawing/2014/main" id="{A074BF68-DDB2-3ABB-7B90-EC66B969896E}"/>
              </a:ext>
            </a:extLst>
          </p:cNvPr>
          <p:cNvSpPr txBox="1"/>
          <p:nvPr/>
        </p:nvSpPr>
        <p:spPr>
          <a:xfrm>
            <a:off x="5885138" y="1646490"/>
            <a:ext cx="5100914" cy="3747180"/>
          </a:xfrm>
          <a:prstGeom prst="rect">
            <a:avLst/>
          </a:prstGeom>
          <a:noFill/>
        </p:spPr>
        <p:txBody>
          <a:bodyPr wrap="square">
            <a:spAutoFit/>
          </a:bodyPr>
          <a:lstStyle/>
          <a:p>
            <a:pPr marL="342900" lvl="0" indent="-342900">
              <a:lnSpc>
                <a:spcPct val="150000"/>
              </a:lnSpc>
              <a:buFont typeface="Wingdings" panose="05000000000000000000" pitchFamily="2" charset="2"/>
              <a:buChar char="v"/>
            </a:pPr>
            <a:r>
              <a:rPr lang="en-US" sz="2000" b="0" i="0" dirty="0">
                <a:solidFill>
                  <a:srgbClr val="222222"/>
                </a:solidFill>
                <a:effectLst/>
                <a:latin typeface="Times New Roman" panose="02020603050405020304" pitchFamily="18" charset="0"/>
              </a:rPr>
              <a:t> "According to statistics, 70% of our students are unable to follow distant teaching. According to the statistics, 70% of our students are unable to follow distance learning courses," said Ms. </a:t>
            </a:r>
            <a:r>
              <a:rPr lang="en-US" sz="2000" b="0" i="0" dirty="0" err="1">
                <a:solidFill>
                  <a:srgbClr val="222222"/>
                </a:solidFill>
                <a:effectLst/>
                <a:latin typeface="Times New Roman" panose="02020603050405020304" pitchFamily="18" charset="0"/>
              </a:rPr>
              <a:t>Somchanh</a:t>
            </a:r>
            <a:r>
              <a:rPr lang="en-US" sz="2000" b="0" i="0" dirty="0">
                <a:solidFill>
                  <a:srgbClr val="222222"/>
                </a:solidFill>
                <a:effectLst/>
                <a:latin typeface="Times New Roman" panose="02020603050405020304" pitchFamily="18" charset="0"/>
              </a:rPr>
              <a:t> </a:t>
            </a:r>
            <a:r>
              <a:rPr lang="en-US" sz="2000" b="0" i="0" dirty="0" err="1">
                <a:solidFill>
                  <a:srgbClr val="222222"/>
                </a:solidFill>
                <a:effectLst/>
                <a:latin typeface="Times New Roman" panose="02020603050405020304" pitchFamily="18" charset="0"/>
              </a:rPr>
              <a:t>Bounphanmy</a:t>
            </a:r>
            <a:r>
              <a:rPr lang="en-US" sz="2000" b="0" i="0" dirty="0">
                <a:solidFill>
                  <a:srgbClr val="222222"/>
                </a:solidFill>
                <a:effectLst/>
                <a:latin typeface="Times New Roman" panose="02020603050405020304" pitchFamily="18" charset="0"/>
              </a:rPr>
              <a:t> - Vice-President of the National University of Laos.</a:t>
            </a:r>
            <a:r>
              <a:rPr lang="lo-LA" sz="2000" dirty="0">
                <a:solidFill>
                  <a:srgbClr val="222222"/>
                </a:solidFill>
                <a:latin typeface="Times New Roman" panose="02020603050405020304" pitchFamily="18" charset="0"/>
              </a:rPr>
              <a:t> </a:t>
            </a:r>
            <a:r>
              <a:rPr lang="en-US" sz="2000" dirty="0">
                <a:solidFill>
                  <a:srgbClr val="222222"/>
                </a:solidFill>
                <a:latin typeface="Roboto" panose="02000000000000000000" pitchFamily="2" charset="0"/>
                <a:ea typeface="Roboto" panose="02000000000000000000" pitchFamily="2" charset="0"/>
                <a:cs typeface="Roboto" panose="02000000000000000000" pitchFamily="2" charset="0"/>
              </a:rPr>
              <a:t>(Laos New Agency, 2020)</a:t>
            </a:r>
            <a:r>
              <a:rPr lang="lo-LA" sz="2000" b="0" i="0" dirty="0">
                <a:solidFill>
                  <a:srgbClr val="222222"/>
                </a:solidFill>
                <a:effectLst/>
                <a:latin typeface="Times New Roman" panose="02020603050405020304" pitchFamily="18" charset="0"/>
              </a:rPr>
              <a:t> </a:t>
            </a:r>
            <a:endParaRPr lang="lo-LA" sz="2000" dirty="0">
              <a:cs typeface="Phetsarath OT" panose="02000500000000020004" pitchFamily="2" charset="0"/>
            </a:endParaRPr>
          </a:p>
        </p:txBody>
      </p:sp>
      <p:sp>
        <p:nvSpPr>
          <p:cNvPr id="20" name="TextBox 19">
            <a:extLst>
              <a:ext uri="{FF2B5EF4-FFF2-40B4-BE49-F238E27FC236}">
                <a16:creationId xmlns:a16="http://schemas.microsoft.com/office/drawing/2014/main" id="{5198A846-702B-6F3C-3ABB-875C74FB48E7}"/>
              </a:ext>
            </a:extLst>
          </p:cNvPr>
          <p:cNvSpPr txBox="1"/>
          <p:nvPr/>
        </p:nvSpPr>
        <p:spPr>
          <a:xfrm>
            <a:off x="3259448" y="4039075"/>
            <a:ext cx="1561511" cy="369332"/>
          </a:xfrm>
          <a:prstGeom prst="rect">
            <a:avLst/>
          </a:prstGeom>
          <a:noFill/>
        </p:spPr>
        <p:txBody>
          <a:bodyPr wrap="square" rtlCol="0">
            <a:spAutoFit/>
          </a:bodyPr>
          <a:lstStyle/>
          <a:p>
            <a:pPr algn="ctr"/>
            <a:r>
              <a:rPr lang="en-US" dirty="0">
                <a:solidFill>
                  <a:schemeClr val="bg1"/>
                </a:solidFill>
              </a:rPr>
              <a:t>93,94%</a:t>
            </a:r>
          </a:p>
        </p:txBody>
      </p:sp>
    </p:spTree>
    <p:extLst>
      <p:ext uri="{BB962C8B-B14F-4D97-AF65-F5344CB8AC3E}">
        <p14:creationId xmlns:p14="http://schemas.microsoft.com/office/powerpoint/2010/main" val="120863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24"/>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6. Discussion</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Learning Experience</a:t>
            </a:r>
          </a:p>
        </p:txBody>
      </p:sp>
      <p:sp>
        <p:nvSpPr>
          <p:cNvPr id="3" name="TextBox 2">
            <a:extLst>
              <a:ext uri="{FF2B5EF4-FFF2-40B4-BE49-F238E27FC236}">
                <a16:creationId xmlns:a16="http://schemas.microsoft.com/office/drawing/2014/main" id="{C60AAF3A-E805-E4E8-CD44-C2ADD233B5AC}"/>
              </a:ext>
            </a:extLst>
          </p:cNvPr>
          <p:cNvSpPr txBox="1"/>
          <p:nvPr/>
        </p:nvSpPr>
        <p:spPr>
          <a:xfrm>
            <a:off x="2195269" y="3669743"/>
            <a:ext cx="1561511" cy="369332"/>
          </a:xfrm>
          <a:prstGeom prst="rect">
            <a:avLst/>
          </a:prstGeom>
          <a:noFill/>
        </p:spPr>
        <p:txBody>
          <a:bodyPr wrap="square" rtlCol="0">
            <a:spAutoFit/>
          </a:bodyPr>
          <a:lstStyle/>
          <a:p>
            <a:pPr algn="ctr"/>
            <a:r>
              <a:rPr lang="en-US" dirty="0">
                <a:solidFill>
                  <a:schemeClr val="bg1"/>
                </a:solidFill>
              </a:rPr>
              <a:t>93,3%</a:t>
            </a:r>
          </a:p>
        </p:txBody>
      </p:sp>
      <p:sp>
        <p:nvSpPr>
          <p:cNvPr id="9" name="TextBox 8">
            <a:extLst>
              <a:ext uri="{FF2B5EF4-FFF2-40B4-BE49-F238E27FC236}">
                <a16:creationId xmlns:a16="http://schemas.microsoft.com/office/drawing/2014/main" id="{6490E61F-B807-56AA-C954-5A93D7E94E8D}"/>
              </a:ext>
            </a:extLst>
          </p:cNvPr>
          <p:cNvSpPr txBox="1"/>
          <p:nvPr/>
        </p:nvSpPr>
        <p:spPr>
          <a:xfrm>
            <a:off x="2324749" y="2309789"/>
            <a:ext cx="776068" cy="276999"/>
          </a:xfrm>
          <a:prstGeom prst="rect">
            <a:avLst/>
          </a:prstGeom>
          <a:noFill/>
        </p:spPr>
        <p:txBody>
          <a:bodyPr wrap="square" rtlCol="0">
            <a:spAutoFit/>
          </a:bodyPr>
          <a:lstStyle/>
          <a:p>
            <a:pPr algn="ctr"/>
            <a:r>
              <a:rPr lang="en-US" sz="1200" dirty="0">
                <a:solidFill>
                  <a:schemeClr val="bg1"/>
                </a:solidFill>
              </a:rPr>
              <a:t>4,42%</a:t>
            </a:r>
          </a:p>
        </p:txBody>
      </p:sp>
      <p:grpSp>
        <p:nvGrpSpPr>
          <p:cNvPr id="15" name="Group 14">
            <a:extLst>
              <a:ext uri="{FF2B5EF4-FFF2-40B4-BE49-F238E27FC236}">
                <a16:creationId xmlns:a16="http://schemas.microsoft.com/office/drawing/2014/main" id="{25EADF1D-141A-7C58-B517-91E4436AA90E}"/>
              </a:ext>
            </a:extLst>
          </p:cNvPr>
          <p:cNvGrpSpPr/>
          <p:nvPr/>
        </p:nvGrpSpPr>
        <p:grpSpPr>
          <a:xfrm>
            <a:off x="5450841" y="2242040"/>
            <a:ext cx="1718538" cy="1970214"/>
            <a:chOff x="6543069" y="2299347"/>
            <a:chExt cx="1718538" cy="1970214"/>
          </a:xfrm>
        </p:grpSpPr>
        <p:sp>
          <p:nvSpPr>
            <p:cNvPr id="11" name="TextBox 10">
              <a:extLst>
                <a:ext uri="{FF2B5EF4-FFF2-40B4-BE49-F238E27FC236}">
                  <a16:creationId xmlns:a16="http://schemas.microsoft.com/office/drawing/2014/main" id="{6776A989-0B4A-12F6-A3DA-C692D8DD7240}"/>
                </a:ext>
              </a:extLst>
            </p:cNvPr>
            <p:cNvSpPr txBox="1"/>
            <p:nvPr/>
          </p:nvSpPr>
          <p:spPr>
            <a:xfrm>
              <a:off x="6700096" y="3900229"/>
              <a:ext cx="1561511" cy="369332"/>
            </a:xfrm>
            <a:prstGeom prst="rect">
              <a:avLst/>
            </a:prstGeom>
            <a:noFill/>
          </p:spPr>
          <p:txBody>
            <a:bodyPr wrap="square" rtlCol="0">
              <a:spAutoFit/>
            </a:bodyPr>
            <a:lstStyle/>
            <a:p>
              <a:pPr algn="ctr"/>
              <a:r>
                <a:rPr lang="en-US" dirty="0">
                  <a:solidFill>
                    <a:schemeClr val="bg1"/>
                  </a:solidFill>
                </a:rPr>
                <a:t>93,94%</a:t>
              </a:r>
            </a:p>
          </p:txBody>
        </p:sp>
        <p:sp>
          <p:nvSpPr>
            <p:cNvPr id="12" name="TextBox 11">
              <a:extLst>
                <a:ext uri="{FF2B5EF4-FFF2-40B4-BE49-F238E27FC236}">
                  <a16:creationId xmlns:a16="http://schemas.microsoft.com/office/drawing/2014/main" id="{3F361EE0-E6EF-92FE-6B3F-FAFEC86AEB18}"/>
                </a:ext>
              </a:extLst>
            </p:cNvPr>
            <p:cNvSpPr txBox="1"/>
            <p:nvPr/>
          </p:nvSpPr>
          <p:spPr>
            <a:xfrm>
              <a:off x="6968477" y="2299347"/>
              <a:ext cx="776068" cy="276999"/>
            </a:xfrm>
            <a:prstGeom prst="rect">
              <a:avLst/>
            </a:prstGeom>
            <a:noFill/>
          </p:spPr>
          <p:txBody>
            <a:bodyPr wrap="square" rtlCol="0">
              <a:spAutoFit/>
            </a:bodyPr>
            <a:lstStyle/>
            <a:p>
              <a:pPr algn="ctr"/>
              <a:r>
                <a:rPr lang="en-US" sz="1200" dirty="0">
                  <a:solidFill>
                    <a:schemeClr val="bg1"/>
                  </a:solidFill>
                </a:rPr>
                <a:t>1,82%</a:t>
              </a:r>
            </a:p>
          </p:txBody>
        </p:sp>
        <p:sp>
          <p:nvSpPr>
            <p:cNvPr id="13" name="TextBox 12">
              <a:extLst>
                <a:ext uri="{FF2B5EF4-FFF2-40B4-BE49-F238E27FC236}">
                  <a16:creationId xmlns:a16="http://schemas.microsoft.com/office/drawing/2014/main" id="{DF569226-C390-7E9E-51F0-6CF30AEE712E}"/>
                </a:ext>
              </a:extLst>
            </p:cNvPr>
            <p:cNvSpPr txBox="1"/>
            <p:nvPr/>
          </p:nvSpPr>
          <p:spPr>
            <a:xfrm>
              <a:off x="6543069" y="2567555"/>
              <a:ext cx="776068" cy="276999"/>
            </a:xfrm>
            <a:prstGeom prst="rect">
              <a:avLst/>
            </a:prstGeom>
            <a:noFill/>
          </p:spPr>
          <p:txBody>
            <a:bodyPr wrap="square" rtlCol="0">
              <a:spAutoFit/>
            </a:bodyPr>
            <a:lstStyle/>
            <a:p>
              <a:pPr algn="ctr"/>
              <a:r>
                <a:rPr lang="en-US" sz="1200" dirty="0">
                  <a:solidFill>
                    <a:schemeClr val="bg1"/>
                  </a:solidFill>
                </a:rPr>
                <a:t>4,24%</a:t>
              </a:r>
            </a:p>
          </p:txBody>
        </p:sp>
      </p:grpSp>
      <p:graphicFrame>
        <p:nvGraphicFramePr>
          <p:cNvPr id="14" name="Chart 13">
            <a:extLst>
              <a:ext uri="{FF2B5EF4-FFF2-40B4-BE49-F238E27FC236}">
                <a16:creationId xmlns:a16="http://schemas.microsoft.com/office/drawing/2014/main" id="{31A245AF-36B4-C467-A989-0B18F7D0365B}"/>
              </a:ext>
            </a:extLst>
          </p:cNvPr>
          <p:cNvGraphicFramePr>
            <a:graphicFrameLocks/>
          </p:cNvGraphicFramePr>
          <p:nvPr>
            <p:extLst>
              <p:ext uri="{D42A27DB-BD31-4B8C-83A1-F6EECF244321}">
                <p14:modId xmlns:p14="http://schemas.microsoft.com/office/powerpoint/2010/main" val="590556986"/>
              </p:ext>
            </p:extLst>
          </p:nvPr>
        </p:nvGraphicFramePr>
        <p:xfrm>
          <a:off x="324044" y="1577419"/>
          <a:ext cx="7045597" cy="357579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68CD0284-F3AB-87A4-A8E4-4D48F0BC4D30}"/>
              </a:ext>
            </a:extLst>
          </p:cNvPr>
          <p:cNvSpPr txBox="1"/>
          <p:nvPr/>
        </p:nvSpPr>
        <p:spPr>
          <a:xfrm>
            <a:off x="9863953" y="2995983"/>
            <a:ext cx="1561511" cy="369332"/>
          </a:xfrm>
          <a:prstGeom prst="rect">
            <a:avLst/>
          </a:prstGeom>
          <a:noFill/>
        </p:spPr>
        <p:txBody>
          <a:bodyPr wrap="square" rtlCol="0">
            <a:spAutoFit/>
          </a:bodyPr>
          <a:lstStyle/>
          <a:p>
            <a:pPr algn="ctr"/>
            <a:r>
              <a:rPr lang="en-US" dirty="0">
                <a:solidFill>
                  <a:schemeClr val="bg1"/>
                </a:solidFill>
              </a:rPr>
              <a:t>47,27%</a:t>
            </a:r>
          </a:p>
        </p:txBody>
      </p:sp>
      <p:sp>
        <p:nvSpPr>
          <p:cNvPr id="17" name="TextBox 16">
            <a:extLst>
              <a:ext uri="{FF2B5EF4-FFF2-40B4-BE49-F238E27FC236}">
                <a16:creationId xmlns:a16="http://schemas.microsoft.com/office/drawing/2014/main" id="{73488E26-DB93-D2C1-B6E4-C1F37215A4ED}"/>
              </a:ext>
            </a:extLst>
          </p:cNvPr>
          <p:cNvSpPr txBox="1"/>
          <p:nvPr/>
        </p:nvSpPr>
        <p:spPr>
          <a:xfrm>
            <a:off x="8928542" y="3677107"/>
            <a:ext cx="1561511" cy="369332"/>
          </a:xfrm>
          <a:prstGeom prst="rect">
            <a:avLst/>
          </a:prstGeom>
          <a:noFill/>
        </p:spPr>
        <p:txBody>
          <a:bodyPr wrap="square" rtlCol="0">
            <a:spAutoFit/>
          </a:bodyPr>
          <a:lstStyle/>
          <a:p>
            <a:pPr algn="ctr"/>
            <a:r>
              <a:rPr lang="en-US" dirty="0">
                <a:solidFill>
                  <a:schemeClr val="bg1"/>
                </a:solidFill>
              </a:rPr>
              <a:t>19,39%</a:t>
            </a:r>
          </a:p>
        </p:txBody>
      </p:sp>
      <p:sp>
        <p:nvSpPr>
          <p:cNvPr id="18" name="TextBox 17">
            <a:extLst>
              <a:ext uri="{FF2B5EF4-FFF2-40B4-BE49-F238E27FC236}">
                <a16:creationId xmlns:a16="http://schemas.microsoft.com/office/drawing/2014/main" id="{5F477B58-FDF5-B136-76B3-1C88A1C1E628}"/>
              </a:ext>
            </a:extLst>
          </p:cNvPr>
          <p:cNvSpPr txBox="1"/>
          <p:nvPr/>
        </p:nvSpPr>
        <p:spPr>
          <a:xfrm>
            <a:off x="8476839" y="2995983"/>
            <a:ext cx="1561511" cy="338554"/>
          </a:xfrm>
          <a:prstGeom prst="rect">
            <a:avLst/>
          </a:prstGeom>
          <a:noFill/>
        </p:spPr>
        <p:txBody>
          <a:bodyPr wrap="square" rtlCol="0">
            <a:spAutoFit/>
          </a:bodyPr>
          <a:lstStyle/>
          <a:p>
            <a:pPr algn="ctr"/>
            <a:r>
              <a:rPr lang="en-US" sz="1600" dirty="0">
                <a:solidFill>
                  <a:schemeClr val="bg1"/>
                </a:solidFill>
              </a:rPr>
              <a:t>20,21%</a:t>
            </a:r>
          </a:p>
        </p:txBody>
      </p:sp>
      <p:sp>
        <p:nvSpPr>
          <p:cNvPr id="19" name="TextBox 18">
            <a:extLst>
              <a:ext uri="{FF2B5EF4-FFF2-40B4-BE49-F238E27FC236}">
                <a16:creationId xmlns:a16="http://schemas.microsoft.com/office/drawing/2014/main" id="{D4773E01-DD5F-1EB4-51E6-621A33EF641D}"/>
              </a:ext>
            </a:extLst>
          </p:cNvPr>
          <p:cNvSpPr txBox="1"/>
          <p:nvPr/>
        </p:nvSpPr>
        <p:spPr>
          <a:xfrm>
            <a:off x="8920148" y="2238402"/>
            <a:ext cx="1561511" cy="338554"/>
          </a:xfrm>
          <a:prstGeom prst="rect">
            <a:avLst/>
          </a:prstGeom>
          <a:noFill/>
        </p:spPr>
        <p:txBody>
          <a:bodyPr wrap="square" rtlCol="0">
            <a:spAutoFit/>
          </a:bodyPr>
          <a:lstStyle/>
          <a:p>
            <a:pPr algn="ctr"/>
            <a:r>
              <a:rPr lang="en-US" sz="1600" dirty="0">
                <a:solidFill>
                  <a:schemeClr val="bg1"/>
                </a:solidFill>
              </a:rPr>
              <a:t>12,73%</a:t>
            </a:r>
          </a:p>
        </p:txBody>
      </p:sp>
      <p:grpSp>
        <p:nvGrpSpPr>
          <p:cNvPr id="5" name="Group 4">
            <a:extLst>
              <a:ext uri="{FF2B5EF4-FFF2-40B4-BE49-F238E27FC236}">
                <a16:creationId xmlns:a16="http://schemas.microsoft.com/office/drawing/2014/main" id="{D866DFF9-751D-7786-0B5B-C7153BDEB21A}"/>
              </a:ext>
            </a:extLst>
          </p:cNvPr>
          <p:cNvGrpSpPr/>
          <p:nvPr/>
        </p:nvGrpSpPr>
        <p:grpSpPr>
          <a:xfrm>
            <a:off x="2518843" y="2982633"/>
            <a:ext cx="2948625" cy="1808037"/>
            <a:chOff x="8476839" y="2238402"/>
            <a:chExt cx="2948625" cy="1808037"/>
          </a:xfrm>
        </p:grpSpPr>
        <p:sp>
          <p:nvSpPr>
            <p:cNvPr id="20" name="TextBox 19">
              <a:extLst>
                <a:ext uri="{FF2B5EF4-FFF2-40B4-BE49-F238E27FC236}">
                  <a16:creationId xmlns:a16="http://schemas.microsoft.com/office/drawing/2014/main" id="{16D29243-690B-17CA-ED44-595F4CB58C66}"/>
                </a:ext>
              </a:extLst>
            </p:cNvPr>
            <p:cNvSpPr txBox="1"/>
            <p:nvPr/>
          </p:nvSpPr>
          <p:spPr>
            <a:xfrm>
              <a:off x="9863953" y="2995983"/>
              <a:ext cx="1561511" cy="369332"/>
            </a:xfrm>
            <a:prstGeom prst="rect">
              <a:avLst/>
            </a:prstGeom>
            <a:noFill/>
          </p:spPr>
          <p:txBody>
            <a:bodyPr wrap="square" rtlCol="0">
              <a:spAutoFit/>
            </a:bodyPr>
            <a:lstStyle/>
            <a:p>
              <a:pPr algn="ctr"/>
              <a:r>
                <a:rPr lang="en-US" dirty="0">
                  <a:solidFill>
                    <a:schemeClr val="bg1"/>
                  </a:solidFill>
                </a:rPr>
                <a:t>47,27%</a:t>
              </a:r>
            </a:p>
          </p:txBody>
        </p:sp>
        <p:sp>
          <p:nvSpPr>
            <p:cNvPr id="21" name="TextBox 20">
              <a:extLst>
                <a:ext uri="{FF2B5EF4-FFF2-40B4-BE49-F238E27FC236}">
                  <a16:creationId xmlns:a16="http://schemas.microsoft.com/office/drawing/2014/main" id="{DAD9A6F9-E821-9A5D-D50B-3CDF2F49A04E}"/>
                </a:ext>
              </a:extLst>
            </p:cNvPr>
            <p:cNvSpPr txBox="1"/>
            <p:nvPr/>
          </p:nvSpPr>
          <p:spPr>
            <a:xfrm>
              <a:off x="8928542" y="3677107"/>
              <a:ext cx="1561511" cy="369332"/>
            </a:xfrm>
            <a:prstGeom prst="rect">
              <a:avLst/>
            </a:prstGeom>
            <a:noFill/>
          </p:spPr>
          <p:txBody>
            <a:bodyPr wrap="square" rtlCol="0">
              <a:spAutoFit/>
            </a:bodyPr>
            <a:lstStyle/>
            <a:p>
              <a:pPr algn="ctr"/>
              <a:r>
                <a:rPr lang="en-US" dirty="0">
                  <a:solidFill>
                    <a:schemeClr val="bg1"/>
                  </a:solidFill>
                </a:rPr>
                <a:t>19,39%</a:t>
              </a:r>
            </a:p>
          </p:txBody>
        </p:sp>
        <p:sp>
          <p:nvSpPr>
            <p:cNvPr id="22" name="TextBox 21">
              <a:extLst>
                <a:ext uri="{FF2B5EF4-FFF2-40B4-BE49-F238E27FC236}">
                  <a16:creationId xmlns:a16="http://schemas.microsoft.com/office/drawing/2014/main" id="{78289BE4-9AC0-24E0-0197-94AB4A69B331}"/>
                </a:ext>
              </a:extLst>
            </p:cNvPr>
            <p:cNvSpPr txBox="1"/>
            <p:nvPr/>
          </p:nvSpPr>
          <p:spPr>
            <a:xfrm>
              <a:off x="8476839" y="2995983"/>
              <a:ext cx="1561511" cy="338554"/>
            </a:xfrm>
            <a:prstGeom prst="rect">
              <a:avLst/>
            </a:prstGeom>
            <a:noFill/>
          </p:spPr>
          <p:txBody>
            <a:bodyPr wrap="square" rtlCol="0">
              <a:spAutoFit/>
            </a:bodyPr>
            <a:lstStyle/>
            <a:p>
              <a:pPr algn="ctr"/>
              <a:r>
                <a:rPr lang="en-US" sz="1600" dirty="0">
                  <a:solidFill>
                    <a:schemeClr val="bg1"/>
                  </a:solidFill>
                </a:rPr>
                <a:t>20,21%</a:t>
              </a:r>
            </a:p>
          </p:txBody>
        </p:sp>
        <p:sp>
          <p:nvSpPr>
            <p:cNvPr id="23" name="TextBox 22">
              <a:extLst>
                <a:ext uri="{FF2B5EF4-FFF2-40B4-BE49-F238E27FC236}">
                  <a16:creationId xmlns:a16="http://schemas.microsoft.com/office/drawing/2014/main" id="{9776B576-3B51-1763-FE49-B927BC01EEB4}"/>
                </a:ext>
              </a:extLst>
            </p:cNvPr>
            <p:cNvSpPr txBox="1"/>
            <p:nvPr/>
          </p:nvSpPr>
          <p:spPr>
            <a:xfrm>
              <a:off x="8920148" y="2238402"/>
              <a:ext cx="1561511" cy="338554"/>
            </a:xfrm>
            <a:prstGeom prst="rect">
              <a:avLst/>
            </a:prstGeom>
            <a:noFill/>
          </p:spPr>
          <p:txBody>
            <a:bodyPr wrap="square" rtlCol="0">
              <a:spAutoFit/>
            </a:bodyPr>
            <a:lstStyle/>
            <a:p>
              <a:pPr algn="ctr"/>
              <a:r>
                <a:rPr lang="en-US" sz="1600" dirty="0">
                  <a:solidFill>
                    <a:schemeClr val="bg1"/>
                  </a:solidFill>
                </a:rPr>
                <a:t>12,73%</a:t>
              </a:r>
            </a:p>
          </p:txBody>
        </p:sp>
      </p:grpSp>
      <p:sp>
        <p:nvSpPr>
          <p:cNvPr id="24" name="TextBox 23">
            <a:extLst>
              <a:ext uri="{FF2B5EF4-FFF2-40B4-BE49-F238E27FC236}">
                <a16:creationId xmlns:a16="http://schemas.microsoft.com/office/drawing/2014/main" id="{61D0C571-1CC8-13FE-B31E-AA26604B8B86}"/>
              </a:ext>
            </a:extLst>
          </p:cNvPr>
          <p:cNvSpPr txBox="1"/>
          <p:nvPr/>
        </p:nvSpPr>
        <p:spPr>
          <a:xfrm>
            <a:off x="5885642" y="2265182"/>
            <a:ext cx="5100914" cy="2823850"/>
          </a:xfrm>
          <a:prstGeom prst="rect">
            <a:avLst/>
          </a:prstGeom>
          <a:noFill/>
        </p:spPr>
        <p:txBody>
          <a:bodyPr wrap="square">
            <a:spAutoFit/>
          </a:bodyPr>
          <a:lstStyle/>
          <a:p>
            <a:pPr marL="342900" lvl="0" indent="-342900">
              <a:lnSpc>
                <a:spcPct val="150000"/>
              </a:lnSpc>
              <a:buFont typeface="Wingdings" panose="05000000000000000000" pitchFamily="2" charset="2"/>
              <a:buChar char="v"/>
            </a:pPr>
            <a:r>
              <a:rPr lang="en-US" sz="2000" b="0" i="0" dirty="0">
                <a:solidFill>
                  <a:srgbClr val="222222"/>
                </a:solidFill>
                <a:effectLst/>
                <a:latin typeface="Times New Roman" panose="02020603050405020304" pitchFamily="18" charset="0"/>
              </a:rPr>
              <a:t>limited online resources and inadequate infrastructure</a:t>
            </a:r>
            <a:endParaRPr lang="lo-LA" sz="2000" b="0" i="0" dirty="0">
              <a:solidFill>
                <a:srgbClr val="222222"/>
              </a:solidFill>
              <a:effectLst/>
              <a:latin typeface="Times New Roman" panose="02020603050405020304" pitchFamily="18" charset="0"/>
            </a:endParaRPr>
          </a:p>
          <a:p>
            <a:pPr marL="342900" lvl="0" indent="-342900">
              <a:lnSpc>
                <a:spcPct val="150000"/>
              </a:lnSpc>
              <a:buFont typeface="Wingdings" panose="05000000000000000000" pitchFamily="2" charset="2"/>
              <a:buChar char="v"/>
            </a:pPr>
            <a:r>
              <a:rPr lang="en-US" sz="2000" dirty="0">
                <a:solidFill>
                  <a:srgbClr val="222222"/>
                </a:solidFill>
                <a:latin typeface="Times New Roman" panose="02020603050405020304" pitchFamily="18" charset="0"/>
                <a:cs typeface="Phetsarath OT" panose="02000500000000020004" pitchFamily="2" charset="0"/>
              </a:rPr>
              <a:t>Major of ethnic student are from low income family </a:t>
            </a:r>
          </a:p>
          <a:p>
            <a:pPr marL="342900" lvl="0" indent="-342900">
              <a:lnSpc>
                <a:spcPct val="150000"/>
              </a:lnSpc>
              <a:buFont typeface="Wingdings" panose="05000000000000000000" pitchFamily="2" charset="2"/>
              <a:buChar char="v"/>
            </a:pPr>
            <a:r>
              <a:rPr lang="en-US" sz="2000" dirty="0">
                <a:solidFill>
                  <a:srgbClr val="222222"/>
                </a:solidFill>
                <a:latin typeface="Times New Roman" panose="02020603050405020304" pitchFamily="18" charset="0"/>
                <a:cs typeface="Phetsarath OT" panose="02000500000000020004" pitchFamily="2" charset="0"/>
              </a:rPr>
              <a:t>Lack of resources to access a proper specificity device for online learning </a:t>
            </a:r>
            <a:endParaRPr lang="lo-LA" sz="2000" dirty="0">
              <a:cs typeface="Phetsarath OT" panose="02000500000000020004" pitchFamily="2" charset="0"/>
            </a:endParaRPr>
          </a:p>
        </p:txBody>
      </p:sp>
    </p:spTree>
    <p:extLst>
      <p:ext uri="{BB962C8B-B14F-4D97-AF65-F5344CB8AC3E}">
        <p14:creationId xmlns:p14="http://schemas.microsoft.com/office/powerpoint/2010/main" val="87642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rgbClr val="FFFF00"/>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6. Discussion</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Online Learning Attitude </a:t>
            </a:r>
          </a:p>
        </p:txBody>
      </p:sp>
      <p:sp>
        <p:nvSpPr>
          <p:cNvPr id="3" name="TextBox 2">
            <a:extLst>
              <a:ext uri="{FF2B5EF4-FFF2-40B4-BE49-F238E27FC236}">
                <a16:creationId xmlns:a16="http://schemas.microsoft.com/office/drawing/2014/main" id="{680813A6-732B-7DEB-69D8-AE07D9BFDA77}"/>
              </a:ext>
            </a:extLst>
          </p:cNvPr>
          <p:cNvSpPr txBox="1"/>
          <p:nvPr/>
        </p:nvSpPr>
        <p:spPr>
          <a:xfrm>
            <a:off x="2160104" y="1520521"/>
            <a:ext cx="8653670" cy="646331"/>
          </a:xfrm>
          <a:prstGeom prst="rect">
            <a:avLst/>
          </a:prstGeom>
          <a:noFill/>
        </p:spPr>
        <p:txBody>
          <a:bodyPr wrap="square">
            <a:spAutoFit/>
          </a:bodyPr>
          <a:lstStyle/>
          <a:p>
            <a:r>
              <a:rPr lang="en-US" sz="1800" b="1" i="1" dirty="0">
                <a:effectLst/>
                <a:ea typeface="Cordia New" panose="020B0304020202020204" pitchFamily="34" charset="-34"/>
                <a:cs typeface="Phetsarath OT" panose="02000500000000020004" pitchFamily="2" charset="0"/>
              </a:rPr>
              <a:t>(</a:t>
            </a:r>
            <a:r>
              <a:rPr lang="en-US" sz="1800" b="1" i="1" dirty="0" err="1">
                <a:effectLst/>
                <a:ea typeface="Cordia New" panose="020B0304020202020204" pitchFamily="34" charset="-34"/>
                <a:cs typeface="Phetsarath OT" panose="02000500000000020004" pitchFamily="2" charset="0"/>
              </a:rPr>
              <a:t>Kammee</a:t>
            </a:r>
            <a:r>
              <a:rPr lang="en-US" sz="1800" b="1" i="1" dirty="0">
                <a:effectLst/>
                <a:ea typeface="Cordia New" panose="020B0304020202020204" pitchFamily="34" charset="-34"/>
                <a:cs typeface="Phetsarath OT" panose="02000500000000020004" pitchFamily="2" charset="0"/>
              </a:rPr>
              <a:t> VANG et al, 2020) </a:t>
            </a:r>
            <a:r>
              <a:rPr lang="en-US" sz="1800" dirty="0">
                <a:effectLst/>
                <a:ea typeface="Cordia New" panose="020B0304020202020204" pitchFamily="34" charset="-34"/>
                <a:cs typeface="Phetsarath OT" panose="02000500000000020004" pitchFamily="2" charset="0"/>
              </a:rPr>
              <a:t>found that English student at the faculty of education has satisfy on learning English via E-learning in moderate level; </a:t>
            </a:r>
            <a:endParaRPr lang="en-US" dirty="0"/>
          </a:p>
        </p:txBody>
      </p:sp>
      <p:sp>
        <p:nvSpPr>
          <p:cNvPr id="11" name="TextBox 10">
            <a:extLst>
              <a:ext uri="{FF2B5EF4-FFF2-40B4-BE49-F238E27FC236}">
                <a16:creationId xmlns:a16="http://schemas.microsoft.com/office/drawing/2014/main" id="{9C10CB2E-950D-41B6-EF0E-EB18384D98FF}"/>
              </a:ext>
            </a:extLst>
          </p:cNvPr>
          <p:cNvSpPr txBox="1"/>
          <p:nvPr/>
        </p:nvSpPr>
        <p:spPr>
          <a:xfrm>
            <a:off x="2160105" y="2292539"/>
            <a:ext cx="8653670" cy="646331"/>
          </a:xfrm>
          <a:prstGeom prst="rect">
            <a:avLst/>
          </a:prstGeom>
          <a:noFill/>
        </p:spPr>
        <p:txBody>
          <a:bodyPr wrap="square">
            <a:spAutoFit/>
          </a:bodyPr>
          <a:lstStyle/>
          <a:p>
            <a:r>
              <a:rPr lang="en-US" sz="1800" b="1" i="1" dirty="0">
                <a:effectLst/>
                <a:ea typeface="Cordia New" panose="020B0304020202020204" pitchFamily="34" charset="-34"/>
                <a:cs typeface="Cordia New" panose="020B0304020202020204" pitchFamily="34" charset="-34"/>
              </a:rPr>
              <a:t>(</a:t>
            </a:r>
            <a:r>
              <a:rPr lang="en-US" sz="1800" b="1" i="1" dirty="0" err="1">
                <a:effectLst/>
                <a:ea typeface="Cordia New" panose="020B0304020202020204" pitchFamily="34" charset="-34"/>
                <a:cs typeface="Cordia New" panose="020B0304020202020204" pitchFamily="34" charset="-34"/>
              </a:rPr>
              <a:t>Somsack</a:t>
            </a:r>
            <a:r>
              <a:rPr lang="en-US" sz="1800" b="1" i="1" dirty="0">
                <a:effectLst/>
                <a:ea typeface="Cordia New" panose="020B0304020202020204" pitchFamily="34" charset="-34"/>
                <a:cs typeface="Cordia New" panose="020B0304020202020204" pitchFamily="34" charset="-34"/>
              </a:rPr>
              <a:t> SANTISOUK et al, 2020</a:t>
            </a:r>
            <a:r>
              <a:rPr lang="en-US" sz="1800" b="1" dirty="0">
                <a:effectLst/>
                <a:ea typeface="Cordia New" panose="020B0304020202020204" pitchFamily="34" charset="-34"/>
                <a:cs typeface="Cordia New" panose="020B0304020202020204" pitchFamily="34" charset="-34"/>
              </a:rPr>
              <a:t>); </a:t>
            </a:r>
            <a:r>
              <a:rPr lang="en-US" dirty="0">
                <a:ea typeface="Cordia New" panose="020B0304020202020204" pitchFamily="34" charset="-34"/>
                <a:cs typeface="Phetsarath OT" panose="02000500000000020004" pitchFamily="2" charset="0"/>
              </a:rPr>
              <a:t>the level of online engagement of the student in the city or urban area is in high level </a:t>
            </a:r>
            <a:endParaRPr lang="en-US" dirty="0"/>
          </a:p>
        </p:txBody>
      </p:sp>
      <p:sp>
        <p:nvSpPr>
          <p:cNvPr id="13" name="TextBox 12">
            <a:extLst>
              <a:ext uri="{FF2B5EF4-FFF2-40B4-BE49-F238E27FC236}">
                <a16:creationId xmlns:a16="http://schemas.microsoft.com/office/drawing/2014/main" id="{FD346675-729F-1118-7E45-4BA0DC9AE3D7}"/>
              </a:ext>
            </a:extLst>
          </p:cNvPr>
          <p:cNvSpPr txBox="1"/>
          <p:nvPr/>
        </p:nvSpPr>
        <p:spPr>
          <a:xfrm>
            <a:off x="2160104" y="3057915"/>
            <a:ext cx="8653670" cy="646331"/>
          </a:xfrm>
          <a:prstGeom prst="rect">
            <a:avLst/>
          </a:prstGeom>
          <a:noFill/>
        </p:spPr>
        <p:txBody>
          <a:bodyPr wrap="square">
            <a:spAutoFit/>
          </a:bodyPr>
          <a:lstStyle/>
          <a:p>
            <a:r>
              <a:rPr lang="lo-LA" sz="1800" b="1" i="1" dirty="0">
                <a:effectLst/>
                <a:ea typeface="Calibri" panose="020F0502020204030204" pitchFamily="34" charset="0"/>
                <a:cs typeface="Phetsarath OT" panose="02000500000000020004" pitchFamily="2" charset="0"/>
              </a:rPr>
              <a:t>(</a:t>
            </a:r>
            <a:r>
              <a:rPr lang="en-US" sz="1800" b="1" i="1" dirty="0" err="1">
                <a:effectLst/>
                <a:ea typeface="Calibri" panose="020F0502020204030204" pitchFamily="34" charset="0"/>
                <a:cs typeface="Cordia New" panose="020B0304020202020204" pitchFamily="34" charset="-34"/>
              </a:rPr>
              <a:t>Ladavanh</a:t>
            </a:r>
            <a:r>
              <a:rPr lang="en-US" sz="1800" b="1" i="1" dirty="0">
                <a:effectLst/>
                <a:ea typeface="Calibri" panose="020F0502020204030204" pitchFamily="34" charset="0"/>
                <a:cs typeface="Cordia New" panose="020B0304020202020204" pitchFamily="34" charset="-34"/>
              </a:rPr>
              <a:t> SAMOUNTY, </a:t>
            </a:r>
            <a:r>
              <a:rPr lang="lo-LA" sz="1800" b="1" i="1" dirty="0">
                <a:effectLst/>
                <a:ea typeface="Calibri" panose="020F0502020204030204" pitchFamily="34" charset="0"/>
                <a:cs typeface="Phetsarath OT" panose="02000500000000020004" pitchFamily="2" charset="0"/>
              </a:rPr>
              <a:t>2020)</a:t>
            </a:r>
            <a:r>
              <a:rPr lang="en-US" sz="1800" b="1" dirty="0">
                <a:effectLst/>
                <a:ea typeface="Cordia New" panose="020B0304020202020204" pitchFamily="34" charset="-34"/>
                <a:cs typeface="Cordia New" panose="020B0304020202020204" pitchFamily="34" charset="-34"/>
              </a:rPr>
              <a:t> </a:t>
            </a:r>
            <a:r>
              <a:rPr lang="en-US" sz="1800" dirty="0">
                <a:effectLst/>
                <a:ea typeface="Cordia New" panose="020B0304020202020204" pitchFamily="34" charset="-34"/>
                <a:cs typeface="Cordia New" panose="020B0304020202020204" pitchFamily="34" charset="-34"/>
              </a:rPr>
              <a:t>the student in the town are also satisfy with the </a:t>
            </a:r>
            <a:r>
              <a:rPr lang="en-US" dirty="0">
                <a:ea typeface="Cordia New" panose="020B0304020202020204" pitchFamily="34" charset="-34"/>
                <a:cs typeface="Cordia New" panose="020B0304020202020204" pitchFamily="34" charset="-34"/>
              </a:rPr>
              <a:t>high speed of network </a:t>
            </a:r>
            <a:endParaRPr lang="en-US" dirty="0"/>
          </a:p>
        </p:txBody>
      </p:sp>
      <p:sp>
        <p:nvSpPr>
          <p:cNvPr id="15" name="TextBox 14">
            <a:extLst>
              <a:ext uri="{FF2B5EF4-FFF2-40B4-BE49-F238E27FC236}">
                <a16:creationId xmlns:a16="http://schemas.microsoft.com/office/drawing/2014/main" id="{9FC1964F-2800-502E-ED03-829A54518265}"/>
              </a:ext>
            </a:extLst>
          </p:cNvPr>
          <p:cNvSpPr txBox="1"/>
          <p:nvPr/>
        </p:nvSpPr>
        <p:spPr>
          <a:xfrm>
            <a:off x="2160105" y="3704246"/>
            <a:ext cx="8653670" cy="369332"/>
          </a:xfrm>
          <a:prstGeom prst="rect">
            <a:avLst/>
          </a:prstGeom>
          <a:noFill/>
        </p:spPr>
        <p:txBody>
          <a:bodyPr wrap="square">
            <a:spAutoFit/>
          </a:bodyPr>
          <a:lstStyle/>
          <a:p>
            <a:r>
              <a:rPr lang="en-US" sz="1800" b="1" i="1" dirty="0">
                <a:effectLst/>
                <a:latin typeface="Calibri" panose="020F0502020204030204" pitchFamily="34" charset="0"/>
                <a:ea typeface="Calibri" panose="020F0502020204030204" pitchFamily="34" charset="0"/>
                <a:cs typeface="Cordia New" panose="020B0304020202020204" pitchFamily="34" charset="-34"/>
              </a:rPr>
              <a:t>(</a:t>
            </a:r>
            <a:r>
              <a:rPr lang="en-US" sz="1800" b="1" i="1" dirty="0" err="1">
                <a:effectLst/>
                <a:latin typeface="Calibri" panose="020F0502020204030204" pitchFamily="34" charset="0"/>
                <a:ea typeface="Calibri" panose="020F0502020204030204" pitchFamily="34" charset="0"/>
                <a:cs typeface="Cordia New" panose="020B0304020202020204" pitchFamily="34" charset="-34"/>
              </a:rPr>
              <a:t>Xuerong</a:t>
            </a:r>
            <a:r>
              <a:rPr lang="en-US" sz="1800" b="1" i="1" dirty="0">
                <a:effectLst/>
                <a:latin typeface="Calibri" panose="020F0502020204030204" pitchFamily="34" charset="0"/>
                <a:ea typeface="Calibri" panose="020F0502020204030204" pitchFamily="34" charset="0"/>
                <a:cs typeface="Cordia New" panose="020B0304020202020204" pitchFamily="34" charset="-34"/>
              </a:rPr>
              <a:t> Liu, 2022) </a:t>
            </a:r>
            <a:r>
              <a:rPr lang="en-US" b="0" i="0" dirty="0">
                <a:effectLst/>
                <a:latin typeface="Cambria" panose="02040503050406030204" pitchFamily="18" charset="0"/>
              </a:rPr>
              <a:t>negative attitudes could predict poor learning performance</a:t>
            </a:r>
            <a:endParaRPr lang="en-US" dirty="0"/>
          </a:p>
        </p:txBody>
      </p:sp>
      <p:sp>
        <p:nvSpPr>
          <p:cNvPr id="17" name="TextBox 16">
            <a:extLst>
              <a:ext uri="{FF2B5EF4-FFF2-40B4-BE49-F238E27FC236}">
                <a16:creationId xmlns:a16="http://schemas.microsoft.com/office/drawing/2014/main" id="{069BEB64-2833-6FA4-53C7-510D4FFC138C}"/>
              </a:ext>
            </a:extLst>
          </p:cNvPr>
          <p:cNvSpPr txBox="1"/>
          <p:nvPr/>
        </p:nvSpPr>
        <p:spPr>
          <a:xfrm>
            <a:off x="2160104" y="4311626"/>
            <a:ext cx="8653670" cy="646331"/>
          </a:xfrm>
          <a:prstGeom prst="rect">
            <a:avLst/>
          </a:prstGeom>
          <a:noFill/>
        </p:spPr>
        <p:txBody>
          <a:bodyPr wrap="square">
            <a:spAutoFit/>
          </a:bodyPr>
          <a:lstStyle/>
          <a:p>
            <a:r>
              <a:rPr lang="en-US" sz="1800" b="1" i="1" dirty="0">
                <a:effectLst/>
                <a:latin typeface="Calibri" panose="020F0502020204030204" pitchFamily="34" charset="0"/>
                <a:ea typeface="Calibri" panose="020F0502020204030204" pitchFamily="34" charset="0"/>
                <a:cs typeface="DokChampa" panose="020B0604020202020204" pitchFamily="34" charset="-34"/>
              </a:rPr>
              <a:t>(Ryan Michael </a:t>
            </a:r>
            <a:r>
              <a:rPr lang="en-US" sz="1800" b="1" i="1" dirty="0" err="1">
                <a:effectLst/>
                <a:latin typeface="Calibri" panose="020F0502020204030204" pitchFamily="34" charset="0"/>
                <a:ea typeface="Calibri" panose="020F0502020204030204" pitchFamily="34" charset="0"/>
                <a:cs typeface="DokChampa" panose="020B0604020202020204" pitchFamily="34" charset="-34"/>
              </a:rPr>
              <a:t>Oducado</a:t>
            </a:r>
            <a:r>
              <a:rPr lang="en-US" sz="1800" b="1" i="1" dirty="0">
                <a:effectLst/>
                <a:latin typeface="Calibri" panose="020F0502020204030204" pitchFamily="34" charset="0"/>
                <a:ea typeface="Calibri" panose="020F0502020204030204" pitchFamily="34" charset="0"/>
                <a:cs typeface="DokChampa" panose="020B0604020202020204" pitchFamily="34" charset="-34"/>
              </a:rPr>
              <a:t>, 2022) </a:t>
            </a:r>
            <a:r>
              <a:rPr lang="en-US" b="0" i="0" dirty="0">
                <a:effectLst/>
              </a:rPr>
              <a:t>Graduate students are positive about online learning and are in favor of adapting to a different modality of instructional delivery</a:t>
            </a:r>
            <a:endParaRPr lang="en-US" dirty="0"/>
          </a:p>
        </p:txBody>
      </p:sp>
    </p:spTree>
    <p:extLst>
      <p:ext uri="{BB962C8B-B14F-4D97-AF65-F5344CB8AC3E}">
        <p14:creationId xmlns:p14="http://schemas.microsoft.com/office/powerpoint/2010/main" val="2926128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rgbClr val="FFFF00"/>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7. Conclusion  </a:t>
            </a:r>
          </a:p>
        </p:txBody>
      </p:sp>
      <p:sp>
        <p:nvSpPr>
          <p:cNvPr id="2" name="TextBox 1">
            <a:extLst>
              <a:ext uri="{FF2B5EF4-FFF2-40B4-BE49-F238E27FC236}">
                <a16:creationId xmlns:a16="http://schemas.microsoft.com/office/drawing/2014/main" id="{020DBD8C-E331-7789-D68D-9ACE8089136C}"/>
              </a:ext>
            </a:extLst>
          </p:cNvPr>
          <p:cNvSpPr txBox="1"/>
          <p:nvPr/>
        </p:nvSpPr>
        <p:spPr>
          <a:xfrm>
            <a:off x="1908313" y="1465171"/>
            <a:ext cx="8375373" cy="3924151"/>
          </a:xfrm>
          <a:prstGeom prst="rect">
            <a:avLst/>
          </a:prstGeom>
          <a:noFill/>
        </p:spPr>
        <p:txBody>
          <a:bodyPr wrap="square">
            <a:spAutoFit/>
          </a:bodyPr>
          <a:lstStyle/>
          <a:p>
            <a:pPr marL="465138" indent="-465138" algn="thaiDist">
              <a:lnSpc>
                <a:spcPct val="150000"/>
              </a:lnSpc>
              <a:buFont typeface="Wingdings" panose="05000000000000000000" pitchFamily="2" charset="2"/>
              <a:buChar char=""/>
              <a:tabLst>
                <a:tab pos="806450" algn="l"/>
                <a:tab pos="1146175" algn="l"/>
              </a:tabLst>
            </a:pPr>
            <a:r>
              <a:rPr lang="en-US" sz="2400" dirty="0">
                <a:sym typeface="Wingdings" panose="05000000000000000000" pitchFamily="2" charset="2"/>
              </a:rPr>
              <a:t>The student’s attitude toward online learning in the faculty of education, </a:t>
            </a:r>
            <a:r>
              <a:rPr lang="en-US" sz="2400" dirty="0" err="1">
                <a:sym typeface="Wingdings" panose="05000000000000000000" pitchFamily="2" charset="2"/>
              </a:rPr>
              <a:t>Souphanovong</a:t>
            </a:r>
            <a:r>
              <a:rPr lang="en-US" sz="2400" dirty="0">
                <a:sym typeface="Wingdings" panose="05000000000000000000" pitchFamily="2" charset="2"/>
              </a:rPr>
              <a:t> University was in Neutral level representing most student are still not acknowledgement with this method of learning as much as they should do</a:t>
            </a:r>
          </a:p>
          <a:p>
            <a:pPr algn="thaiDist">
              <a:lnSpc>
                <a:spcPct val="150000"/>
              </a:lnSpc>
              <a:tabLst>
                <a:tab pos="457200" algn="l"/>
                <a:tab pos="1146175" algn="l"/>
              </a:tabLst>
            </a:pPr>
            <a:r>
              <a:rPr lang="en-US" sz="2400" dirty="0">
                <a:sym typeface="Wingdings" panose="05000000000000000000" pitchFamily="2" charset="2"/>
              </a:rPr>
              <a:t></a:t>
            </a:r>
            <a:r>
              <a:rPr lang="lo-LA" sz="2400" dirty="0">
                <a:sym typeface="Wingdings" panose="05000000000000000000" pitchFamily="2" charset="2"/>
              </a:rPr>
              <a:t> </a:t>
            </a:r>
            <a:r>
              <a:rPr lang="en-US" sz="2400" dirty="0">
                <a:sym typeface="Wingdings" panose="05000000000000000000" pitchFamily="2" charset="2"/>
              </a:rPr>
              <a:t>	</a:t>
            </a:r>
            <a:r>
              <a:rPr lang="en-US" sz="2400" dirty="0"/>
              <a:t>The student from different resident Urban and Rural has 	different attitude about online learning with statistical 	significant .05 </a:t>
            </a:r>
            <a:endParaRPr lang="lo-LA" sz="2400" dirty="0">
              <a:cs typeface="Phetsarath OT" panose="02000500000000020004" pitchFamily="2" charset="0"/>
            </a:endParaRPr>
          </a:p>
        </p:txBody>
      </p:sp>
    </p:spTree>
    <p:extLst>
      <p:ext uri="{BB962C8B-B14F-4D97-AF65-F5344CB8AC3E}">
        <p14:creationId xmlns:p14="http://schemas.microsoft.com/office/powerpoint/2010/main" val="558575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rgbClr val="FFFF00"/>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8. Reference  </a:t>
            </a:r>
          </a:p>
        </p:txBody>
      </p:sp>
      <p:sp>
        <p:nvSpPr>
          <p:cNvPr id="3" name="Content Placeholder 4">
            <a:extLst>
              <a:ext uri="{FF2B5EF4-FFF2-40B4-BE49-F238E27FC236}">
                <a16:creationId xmlns:a16="http://schemas.microsoft.com/office/drawing/2014/main" id="{1CBE309E-5CBC-F38A-2EAE-9717A9FFD8DB}"/>
              </a:ext>
            </a:extLst>
          </p:cNvPr>
          <p:cNvSpPr txBox="1">
            <a:spLocks/>
          </p:cNvSpPr>
          <p:nvPr/>
        </p:nvSpPr>
        <p:spPr>
          <a:xfrm>
            <a:off x="902709" y="879501"/>
            <a:ext cx="10515600" cy="53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8838" indent="-858838">
              <a:lnSpc>
                <a:spcPct val="100000"/>
              </a:lnSpc>
              <a:spcAft>
                <a:spcPts val="800"/>
              </a:spcAft>
              <a:buFont typeface="Arial" panose="020B0604020202020204" pitchFamily="34" charset="0"/>
              <a:buNone/>
            </a:pPr>
            <a:r>
              <a:rPr lang="en-US" sz="1800" dirty="0" err="1">
                <a:ea typeface="Calibri" panose="020F0502020204030204" pitchFamily="34" charset="0"/>
                <a:cs typeface="Cordia New" panose="020B0304020202020204" pitchFamily="34" charset="-34"/>
              </a:rPr>
              <a:t>Kammee</a:t>
            </a:r>
            <a:r>
              <a:rPr lang="en-US" sz="1800" dirty="0">
                <a:ea typeface="Calibri" panose="020F0502020204030204" pitchFamily="34" charset="0"/>
                <a:cs typeface="Cordia New" panose="020B0304020202020204" pitchFamily="34" charset="-34"/>
              </a:rPr>
              <a:t> VANG et al. (2020). Using E-learning in English instruction at </a:t>
            </a:r>
            <a:r>
              <a:rPr lang="en-US" sz="1800" dirty="0" err="1">
                <a:ea typeface="Calibri" panose="020F0502020204030204" pitchFamily="34" charset="0"/>
                <a:cs typeface="Cordia New" panose="020B0304020202020204" pitchFamily="34" charset="-34"/>
              </a:rPr>
              <a:t>facuty</a:t>
            </a:r>
            <a:r>
              <a:rPr lang="en-US" sz="1800" dirty="0">
                <a:ea typeface="Calibri" panose="020F0502020204030204" pitchFamily="34" charset="0"/>
                <a:cs typeface="Cordia New" panose="020B0304020202020204" pitchFamily="34" charset="-34"/>
              </a:rPr>
              <a:t> of </a:t>
            </a:r>
            <a:r>
              <a:rPr lang="en-US" sz="1800" dirty="0" err="1">
                <a:ea typeface="Calibri" panose="020F0502020204030204" pitchFamily="34" charset="0"/>
                <a:cs typeface="Cordia New" panose="020B0304020202020204" pitchFamily="34" charset="-34"/>
              </a:rPr>
              <a:t>educatio</a:t>
            </a:r>
            <a:r>
              <a:rPr lang="en-US" sz="1800" dirty="0">
                <a:ea typeface="Calibri" panose="020F0502020204030204" pitchFamily="34" charset="0"/>
                <a:cs typeface="Cordia New" panose="020B0304020202020204" pitchFamily="34" charset="-34"/>
              </a:rPr>
              <a:t>, </a:t>
            </a:r>
            <a:r>
              <a:rPr lang="en-US" sz="1800" dirty="0" err="1">
                <a:ea typeface="Calibri" panose="020F0502020204030204" pitchFamily="34" charset="0"/>
                <a:cs typeface="Cordia New" panose="020B0304020202020204" pitchFamily="34" charset="-34"/>
              </a:rPr>
              <a:t>Souphanouvong</a:t>
            </a:r>
            <a:r>
              <a:rPr lang="en-US" sz="1800" dirty="0">
                <a:ea typeface="Calibri" panose="020F0502020204030204" pitchFamily="34" charset="0"/>
                <a:cs typeface="Cordia New" panose="020B0304020202020204" pitchFamily="34" charset="-34"/>
              </a:rPr>
              <a:t> University Laos. </a:t>
            </a:r>
            <a:r>
              <a:rPr lang="en-US" sz="1800" i="1" dirty="0" err="1">
                <a:ea typeface="Calibri" panose="020F0502020204030204" pitchFamily="34" charset="0"/>
                <a:cs typeface="Cordia New" panose="020B0304020202020204" pitchFamily="34" charset="-34"/>
              </a:rPr>
              <a:t>Souphanouvong</a:t>
            </a:r>
            <a:r>
              <a:rPr lang="en-US" sz="1800" i="1" dirty="0">
                <a:ea typeface="Calibri" panose="020F0502020204030204" pitchFamily="34" charset="0"/>
                <a:cs typeface="Cordia New" panose="020B0304020202020204" pitchFamily="34" charset="-34"/>
              </a:rPr>
              <a:t> Journal: Multi-disciplinary Research of </a:t>
            </a:r>
            <a:r>
              <a:rPr lang="en-US" sz="1800" i="1" dirty="0" err="1">
                <a:ea typeface="Calibri" panose="020F0502020204030204" pitchFamily="34" charset="0"/>
                <a:cs typeface="Cordia New" panose="020B0304020202020204" pitchFamily="34" charset="-34"/>
              </a:rPr>
              <a:t>Souphanouvong</a:t>
            </a:r>
            <a:r>
              <a:rPr lang="en-US" sz="1800" i="1" dirty="0">
                <a:ea typeface="Calibri" panose="020F0502020204030204" pitchFamily="34" charset="0"/>
                <a:cs typeface="Cordia New" panose="020B0304020202020204" pitchFamily="34" charset="-34"/>
              </a:rPr>
              <a:t> University, 6</a:t>
            </a:r>
            <a:r>
              <a:rPr lang="en-US" sz="1800" dirty="0">
                <a:ea typeface="Calibri" panose="020F0502020204030204" pitchFamily="34" charset="0"/>
                <a:cs typeface="Cordia New" panose="020B0304020202020204" pitchFamily="34" charset="-34"/>
              </a:rPr>
              <a:t>(1), 119-129.</a:t>
            </a:r>
          </a:p>
          <a:p>
            <a:pPr marL="858838" indent="-858838">
              <a:lnSpc>
                <a:spcPct val="100000"/>
              </a:lnSpc>
              <a:spcAft>
                <a:spcPts val="800"/>
              </a:spcAft>
              <a:buFont typeface="Arial" panose="020B0604020202020204" pitchFamily="34" charset="0"/>
              <a:buNone/>
            </a:pPr>
            <a:r>
              <a:rPr lang="en-US" sz="1800" dirty="0" err="1">
                <a:ea typeface="Calibri" panose="020F0502020204030204" pitchFamily="34" charset="0"/>
                <a:cs typeface="Cordia New" panose="020B0304020202020204" pitchFamily="34" charset="-34"/>
              </a:rPr>
              <a:t>Ladavanh</a:t>
            </a:r>
            <a:r>
              <a:rPr lang="en-US" sz="1800" dirty="0">
                <a:ea typeface="Calibri" panose="020F0502020204030204" pitchFamily="34" charset="0"/>
                <a:cs typeface="Cordia New" panose="020B0304020202020204" pitchFamily="34" charset="-34"/>
              </a:rPr>
              <a:t> SAMOUNTY. (2020). </a:t>
            </a:r>
            <a:r>
              <a:rPr lang="en-US" sz="1800" i="1" dirty="0">
                <a:ea typeface="Calibri" panose="020F0502020204030204" pitchFamily="34" charset="0"/>
                <a:cs typeface="Cordia New" panose="020B0304020202020204" pitchFamily="34" charset="-34"/>
              </a:rPr>
              <a:t>Student's </a:t>
            </a:r>
            <a:r>
              <a:rPr lang="en-US" sz="1800" i="1" dirty="0" err="1">
                <a:ea typeface="Calibri" panose="020F0502020204030204" pitchFamily="34" charset="0"/>
                <a:cs typeface="Cordia New" panose="020B0304020202020204" pitchFamily="34" charset="-34"/>
              </a:rPr>
              <a:t>Behavoir</a:t>
            </a:r>
            <a:r>
              <a:rPr lang="en-US" sz="1800" i="1" dirty="0">
                <a:ea typeface="Calibri" panose="020F0502020204030204" pitchFamily="34" charset="0"/>
                <a:cs typeface="Cordia New" panose="020B0304020202020204" pitchFamily="34" charset="-34"/>
              </a:rPr>
              <a:t> and </a:t>
            </a:r>
            <a:r>
              <a:rPr lang="en-US" sz="1800" i="1" dirty="0" err="1">
                <a:ea typeface="Calibri" panose="020F0502020204030204" pitchFamily="34" charset="0"/>
                <a:cs typeface="Cordia New" panose="020B0304020202020204" pitchFamily="34" charset="-34"/>
              </a:rPr>
              <a:t>Satastify</a:t>
            </a:r>
            <a:r>
              <a:rPr lang="en-US" sz="1800" i="1" dirty="0">
                <a:ea typeface="Calibri" panose="020F0502020204030204" pitchFamily="34" charset="0"/>
                <a:cs typeface="Cordia New" panose="020B0304020202020204" pitchFamily="34" charset="-34"/>
              </a:rPr>
              <a:t> on internet service in </a:t>
            </a:r>
            <a:r>
              <a:rPr lang="en-US" sz="1800" i="1" dirty="0" err="1">
                <a:ea typeface="Calibri" panose="020F0502020204030204" pitchFamily="34" charset="0"/>
                <a:cs typeface="Cordia New" panose="020B0304020202020204" pitchFamily="34" charset="-34"/>
              </a:rPr>
              <a:t>DongDok</a:t>
            </a:r>
            <a:r>
              <a:rPr lang="en-US" sz="1800" i="1" dirty="0">
                <a:ea typeface="Calibri" panose="020F0502020204030204" pitchFamily="34" charset="0"/>
                <a:cs typeface="Cordia New" panose="020B0304020202020204" pitchFamily="34" charset="-34"/>
              </a:rPr>
              <a:t> Campus, National University of Laos.</a:t>
            </a:r>
            <a:r>
              <a:rPr lang="en-US" sz="1800" dirty="0">
                <a:ea typeface="Calibri" panose="020F0502020204030204" pitchFamily="34" charset="0"/>
                <a:cs typeface="Cordia New" panose="020B0304020202020204" pitchFamily="34" charset="-34"/>
              </a:rPr>
              <a:t> Vientiane: National University of Laos.</a:t>
            </a:r>
          </a:p>
          <a:p>
            <a:pPr marL="858838" indent="-858838">
              <a:lnSpc>
                <a:spcPct val="100000"/>
              </a:lnSpc>
              <a:spcAft>
                <a:spcPts val="800"/>
              </a:spcAft>
              <a:buFont typeface="Arial" panose="020B0604020202020204" pitchFamily="34" charset="0"/>
              <a:buNone/>
            </a:pPr>
            <a:r>
              <a:rPr lang="en-US" sz="1800" dirty="0" err="1">
                <a:ea typeface="Calibri" panose="020F0502020204030204" pitchFamily="34" charset="0"/>
                <a:cs typeface="Cordia New" panose="020B0304020202020204" pitchFamily="34" charset="-34"/>
              </a:rPr>
              <a:t>Somsack</a:t>
            </a:r>
            <a:r>
              <a:rPr lang="en-US" sz="1800" dirty="0">
                <a:ea typeface="Calibri" panose="020F0502020204030204" pitchFamily="34" charset="0"/>
                <a:cs typeface="Cordia New" panose="020B0304020202020204" pitchFamily="34" charset="-34"/>
              </a:rPr>
              <a:t> SANTISOUK et al. (2020). student's </a:t>
            </a:r>
            <a:r>
              <a:rPr lang="en-US" sz="1800" dirty="0" err="1">
                <a:ea typeface="Calibri" panose="020F0502020204030204" pitchFamily="34" charset="0"/>
                <a:cs typeface="Cordia New" panose="020B0304020202020204" pitchFamily="34" charset="-34"/>
              </a:rPr>
              <a:t>behavoirs</a:t>
            </a:r>
            <a:r>
              <a:rPr lang="en-US" sz="1800" dirty="0">
                <a:ea typeface="Calibri" panose="020F0502020204030204" pitchFamily="34" charset="0"/>
                <a:cs typeface="Cordia New" panose="020B0304020202020204" pitchFamily="34" charset="-34"/>
              </a:rPr>
              <a:t> on social media using in Vientiane capital City . </a:t>
            </a:r>
            <a:r>
              <a:rPr lang="en-US" sz="1800" i="1" dirty="0">
                <a:ea typeface="Calibri" panose="020F0502020204030204" pitchFamily="34" charset="0"/>
                <a:cs typeface="Cordia New" panose="020B0304020202020204" pitchFamily="34" charset="-34"/>
              </a:rPr>
              <a:t>Humanities &amp; Social Sciences, 37</a:t>
            </a:r>
            <a:r>
              <a:rPr lang="en-US" sz="1800" dirty="0">
                <a:ea typeface="Calibri" panose="020F0502020204030204" pitchFamily="34" charset="0"/>
                <a:cs typeface="Cordia New" panose="020B0304020202020204" pitchFamily="34" charset="-34"/>
              </a:rPr>
              <a:t>(2 May - August 2020), 120-142.</a:t>
            </a:r>
          </a:p>
          <a:p>
            <a:pPr marL="858838" indent="-858838">
              <a:lnSpc>
                <a:spcPct val="100000"/>
              </a:lnSpc>
              <a:spcAft>
                <a:spcPts val="80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Cordia New" panose="020B0304020202020204" pitchFamily="34" charset="-34"/>
              </a:rPr>
              <a:t>Ryan Michael </a:t>
            </a:r>
            <a:r>
              <a:rPr lang="en-US" sz="1800" dirty="0" err="1">
                <a:effectLst/>
                <a:latin typeface="Calibri" panose="020F0502020204030204" pitchFamily="34" charset="0"/>
                <a:ea typeface="Calibri" panose="020F0502020204030204" pitchFamily="34" charset="0"/>
                <a:cs typeface="Cordia New" panose="020B0304020202020204" pitchFamily="34" charset="-34"/>
              </a:rPr>
              <a:t>Oducado</a:t>
            </a:r>
            <a:r>
              <a:rPr lang="en-US" sz="1800" dirty="0">
                <a:effectLst/>
                <a:latin typeface="Calibri" panose="020F0502020204030204" pitchFamily="34" charset="0"/>
                <a:ea typeface="Calibri" panose="020F0502020204030204" pitchFamily="34" charset="0"/>
                <a:cs typeface="Cordia New" panose="020B0304020202020204" pitchFamily="34" charset="-34"/>
              </a:rPr>
              <a:t>. (2022). </a:t>
            </a:r>
            <a:r>
              <a:rPr lang="en-US" sz="1800" i="1" dirty="0">
                <a:effectLst/>
                <a:latin typeface="Calibri" panose="020F0502020204030204" pitchFamily="34" charset="0"/>
                <a:ea typeface="Calibri" panose="020F0502020204030204" pitchFamily="34" charset="0"/>
                <a:cs typeface="Cordia New" panose="020B0304020202020204" pitchFamily="34" charset="-34"/>
              </a:rPr>
              <a:t>Graduate students are positive about online learning and are in favor of adapting to a different modality of instructional delivery.</a:t>
            </a:r>
            <a:r>
              <a:rPr lang="en-US" sz="1800" dirty="0">
                <a:effectLst/>
                <a:latin typeface="Calibri" panose="020F0502020204030204" pitchFamily="34" charset="0"/>
                <a:ea typeface="Calibri" panose="020F0502020204030204" pitchFamily="34" charset="0"/>
                <a:cs typeface="Cordia New" panose="020B0304020202020204" pitchFamily="34" charset="-34"/>
              </a:rPr>
              <a:t> </a:t>
            </a:r>
          </a:p>
          <a:p>
            <a:pPr marL="858838" indent="-858838">
              <a:lnSpc>
                <a:spcPct val="100000"/>
              </a:lnSpc>
              <a:spcAft>
                <a:spcPts val="800"/>
              </a:spcAft>
              <a:buFont typeface="Arial" panose="020B0604020202020204" pitchFamily="34" charset="0"/>
              <a:buNone/>
            </a:pPr>
            <a:r>
              <a:rPr lang="en-US" sz="1800" dirty="0" err="1">
                <a:effectLst/>
                <a:latin typeface="Calibri" panose="020F0502020204030204" pitchFamily="34" charset="0"/>
                <a:ea typeface="Calibri" panose="020F0502020204030204" pitchFamily="34" charset="0"/>
                <a:cs typeface="Cordia New" panose="020B0304020202020204" pitchFamily="34" charset="-34"/>
              </a:rPr>
              <a:t>Xuerong</a:t>
            </a:r>
            <a:r>
              <a:rPr lang="en-US" sz="1800" dirty="0">
                <a:effectLst/>
                <a:latin typeface="Calibri" panose="020F0502020204030204" pitchFamily="34" charset="0"/>
                <a:ea typeface="Calibri" panose="020F0502020204030204" pitchFamily="34" charset="0"/>
                <a:cs typeface="Cordia New" panose="020B0304020202020204" pitchFamily="34" charset="-34"/>
              </a:rPr>
              <a:t> Liu. (2022). </a:t>
            </a:r>
            <a:r>
              <a:rPr lang="en-US" sz="1800" i="1" dirty="0">
                <a:effectLst/>
                <a:latin typeface="Calibri" panose="020F0502020204030204" pitchFamily="34" charset="0"/>
                <a:ea typeface="Calibri" panose="020F0502020204030204" pitchFamily="34" charset="0"/>
                <a:cs typeface="Cordia New" panose="020B0304020202020204" pitchFamily="34" charset="-34"/>
              </a:rPr>
              <a:t>Attitude and Performance for Online Learning during COVID-19 Pandemic: A Meta-Analytic Evidence.</a:t>
            </a:r>
            <a:r>
              <a:rPr lang="en-US" sz="1800" dirty="0">
                <a:effectLst/>
                <a:latin typeface="Calibri" panose="020F0502020204030204" pitchFamily="34" charset="0"/>
                <a:ea typeface="Calibri" panose="020F0502020204030204" pitchFamily="34" charset="0"/>
                <a:cs typeface="Cordia New" panose="020B0304020202020204" pitchFamily="34" charset="-34"/>
              </a:rPr>
              <a:t> International Journal of Environmental Research and Public Health.</a:t>
            </a:r>
          </a:p>
          <a:p>
            <a:pPr marL="858838" indent="-858838">
              <a:lnSpc>
                <a:spcPct val="100000"/>
              </a:lnSpc>
              <a:spcAft>
                <a:spcPts val="800"/>
              </a:spcAft>
              <a:buFont typeface="Arial" panose="020B0604020202020204" pitchFamily="34" charset="0"/>
              <a:buNone/>
            </a:pPr>
            <a:r>
              <a:rPr lang="en-US" sz="1800" dirty="0"/>
              <a:t>Srinivas, A., Rani, S. V., Archana, P and </a:t>
            </a:r>
            <a:r>
              <a:rPr lang="en-US" sz="1800" dirty="0" err="1"/>
              <a:t>Manasa</a:t>
            </a:r>
            <a:r>
              <a:rPr lang="en-US" sz="1800" dirty="0"/>
              <a:t>, G. (2014). </a:t>
            </a:r>
            <a:r>
              <a:rPr lang="en-US" sz="1800" i="1" dirty="0"/>
              <a:t>A scale to measure attitude of farmers towards biofertilizers.</a:t>
            </a:r>
            <a:r>
              <a:rPr lang="en-US" sz="1800" dirty="0"/>
              <a:t> Indian </a:t>
            </a:r>
            <a:r>
              <a:rPr lang="en-US" sz="1800" dirty="0" err="1"/>
              <a:t>J.of</a:t>
            </a:r>
            <a:r>
              <a:rPr lang="en-US" sz="1800" dirty="0"/>
              <a:t> Social Res., 55(5):965-976.</a:t>
            </a:r>
          </a:p>
          <a:p>
            <a:pPr marL="858838" indent="-858838">
              <a:lnSpc>
                <a:spcPct val="100000"/>
              </a:lnSpc>
              <a:spcAft>
                <a:spcPts val="800"/>
              </a:spcAft>
              <a:buFont typeface="Arial" panose="020B0604020202020204" pitchFamily="34" charset="0"/>
              <a:buNone/>
            </a:pPr>
            <a:r>
              <a:rPr lang="en-US" sz="1800" dirty="0"/>
              <a:t>Thurstone, L. L. and </a:t>
            </a:r>
            <a:r>
              <a:rPr lang="en-US" sz="1800" dirty="0" err="1"/>
              <a:t>Chave</a:t>
            </a:r>
            <a:r>
              <a:rPr lang="en-US" sz="1800" dirty="0"/>
              <a:t>, E. J. (1929). </a:t>
            </a:r>
            <a:r>
              <a:rPr lang="en-US" sz="1800" i="1" dirty="0"/>
              <a:t>The measurement of attitude. </a:t>
            </a:r>
            <a:r>
              <a:rPr lang="en-US" sz="1800" dirty="0"/>
              <a:t>Chicago University Press, USA. pp 39-40</a:t>
            </a:r>
          </a:p>
          <a:p>
            <a:pPr marL="858838" indent="-858838">
              <a:lnSpc>
                <a:spcPct val="100000"/>
              </a:lnSpc>
              <a:spcAft>
                <a:spcPts val="800"/>
              </a:spcAft>
              <a:buFont typeface="Arial" panose="020B0604020202020204" pitchFamily="34" charset="0"/>
              <a:buNone/>
            </a:pPr>
            <a:r>
              <a:rPr lang="en-US" sz="1800" dirty="0"/>
              <a:t>Likert, R. A. (1932). </a:t>
            </a:r>
            <a:r>
              <a:rPr lang="en-US" sz="1800" i="1" dirty="0"/>
              <a:t>A technique for the measurement of attitude</a:t>
            </a:r>
            <a:r>
              <a:rPr lang="en-US" sz="1800" dirty="0"/>
              <a:t>. Arc. Psycho.</a:t>
            </a:r>
            <a:endParaRPr lang="en-US" sz="1800" dirty="0">
              <a:effectLst/>
              <a:ea typeface="Calibri" panose="020F0502020204030204" pitchFamily="34" charset="0"/>
              <a:cs typeface="Cordia New" panose="020B0304020202020204" pitchFamily="34" charset="-34"/>
            </a:endParaRPr>
          </a:p>
          <a:p>
            <a:pPr marL="0" indent="0">
              <a:lnSpc>
                <a:spcPct val="100000"/>
              </a:lnSpc>
              <a:spcAft>
                <a:spcPts val="800"/>
              </a:spcAft>
              <a:buFont typeface="Arial" panose="020B0604020202020204" pitchFamily="34" charset="0"/>
              <a:buNone/>
            </a:pPr>
            <a:endParaRPr lang="en-US" sz="1800" dirty="0">
              <a:ea typeface="Calibri" panose="020F0502020204030204" pitchFamily="34" charset="0"/>
              <a:cs typeface="Cordia New" panose="020B0304020202020204" pitchFamily="34" charset="-34"/>
            </a:endParaRPr>
          </a:p>
          <a:p>
            <a:pPr marL="0" indent="0">
              <a:lnSpc>
                <a:spcPct val="100000"/>
              </a:lnSpc>
              <a:buFont typeface="Arial" panose="020B0604020202020204" pitchFamily="34" charset="0"/>
              <a:buNone/>
            </a:pPr>
            <a:endParaRPr lang="en-US" sz="1800" dirty="0"/>
          </a:p>
        </p:txBody>
      </p:sp>
    </p:spTree>
    <p:extLst>
      <p:ext uri="{BB962C8B-B14F-4D97-AF65-F5344CB8AC3E}">
        <p14:creationId xmlns:p14="http://schemas.microsoft.com/office/powerpoint/2010/main" val="200254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F40F098-7FCC-FD4E-EEBF-48C07F5ACC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245159" cy="6887902"/>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9" name="Title 1">
            <a:extLst>
              <a:ext uri="{FF2B5EF4-FFF2-40B4-BE49-F238E27FC236}">
                <a16:creationId xmlns:a16="http://schemas.microsoft.com/office/drawing/2014/main" id="{1327B586-4A90-EAF5-A1E6-19C8D41B8CDD}"/>
              </a:ext>
            </a:extLst>
          </p:cNvPr>
          <p:cNvSpPr txBox="1">
            <a:spLocks/>
          </p:cNvSpPr>
          <p:nvPr/>
        </p:nvSpPr>
        <p:spPr>
          <a:xfrm>
            <a:off x="977348" y="245218"/>
            <a:ext cx="1037255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1. Background</a:t>
            </a:r>
          </a:p>
        </p:txBody>
      </p:sp>
    </p:spTree>
    <p:extLst>
      <p:ext uri="{BB962C8B-B14F-4D97-AF65-F5344CB8AC3E}">
        <p14:creationId xmlns:p14="http://schemas.microsoft.com/office/powerpoint/2010/main" val="52290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1. Background</a:t>
            </a:r>
          </a:p>
        </p:txBody>
      </p:sp>
      <p:sp>
        <p:nvSpPr>
          <p:cNvPr id="5" name="TextBox 4">
            <a:extLst>
              <a:ext uri="{FF2B5EF4-FFF2-40B4-BE49-F238E27FC236}">
                <a16:creationId xmlns:a16="http://schemas.microsoft.com/office/drawing/2014/main" id="{9822F053-0CD2-90A2-E48D-A861ED8A3761}"/>
              </a:ext>
            </a:extLst>
          </p:cNvPr>
          <p:cNvSpPr txBox="1"/>
          <p:nvPr/>
        </p:nvSpPr>
        <p:spPr>
          <a:xfrm>
            <a:off x="1765757" y="1096225"/>
            <a:ext cx="8789504" cy="1015663"/>
          </a:xfrm>
          <a:prstGeom prst="rect">
            <a:avLst/>
          </a:prstGeom>
          <a:noFill/>
        </p:spPr>
        <p:txBody>
          <a:bodyPr wrap="square">
            <a:spAutoFit/>
          </a:bodyPr>
          <a:lstStyle/>
          <a:p>
            <a:pPr algn="ctr"/>
            <a:r>
              <a:rPr lang="en-US" sz="2000" dirty="0"/>
              <a:t>The Faculty of Education is one of the three original faculties of </a:t>
            </a:r>
            <a:r>
              <a:rPr lang="en-US" sz="2000" dirty="0" err="1"/>
              <a:t>Souphanouvong</a:t>
            </a:r>
            <a:r>
              <a:rPr lang="en-US" sz="2000" dirty="0"/>
              <a:t> University which it established under the Act No, 169/PM of the Prime Minister on 4 November 2003.</a:t>
            </a:r>
          </a:p>
        </p:txBody>
      </p:sp>
      <p:sp>
        <p:nvSpPr>
          <p:cNvPr id="9" name="TextBox 8">
            <a:extLst>
              <a:ext uri="{FF2B5EF4-FFF2-40B4-BE49-F238E27FC236}">
                <a16:creationId xmlns:a16="http://schemas.microsoft.com/office/drawing/2014/main" id="{2C9F3443-4C26-DB14-804D-16B11C6C76F6}"/>
              </a:ext>
            </a:extLst>
          </p:cNvPr>
          <p:cNvSpPr txBox="1"/>
          <p:nvPr/>
        </p:nvSpPr>
        <p:spPr>
          <a:xfrm>
            <a:off x="1765758" y="2240703"/>
            <a:ext cx="8789504" cy="1323439"/>
          </a:xfrm>
          <a:prstGeom prst="rect">
            <a:avLst/>
          </a:prstGeom>
          <a:noFill/>
        </p:spPr>
        <p:txBody>
          <a:bodyPr wrap="square">
            <a:spAutoFit/>
          </a:bodyPr>
          <a:lstStyle/>
          <a:p>
            <a:pPr algn="ctr"/>
            <a:r>
              <a:rPr lang="en-US" sz="2000" dirty="0"/>
              <a:t>The Faculty of Education provided  the teacher education aims to produce technicians with all the requirements of a teacher professionally such as the </a:t>
            </a:r>
            <a:r>
              <a:rPr lang="en-US" sz="2000" dirty="0">
                <a:highlight>
                  <a:srgbClr val="FFFF00"/>
                </a:highlight>
              </a:rPr>
              <a:t>Code of Ethics</a:t>
            </a:r>
            <a:r>
              <a:rPr lang="en-US" sz="2000" dirty="0"/>
              <a:t>, Morals, Diligence of Teaching Profession, producing the researcher and providing academic service to the community</a:t>
            </a:r>
          </a:p>
        </p:txBody>
      </p:sp>
    </p:spTree>
    <p:extLst>
      <p:ext uri="{BB962C8B-B14F-4D97-AF65-F5344CB8AC3E}">
        <p14:creationId xmlns:p14="http://schemas.microsoft.com/office/powerpoint/2010/main" val="219755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1. Background</a:t>
            </a:r>
          </a:p>
        </p:txBody>
      </p:sp>
      <p:sp>
        <p:nvSpPr>
          <p:cNvPr id="2" name="TextBox 1">
            <a:extLst>
              <a:ext uri="{FF2B5EF4-FFF2-40B4-BE49-F238E27FC236}">
                <a16:creationId xmlns:a16="http://schemas.microsoft.com/office/drawing/2014/main" id="{AB0ACF01-2FE0-8D81-38D8-B9991EA9068A}"/>
              </a:ext>
            </a:extLst>
          </p:cNvPr>
          <p:cNvSpPr txBox="1"/>
          <p:nvPr/>
        </p:nvSpPr>
        <p:spPr>
          <a:xfrm>
            <a:off x="2491409" y="1394417"/>
            <a:ext cx="7209182" cy="707886"/>
          </a:xfrm>
          <a:prstGeom prst="rect">
            <a:avLst/>
          </a:prstGeom>
          <a:noFill/>
        </p:spPr>
        <p:txBody>
          <a:bodyPr wrap="square">
            <a:spAutoFit/>
          </a:bodyPr>
          <a:lstStyle/>
          <a:p>
            <a:pPr algn="ctr"/>
            <a:r>
              <a:rPr lang="en-US" sz="2000" dirty="0"/>
              <a:t>"to become a center of excellence for education professional and production for sustainable development in northern Laos"</a:t>
            </a:r>
          </a:p>
        </p:txBody>
      </p:sp>
      <p:sp>
        <p:nvSpPr>
          <p:cNvPr id="3" name="TextBox 2">
            <a:extLst>
              <a:ext uri="{FF2B5EF4-FFF2-40B4-BE49-F238E27FC236}">
                <a16:creationId xmlns:a16="http://schemas.microsoft.com/office/drawing/2014/main" id="{5E5F0BEA-2B5C-43D6-12E7-3C57C1744337}"/>
              </a:ext>
            </a:extLst>
          </p:cNvPr>
          <p:cNvSpPr txBox="1"/>
          <p:nvPr/>
        </p:nvSpPr>
        <p:spPr>
          <a:xfrm>
            <a:off x="2497639" y="2657418"/>
            <a:ext cx="7209182" cy="707886"/>
          </a:xfrm>
          <a:prstGeom prst="rect">
            <a:avLst/>
          </a:prstGeom>
          <a:noFill/>
        </p:spPr>
        <p:txBody>
          <a:bodyPr wrap="square">
            <a:spAutoFit/>
          </a:bodyPr>
          <a:lstStyle/>
          <a:p>
            <a:pPr algn="ctr"/>
            <a:r>
              <a:rPr lang="en-US" sz="2000" dirty="0"/>
              <a:t>"Educating the student with quality instructors and local development"</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Vision</a:t>
            </a:r>
          </a:p>
        </p:txBody>
      </p:sp>
      <p:sp>
        <p:nvSpPr>
          <p:cNvPr id="10" name="TextBox 9">
            <a:extLst>
              <a:ext uri="{FF2B5EF4-FFF2-40B4-BE49-F238E27FC236}">
                <a16:creationId xmlns:a16="http://schemas.microsoft.com/office/drawing/2014/main" id="{F09A6EF5-E19E-9320-63DA-47E2AAE80600}"/>
              </a:ext>
            </a:extLst>
          </p:cNvPr>
          <p:cNvSpPr txBox="1"/>
          <p:nvPr/>
        </p:nvSpPr>
        <p:spPr>
          <a:xfrm>
            <a:off x="2497639" y="2149028"/>
            <a:ext cx="7209182" cy="461665"/>
          </a:xfrm>
          <a:prstGeom prst="rect">
            <a:avLst/>
          </a:prstGeom>
          <a:noFill/>
        </p:spPr>
        <p:txBody>
          <a:bodyPr wrap="square">
            <a:spAutoFit/>
          </a:bodyPr>
          <a:lstStyle/>
          <a:p>
            <a:pPr algn="ctr"/>
            <a:r>
              <a:rPr lang="en-US" sz="2400" dirty="0">
                <a:highlight>
                  <a:srgbClr val="FFFF00"/>
                </a:highlight>
              </a:rPr>
              <a:t>Slogan</a:t>
            </a:r>
          </a:p>
        </p:txBody>
      </p:sp>
      <p:sp>
        <p:nvSpPr>
          <p:cNvPr id="11" name="TextBox 10">
            <a:extLst>
              <a:ext uri="{FF2B5EF4-FFF2-40B4-BE49-F238E27FC236}">
                <a16:creationId xmlns:a16="http://schemas.microsoft.com/office/drawing/2014/main" id="{6EB25718-11FA-BAE4-55D9-A82F132C516B}"/>
              </a:ext>
            </a:extLst>
          </p:cNvPr>
          <p:cNvSpPr txBox="1"/>
          <p:nvPr/>
        </p:nvSpPr>
        <p:spPr>
          <a:xfrm>
            <a:off x="2995388" y="3506296"/>
            <a:ext cx="6188764" cy="369332"/>
          </a:xfrm>
          <a:prstGeom prst="rect">
            <a:avLst/>
          </a:prstGeom>
          <a:noFill/>
        </p:spPr>
        <p:txBody>
          <a:bodyPr wrap="square">
            <a:spAutoFit/>
          </a:bodyPr>
          <a:lstStyle/>
          <a:p>
            <a:r>
              <a:rPr lang="en-US" b="0" i="0" dirty="0">
                <a:solidFill>
                  <a:srgbClr val="000000"/>
                </a:solidFill>
                <a:effectLst/>
              </a:rPr>
              <a:t>1) Providing the degree of bachelor of education in programs</a:t>
            </a:r>
            <a:endParaRPr lang="en-US" dirty="0"/>
          </a:p>
        </p:txBody>
      </p:sp>
      <p:sp>
        <p:nvSpPr>
          <p:cNvPr id="12" name="TextBox 11">
            <a:extLst>
              <a:ext uri="{FF2B5EF4-FFF2-40B4-BE49-F238E27FC236}">
                <a16:creationId xmlns:a16="http://schemas.microsoft.com/office/drawing/2014/main" id="{A55D6D96-1D91-AEEA-24EC-4B1A520E1B22}"/>
              </a:ext>
            </a:extLst>
          </p:cNvPr>
          <p:cNvSpPr txBox="1"/>
          <p:nvPr/>
        </p:nvSpPr>
        <p:spPr>
          <a:xfrm>
            <a:off x="2995388" y="3864156"/>
            <a:ext cx="6188764" cy="369332"/>
          </a:xfrm>
          <a:prstGeom prst="rect">
            <a:avLst/>
          </a:prstGeom>
          <a:noFill/>
        </p:spPr>
        <p:txBody>
          <a:bodyPr wrap="square">
            <a:spAutoFit/>
          </a:bodyPr>
          <a:lstStyle/>
          <a:p>
            <a:r>
              <a:rPr lang="en-US" b="0" i="0" dirty="0">
                <a:solidFill>
                  <a:srgbClr val="000000"/>
                </a:solidFill>
                <a:effectLst/>
              </a:rPr>
              <a:t>2) Teacher and educational entrepreneur development</a:t>
            </a:r>
            <a:endParaRPr lang="en-US" dirty="0"/>
          </a:p>
        </p:txBody>
      </p:sp>
      <p:sp>
        <p:nvSpPr>
          <p:cNvPr id="13" name="TextBox 12">
            <a:extLst>
              <a:ext uri="{FF2B5EF4-FFF2-40B4-BE49-F238E27FC236}">
                <a16:creationId xmlns:a16="http://schemas.microsoft.com/office/drawing/2014/main" id="{D9E7D842-F514-7B45-CC11-59612ABD9D98}"/>
              </a:ext>
            </a:extLst>
          </p:cNvPr>
          <p:cNvSpPr txBox="1"/>
          <p:nvPr/>
        </p:nvSpPr>
        <p:spPr>
          <a:xfrm>
            <a:off x="2995388" y="4218403"/>
            <a:ext cx="6188764" cy="369332"/>
          </a:xfrm>
          <a:prstGeom prst="rect">
            <a:avLst/>
          </a:prstGeom>
          <a:noFill/>
        </p:spPr>
        <p:txBody>
          <a:bodyPr wrap="square">
            <a:spAutoFit/>
          </a:bodyPr>
          <a:lstStyle/>
          <a:p>
            <a:r>
              <a:rPr lang="en-US" b="0" i="0" dirty="0">
                <a:solidFill>
                  <a:srgbClr val="000000"/>
                </a:solidFill>
                <a:effectLst/>
              </a:rPr>
              <a:t>3) Professional research and development</a:t>
            </a:r>
            <a:endParaRPr lang="en-US" dirty="0"/>
          </a:p>
        </p:txBody>
      </p:sp>
      <p:sp>
        <p:nvSpPr>
          <p:cNvPr id="14" name="TextBox 13">
            <a:extLst>
              <a:ext uri="{FF2B5EF4-FFF2-40B4-BE49-F238E27FC236}">
                <a16:creationId xmlns:a16="http://schemas.microsoft.com/office/drawing/2014/main" id="{0FB4ACD7-39E0-6114-ACC8-368ABFF1FEC2}"/>
              </a:ext>
            </a:extLst>
          </p:cNvPr>
          <p:cNvSpPr txBox="1"/>
          <p:nvPr/>
        </p:nvSpPr>
        <p:spPr>
          <a:xfrm>
            <a:off x="3004732" y="4582975"/>
            <a:ext cx="6188764" cy="369332"/>
          </a:xfrm>
          <a:prstGeom prst="rect">
            <a:avLst/>
          </a:prstGeom>
          <a:noFill/>
        </p:spPr>
        <p:txBody>
          <a:bodyPr wrap="square">
            <a:spAutoFit/>
          </a:bodyPr>
          <a:lstStyle/>
          <a:p>
            <a:r>
              <a:rPr lang="en-US" b="0" i="0" dirty="0">
                <a:solidFill>
                  <a:srgbClr val="000000"/>
                </a:solidFill>
                <a:effectLst/>
              </a:rPr>
              <a:t>4) Academic service for the community</a:t>
            </a:r>
            <a:endParaRPr lang="en-US" dirty="0"/>
          </a:p>
        </p:txBody>
      </p:sp>
      <p:sp>
        <p:nvSpPr>
          <p:cNvPr id="15" name="TextBox 14">
            <a:extLst>
              <a:ext uri="{FF2B5EF4-FFF2-40B4-BE49-F238E27FC236}">
                <a16:creationId xmlns:a16="http://schemas.microsoft.com/office/drawing/2014/main" id="{FEF97ACD-9006-0B9A-AD3F-92AB881BC4C6}"/>
              </a:ext>
            </a:extLst>
          </p:cNvPr>
          <p:cNvSpPr txBox="1"/>
          <p:nvPr/>
        </p:nvSpPr>
        <p:spPr>
          <a:xfrm>
            <a:off x="2995388" y="4963571"/>
            <a:ext cx="6188764" cy="369332"/>
          </a:xfrm>
          <a:prstGeom prst="rect">
            <a:avLst/>
          </a:prstGeom>
          <a:noFill/>
        </p:spPr>
        <p:txBody>
          <a:bodyPr wrap="square">
            <a:spAutoFit/>
          </a:bodyPr>
          <a:lstStyle/>
          <a:p>
            <a:r>
              <a:rPr lang="en-US" b="0" i="0" dirty="0">
                <a:solidFill>
                  <a:srgbClr val="000000"/>
                </a:solidFill>
                <a:effectLst/>
              </a:rPr>
              <a:t>5) Faculty administration development</a:t>
            </a:r>
            <a:endParaRPr lang="en-US" dirty="0"/>
          </a:p>
        </p:txBody>
      </p:sp>
      <p:sp>
        <p:nvSpPr>
          <p:cNvPr id="16" name="TextBox 15">
            <a:extLst>
              <a:ext uri="{FF2B5EF4-FFF2-40B4-BE49-F238E27FC236}">
                <a16:creationId xmlns:a16="http://schemas.microsoft.com/office/drawing/2014/main" id="{36D982E2-8BB8-EC5A-30C7-D8685F2A2FC8}"/>
              </a:ext>
            </a:extLst>
          </p:cNvPr>
          <p:cNvSpPr txBox="1"/>
          <p:nvPr/>
        </p:nvSpPr>
        <p:spPr>
          <a:xfrm>
            <a:off x="2995388" y="5336488"/>
            <a:ext cx="6188764" cy="646331"/>
          </a:xfrm>
          <a:prstGeom prst="rect">
            <a:avLst/>
          </a:prstGeom>
          <a:noFill/>
        </p:spPr>
        <p:txBody>
          <a:bodyPr wrap="square">
            <a:spAutoFit/>
          </a:bodyPr>
          <a:lstStyle/>
          <a:p>
            <a:r>
              <a:rPr lang="en-US" b="0" i="0" dirty="0">
                <a:solidFill>
                  <a:srgbClr val="000000"/>
                </a:solidFill>
                <a:effectLst/>
              </a:rPr>
              <a:t>6) </a:t>
            </a:r>
            <a:r>
              <a:rPr lang="en-US" b="0" i="0" dirty="0">
                <a:solidFill>
                  <a:srgbClr val="000000"/>
                </a:solidFill>
                <a:effectLst/>
                <a:highlight>
                  <a:srgbClr val="FFFF00"/>
                </a:highlight>
              </a:rPr>
              <a:t>Conservation and support of local culture as a unique nationalist and globalist</a:t>
            </a:r>
            <a:endParaRPr lang="en-US" dirty="0">
              <a:highlight>
                <a:srgbClr val="FFFF00"/>
              </a:highlight>
            </a:endParaRPr>
          </a:p>
        </p:txBody>
      </p:sp>
      <p:sp>
        <p:nvSpPr>
          <p:cNvPr id="17" name="TextBox 16">
            <a:extLst>
              <a:ext uri="{FF2B5EF4-FFF2-40B4-BE49-F238E27FC236}">
                <a16:creationId xmlns:a16="http://schemas.microsoft.com/office/drawing/2014/main" id="{26A92DB3-75C8-00CA-844C-BC3D50DE53C9}"/>
              </a:ext>
            </a:extLst>
          </p:cNvPr>
          <p:cNvSpPr txBox="1"/>
          <p:nvPr/>
        </p:nvSpPr>
        <p:spPr>
          <a:xfrm>
            <a:off x="2995388" y="5904821"/>
            <a:ext cx="6188764" cy="646331"/>
          </a:xfrm>
          <a:prstGeom prst="rect">
            <a:avLst/>
          </a:prstGeom>
          <a:noFill/>
        </p:spPr>
        <p:txBody>
          <a:bodyPr wrap="square">
            <a:spAutoFit/>
          </a:bodyPr>
          <a:lstStyle/>
          <a:p>
            <a:r>
              <a:rPr lang="en-US" b="0" i="0" dirty="0">
                <a:solidFill>
                  <a:srgbClr val="000000"/>
                </a:solidFill>
                <a:effectLst/>
              </a:rPr>
              <a:t>7) Preparation for linking with regional and international institute </a:t>
            </a:r>
            <a:endParaRPr lang="en-US" dirty="0"/>
          </a:p>
        </p:txBody>
      </p:sp>
    </p:spTree>
    <p:extLst>
      <p:ext uri="{BB962C8B-B14F-4D97-AF65-F5344CB8AC3E}">
        <p14:creationId xmlns:p14="http://schemas.microsoft.com/office/powerpoint/2010/main" val="328860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1. Background</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Faculty and online learning</a:t>
            </a:r>
          </a:p>
        </p:txBody>
      </p:sp>
      <p:sp>
        <p:nvSpPr>
          <p:cNvPr id="5" name="TextBox 4">
            <a:extLst>
              <a:ext uri="{FF2B5EF4-FFF2-40B4-BE49-F238E27FC236}">
                <a16:creationId xmlns:a16="http://schemas.microsoft.com/office/drawing/2014/main" id="{23499F8C-603F-DCBB-BAFA-68B3C8B3520C}"/>
              </a:ext>
            </a:extLst>
          </p:cNvPr>
          <p:cNvSpPr txBox="1"/>
          <p:nvPr/>
        </p:nvSpPr>
        <p:spPr>
          <a:xfrm>
            <a:off x="5034416" y="1554849"/>
            <a:ext cx="2307288" cy="1429622"/>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sz="2000" dirty="0"/>
              <a:t>Pre pandemic</a:t>
            </a:r>
          </a:p>
          <a:p>
            <a:pPr marL="342900" indent="-342900">
              <a:lnSpc>
                <a:spcPct val="150000"/>
              </a:lnSpc>
              <a:buFont typeface="Wingdings" panose="05000000000000000000" pitchFamily="2" charset="2"/>
              <a:buChar char="ü"/>
            </a:pPr>
            <a:r>
              <a:rPr lang="en-US" sz="2000" dirty="0"/>
              <a:t>During pandemic</a:t>
            </a:r>
          </a:p>
          <a:p>
            <a:pPr marL="342900" indent="-342900">
              <a:lnSpc>
                <a:spcPct val="150000"/>
              </a:lnSpc>
              <a:buFont typeface="Wingdings" panose="05000000000000000000" pitchFamily="2" charset="2"/>
              <a:buChar char="ü"/>
            </a:pPr>
            <a:r>
              <a:rPr lang="en-US" sz="2000" dirty="0"/>
              <a:t>After pandemic  </a:t>
            </a:r>
          </a:p>
        </p:txBody>
      </p:sp>
      <p:sp>
        <p:nvSpPr>
          <p:cNvPr id="9" name="TextBox 8">
            <a:extLst>
              <a:ext uri="{FF2B5EF4-FFF2-40B4-BE49-F238E27FC236}">
                <a16:creationId xmlns:a16="http://schemas.microsoft.com/office/drawing/2014/main" id="{00CE08B3-8142-5620-B3DA-BD1E6043A43C}"/>
              </a:ext>
            </a:extLst>
          </p:cNvPr>
          <p:cNvSpPr txBox="1"/>
          <p:nvPr/>
        </p:nvSpPr>
        <p:spPr>
          <a:xfrm>
            <a:off x="2485179" y="3160253"/>
            <a:ext cx="7209182" cy="461665"/>
          </a:xfrm>
          <a:prstGeom prst="rect">
            <a:avLst/>
          </a:prstGeom>
          <a:noFill/>
        </p:spPr>
        <p:txBody>
          <a:bodyPr wrap="square">
            <a:spAutoFit/>
          </a:bodyPr>
          <a:lstStyle/>
          <a:p>
            <a:pPr algn="ctr"/>
            <a:r>
              <a:rPr lang="en-US" sz="2400" dirty="0">
                <a:highlight>
                  <a:srgbClr val="FFFF00"/>
                </a:highlight>
              </a:rPr>
              <a:t>Government supporting </a:t>
            </a:r>
          </a:p>
        </p:txBody>
      </p:sp>
      <p:sp>
        <p:nvSpPr>
          <p:cNvPr id="18" name="TextBox 17">
            <a:extLst>
              <a:ext uri="{FF2B5EF4-FFF2-40B4-BE49-F238E27FC236}">
                <a16:creationId xmlns:a16="http://schemas.microsoft.com/office/drawing/2014/main" id="{343FEDA7-649F-1774-7302-2954F6EB471A}"/>
              </a:ext>
            </a:extLst>
          </p:cNvPr>
          <p:cNvSpPr txBox="1"/>
          <p:nvPr/>
        </p:nvSpPr>
        <p:spPr>
          <a:xfrm>
            <a:off x="5034416" y="3679182"/>
            <a:ext cx="2590403" cy="1429622"/>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2000" b="0" i="0" dirty="0">
                <a:solidFill>
                  <a:srgbClr val="000000"/>
                </a:solidFill>
                <a:effectLst/>
              </a:rPr>
              <a:t>Policy</a:t>
            </a:r>
          </a:p>
          <a:p>
            <a:pPr marL="285750" indent="-285750">
              <a:lnSpc>
                <a:spcPct val="150000"/>
              </a:lnSpc>
              <a:buFont typeface="Wingdings" panose="05000000000000000000" pitchFamily="2" charset="2"/>
              <a:buChar char="ü"/>
            </a:pPr>
            <a:r>
              <a:rPr lang="en-US" sz="2000" dirty="0">
                <a:solidFill>
                  <a:srgbClr val="000000"/>
                </a:solidFill>
              </a:rPr>
              <a:t>Decree </a:t>
            </a:r>
          </a:p>
          <a:p>
            <a:pPr marL="285750" indent="-285750">
              <a:lnSpc>
                <a:spcPct val="150000"/>
              </a:lnSpc>
              <a:buFont typeface="Wingdings" panose="05000000000000000000" pitchFamily="2" charset="2"/>
              <a:buChar char="ü"/>
            </a:pPr>
            <a:r>
              <a:rPr lang="en-US" sz="2000" dirty="0">
                <a:solidFill>
                  <a:srgbClr val="000000"/>
                </a:solidFill>
              </a:rPr>
              <a:t>Capacity building </a:t>
            </a:r>
            <a:endParaRPr lang="en-US" sz="2000" dirty="0"/>
          </a:p>
        </p:txBody>
      </p:sp>
      <p:sp>
        <p:nvSpPr>
          <p:cNvPr id="20" name="TextBox 19">
            <a:extLst>
              <a:ext uri="{FF2B5EF4-FFF2-40B4-BE49-F238E27FC236}">
                <a16:creationId xmlns:a16="http://schemas.microsoft.com/office/drawing/2014/main" id="{C6A1695D-662A-2B6A-9840-C1C69C8B6EBB}"/>
              </a:ext>
            </a:extLst>
          </p:cNvPr>
          <p:cNvSpPr txBox="1"/>
          <p:nvPr/>
        </p:nvSpPr>
        <p:spPr>
          <a:xfrm>
            <a:off x="2485178" y="5303151"/>
            <a:ext cx="7209181" cy="1015663"/>
          </a:xfrm>
          <a:prstGeom prst="rect">
            <a:avLst/>
          </a:prstGeom>
          <a:noFill/>
        </p:spPr>
        <p:txBody>
          <a:bodyPr wrap="square">
            <a:spAutoFit/>
          </a:bodyPr>
          <a:lstStyle/>
          <a:p>
            <a:pPr algn="ctr"/>
            <a:r>
              <a:rPr lang="en-US" sz="2000" dirty="0"/>
              <a:t>The faculty of education are also conducting a large scale of  online instruction for student, Many lecturers used their individual resources to launching an online activities</a:t>
            </a:r>
          </a:p>
        </p:txBody>
      </p:sp>
    </p:spTree>
    <p:extLst>
      <p:ext uri="{BB962C8B-B14F-4D97-AF65-F5344CB8AC3E}">
        <p14:creationId xmlns:p14="http://schemas.microsoft.com/office/powerpoint/2010/main" val="428518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1. Background</a:t>
            </a:r>
          </a:p>
        </p:txBody>
      </p:sp>
      <p:pic>
        <p:nvPicPr>
          <p:cNvPr id="3" name="Picture 2">
            <a:extLst>
              <a:ext uri="{FF2B5EF4-FFF2-40B4-BE49-F238E27FC236}">
                <a16:creationId xmlns:a16="http://schemas.microsoft.com/office/drawing/2014/main" id="{6EDD02C1-FA72-26BD-B579-E3AB7266BADE}"/>
              </a:ext>
            </a:extLst>
          </p:cNvPr>
          <p:cNvPicPr>
            <a:picLocks noChangeAspect="1"/>
          </p:cNvPicPr>
          <p:nvPr/>
        </p:nvPicPr>
        <p:blipFill rotWithShape="1">
          <a:blip r:embed="rId4"/>
          <a:srcRect t="3553" r="3479" b="5485"/>
          <a:stretch/>
        </p:blipFill>
        <p:spPr>
          <a:xfrm>
            <a:off x="977347" y="953179"/>
            <a:ext cx="10366323" cy="5492471"/>
          </a:xfrm>
          <a:prstGeom prst="rect">
            <a:avLst/>
          </a:prstGeom>
        </p:spPr>
      </p:pic>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Global trend  </a:t>
            </a:r>
          </a:p>
        </p:txBody>
      </p:sp>
    </p:spTree>
    <p:extLst>
      <p:ext uri="{BB962C8B-B14F-4D97-AF65-F5344CB8AC3E}">
        <p14:creationId xmlns:p14="http://schemas.microsoft.com/office/powerpoint/2010/main" val="141362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1. Background</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Laos Context </a:t>
            </a:r>
          </a:p>
        </p:txBody>
      </p:sp>
      <p:pic>
        <p:nvPicPr>
          <p:cNvPr id="5" name="Picture 4">
            <a:extLst>
              <a:ext uri="{FF2B5EF4-FFF2-40B4-BE49-F238E27FC236}">
                <a16:creationId xmlns:a16="http://schemas.microsoft.com/office/drawing/2014/main" id="{87CEDDF6-F4E8-2B1E-C61E-7A82324DFD52}"/>
              </a:ext>
            </a:extLst>
          </p:cNvPr>
          <p:cNvPicPr>
            <a:picLocks noChangeAspect="1"/>
          </p:cNvPicPr>
          <p:nvPr/>
        </p:nvPicPr>
        <p:blipFill rotWithShape="1">
          <a:blip r:embed="rId4">
            <a:extLst>
              <a:ext uri="{28A0092B-C50C-407E-A947-70E740481C1C}">
                <a14:useLocalDpi xmlns:a14="http://schemas.microsoft.com/office/drawing/2010/main" val="0"/>
              </a:ext>
            </a:extLst>
          </a:blip>
          <a:srcRect t="5217"/>
          <a:stretch/>
        </p:blipFill>
        <p:spPr>
          <a:xfrm>
            <a:off x="1461738" y="1520521"/>
            <a:ext cx="2046881" cy="3449044"/>
          </a:xfrm>
          <a:prstGeom prst="rect">
            <a:avLst/>
          </a:prstGeom>
        </p:spPr>
      </p:pic>
      <p:pic>
        <p:nvPicPr>
          <p:cNvPr id="10" name="Picture 9">
            <a:extLst>
              <a:ext uri="{FF2B5EF4-FFF2-40B4-BE49-F238E27FC236}">
                <a16:creationId xmlns:a16="http://schemas.microsoft.com/office/drawing/2014/main" id="{2B070C2B-0A92-0EE1-153A-E98F7D102B75}"/>
              </a:ext>
            </a:extLst>
          </p:cNvPr>
          <p:cNvPicPr>
            <a:picLocks noChangeAspect="1"/>
          </p:cNvPicPr>
          <p:nvPr/>
        </p:nvPicPr>
        <p:blipFill rotWithShape="1">
          <a:blip r:embed="rId5">
            <a:extLst>
              <a:ext uri="{28A0092B-C50C-407E-A947-70E740481C1C}">
                <a14:useLocalDpi xmlns:a14="http://schemas.microsoft.com/office/drawing/2010/main" val="0"/>
              </a:ext>
            </a:extLst>
          </a:blip>
          <a:srcRect t="5024" b="8792"/>
          <a:stretch/>
        </p:blipFill>
        <p:spPr>
          <a:xfrm>
            <a:off x="4964215" y="1520521"/>
            <a:ext cx="2251110" cy="3449044"/>
          </a:xfrm>
          <a:prstGeom prst="rect">
            <a:avLst/>
          </a:prstGeom>
        </p:spPr>
      </p:pic>
      <p:pic>
        <p:nvPicPr>
          <p:cNvPr id="12" name="Picture 11">
            <a:extLst>
              <a:ext uri="{FF2B5EF4-FFF2-40B4-BE49-F238E27FC236}">
                <a16:creationId xmlns:a16="http://schemas.microsoft.com/office/drawing/2014/main" id="{8AF6CEB8-86C9-99B5-C0EB-276974167F9B}"/>
              </a:ext>
            </a:extLst>
          </p:cNvPr>
          <p:cNvPicPr>
            <a:picLocks noChangeAspect="1"/>
          </p:cNvPicPr>
          <p:nvPr/>
        </p:nvPicPr>
        <p:blipFill rotWithShape="1">
          <a:blip r:embed="rId6">
            <a:extLst>
              <a:ext uri="{28A0092B-C50C-407E-A947-70E740481C1C}">
                <a14:useLocalDpi xmlns:a14="http://schemas.microsoft.com/office/drawing/2010/main" val="0"/>
              </a:ext>
            </a:extLst>
          </a:blip>
          <a:srcRect t="9468" b="6860"/>
          <a:stretch/>
        </p:blipFill>
        <p:spPr>
          <a:xfrm>
            <a:off x="8411566" y="1520521"/>
            <a:ext cx="2318696" cy="3449044"/>
          </a:xfrm>
          <a:prstGeom prst="rect">
            <a:avLst/>
          </a:prstGeom>
        </p:spPr>
      </p:pic>
      <p:sp>
        <p:nvSpPr>
          <p:cNvPr id="14" name="TextBox 13">
            <a:extLst>
              <a:ext uri="{FF2B5EF4-FFF2-40B4-BE49-F238E27FC236}">
                <a16:creationId xmlns:a16="http://schemas.microsoft.com/office/drawing/2014/main" id="{249FE728-5B86-BC1E-6195-FE7CC6C82F64}"/>
              </a:ext>
            </a:extLst>
          </p:cNvPr>
          <p:cNvSpPr txBox="1"/>
          <p:nvPr/>
        </p:nvSpPr>
        <p:spPr>
          <a:xfrm>
            <a:off x="767888" y="4842365"/>
            <a:ext cx="3434582" cy="1815882"/>
          </a:xfrm>
          <a:prstGeom prst="rect">
            <a:avLst/>
          </a:prstGeom>
          <a:noFill/>
        </p:spPr>
        <p:txBody>
          <a:bodyPr wrap="square">
            <a:spAutoFit/>
          </a:bodyPr>
          <a:lstStyle/>
          <a:p>
            <a:r>
              <a:rPr lang="en-US" sz="1400" b="0" i="0" dirty="0">
                <a:solidFill>
                  <a:srgbClr val="333333"/>
                </a:solidFill>
                <a:effectLst/>
                <a:latin typeface="Roboto" panose="020B0604020202020204" pitchFamily="2" charset="0"/>
              </a:rPr>
              <a:t>In fact, there are hardly any computers or smart devices in primary or secondary schools and even less so in rural areas where some schools still lack access to electricity. No digital literacy classes are offered and as a result, very few girls and boys carry out any ICT activities.</a:t>
            </a:r>
          </a:p>
          <a:p>
            <a:r>
              <a:rPr lang="en-US" sz="1400" dirty="0">
                <a:solidFill>
                  <a:srgbClr val="333333"/>
                </a:solidFill>
                <a:latin typeface="Roboto" panose="020B0604020202020204" pitchFamily="2" charset="0"/>
              </a:rPr>
              <a:t>(NESCO, 2021)</a:t>
            </a:r>
            <a:endParaRPr lang="en-US" sz="1400" dirty="0"/>
          </a:p>
        </p:txBody>
      </p:sp>
      <p:sp>
        <p:nvSpPr>
          <p:cNvPr id="16" name="TextBox 15">
            <a:extLst>
              <a:ext uri="{FF2B5EF4-FFF2-40B4-BE49-F238E27FC236}">
                <a16:creationId xmlns:a16="http://schemas.microsoft.com/office/drawing/2014/main" id="{F4EB4E56-FC2D-00C2-FCDB-052A2872E972}"/>
              </a:ext>
            </a:extLst>
          </p:cNvPr>
          <p:cNvSpPr txBox="1"/>
          <p:nvPr/>
        </p:nvSpPr>
        <p:spPr>
          <a:xfrm>
            <a:off x="4426225" y="4842365"/>
            <a:ext cx="3563307" cy="1600438"/>
          </a:xfrm>
          <a:prstGeom prst="rect">
            <a:avLst/>
          </a:prstGeom>
          <a:noFill/>
        </p:spPr>
        <p:txBody>
          <a:bodyPr wrap="square">
            <a:spAutoFit/>
          </a:bodyPr>
          <a:lstStyle/>
          <a:p>
            <a:r>
              <a:rPr lang="en-US" sz="14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“While teachers were well prepared for the new academic year, many schools face difficulties with online learning systems due to an insufficient budget for supporting the infrastructure required,” said Deputy Director.</a:t>
            </a:r>
          </a:p>
          <a:p>
            <a:r>
              <a:rPr lang="en-US" sz="1400" dirty="0">
                <a:latin typeface="Roboto" panose="02000000000000000000" pitchFamily="2" charset="0"/>
                <a:ea typeface="Roboto" panose="02000000000000000000" pitchFamily="2" charset="0"/>
                <a:cs typeface="Roboto" panose="02000000000000000000" pitchFamily="2" charset="0"/>
              </a:rPr>
              <a:t>(Laotian times</a:t>
            </a:r>
            <a:r>
              <a:rPr lang="en-US" sz="1400" dirty="0">
                <a:solidFill>
                  <a:srgbClr val="222222"/>
                </a:solidFill>
                <a:latin typeface="Roboto" panose="02000000000000000000" pitchFamily="2" charset="0"/>
                <a:ea typeface="Roboto" panose="02000000000000000000" pitchFamily="2" charset="0"/>
                <a:cs typeface="Roboto" panose="02000000000000000000" pitchFamily="2" charset="0"/>
              </a:rPr>
              <a:t>, 2021)</a:t>
            </a:r>
            <a:endParaRPr lang="en-US" sz="1400" dirty="0">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2382B482-CA6F-5181-403E-2B4B0DD89290}"/>
              </a:ext>
            </a:extLst>
          </p:cNvPr>
          <p:cNvSpPr txBox="1"/>
          <p:nvPr/>
        </p:nvSpPr>
        <p:spPr>
          <a:xfrm>
            <a:off x="8207642" y="4935130"/>
            <a:ext cx="3563308" cy="1815882"/>
          </a:xfrm>
          <a:prstGeom prst="rect">
            <a:avLst/>
          </a:prstGeom>
          <a:noFill/>
        </p:spPr>
        <p:txBody>
          <a:bodyPr wrap="square">
            <a:spAutoFit/>
          </a:bodyPr>
          <a:lstStyle/>
          <a:p>
            <a:r>
              <a:rPr lang="en-US" sz="1400" b="0" i="0" dirty="0">
                <a:solidFill>
                  <a:srgbClr val="222222"/>
                </a:solidFill>
                <a:effectLst/>
                <a:latin typeface="Roboto" panose="02000000000000000000" pitchFamily="2" charset="0"/>
                <a:ea typeface="Roboto" panose="02000000000000000000" pitchFamily="2" charset="0"/>
                <a:cs typeface="Roboto" panose="02000000000000000000" pitchFamily="2" charset="0"/>
              </a:rPr>
              <a:t>"Higher distance education is a new concept for Lao universities. The national television channels give priority to school education instead. Internet access is difficult, if not impossible, for students in remote areas, while in the big cities, the connection is very expensive," </a:t>
            </a:r>
          </a:p>
          <a:p>
            <a:r>
              <a:rPr lang="en-US" sz="1400" dirty="0">
                <a:solidFill>
                  <a:srgbClr val="222222"/>
                </a:solidFill>
                <a:latin typeface="Roboto" panose="02000000000000000000" pitchFamily="2" charset="0"/>
                <a:ea typeface="Roboto" panose="02000000000000000000" pitchFamily="2" charset="0"/>
                <a:cs typeface="Roboto" panose="02000000000000000000" pitchFamily="2" charset="0"/>
              </a:rPr>
              <a:t>(Laos New Agency, 2020)</a:t>
            </a:r>
            <a:endParaRPr lang="en-US"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0836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A485E34-E94B-D07F-36F8-D82C753040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05"/>
            <a:ext cx="12198231" cy="6861505"/>
          </a:xfrm>
          <a:solidFill>
            <a:schemeClr val="accent5">
              <a:lumMod val="20000"/>
              <a:lumOff val="80000"/>
            </a:schemeClr>
          </a:solidFill>
        </p:spPr>
      </p:pic>
      <p:pic>
        <p:nvPicPr>
          <p:cNvPr id="4" name="Picture 3">
            <a:extLst>
              <a:ext uri="{FF2B5EF4-FFF2-40B4-BE49-F238E27FC236}">
                <a16:creationId xmlns:a16="http://schemas.microsoft.com/office/drawing/2014/main" id="{1F454ED5-BAFC-BE62-34BE-8CEC6501B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9900" y="125310"/>
            <a:ext cx="842100" cy="842100"/>
          </a:xfrm>
          <a:prstGeom prst="rect">
            <a:avLst/>
          </a:prstGeom>
        </p:spPr>
      </p:pic>
      <p:sp>
        <p:nvSpPr>
          <p:cNvPr id="7" name="Title 1">
            <a:extLst>
              <a:ext uri="{FF2B5EF4-FFF2-40B4-BE49-F238E27FC236}">
                <a16:creationId xmlns:a16="http://schemas.microsoft.com/office/drawing/2014/main" id="{FC0718A0-3CF8-B0A8-A0B4-E747C0E66242}"/>
              </a:ext>
            </a:extLst>
          </p:cNvPr>
          <p:cNvSpPr txBox="1">
            <a:spLocks/>
          </p:cNvSpPr>
          <p:nvPr/>
        </p:nvSpPr>
        <p:spPr>
          <a:xfrm>
            <a:off x="977348" y="245218"/>
            <a:ext cx="10366322" cy="602284"/>
          </a:xfrm>
          <a:prstGeom prst="rect">
            <a:avLst/>
          </a:prstGeom>
          <a:solidFill>
            <a:schemeClr val="accent5">
              <a:lumMod val="20000"/>
              <a:lumOff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1. Background</a:t>
            </a:r>
          </a:p>
        </p:txBody>
      </p:sp>
      <p:sp>
        <p:nvSpPr>
          <p:cNvPr id="8" name="TextBox 7">
            <a:extLst>
              <a:ext uri="{FF2B5EF4-FFF2-40B4-BE49-F238E27FC236}">
                <a16:creationId xmlns:a16="http://schemas.microsoft.com/office/drawing/2014/main" id="{2C02E745-7E2C-C7A6-0213-600E7D1708B8}"/>
              </a:ext>
            </a:extLst>
          </p:cNvPr>
          <p:cNvSpPr txBox="1"/>
          <p:nvPr/>
        </p:nvSpPr>
        <p:spPr>
          <a:xfrm>
            <a:off x="2485179" y="953179"/>
            <a:ext cx="7209182" cy="461665"/>
          </a:xfrm>
          <a:prstGeom prst="rect">
            <a:avLst/>
          </a:prstGeom>
          <a:noFill/>
        </p:spPr>
        <p:txBody>
          <a:bodyPr wrap="square">
            <a:spAutoFit/>
          </a:bodyPr>
          <a:lstStyle/>
          <a:p>
            <a:pPr algn="ctr"/>
            <a:r>
              <a:rPr lang="en-US" sz="2400" dirty="0">
                <a:highlight>
                  <a:srgbClr val="FFFF00"/>
                </a:highlight>
              </a:rPr>
              <a:t>Challenges </a:t>
            </a:r>
          </a:p>
        </p:txBody>
      </p:sp>
      <p:sp>
        <p:nvSpPr>
          <p:cNvPr id="5" name="TextBox 4">
            <a:extLst>
              <a:ext uri="{FF2B5EF4-FFF2-40B4-BE49-F238E27FC236}">
                <a16:creationId xmlns:a16="http://schemas.microsoft.com/office/drawing/2014/main" id="{23499F8C-603F-DCBB-BAFA-68B3C8B3520C}"/>
              </a:ext>
            </a:extLst>
          </p:cNvPr>
          <p:cNvSpPr txBox="1"/>
          <p:nvPr/>
        </p:nvSpPr>
        <p:spPr>
          <a:xfrm>
            <a:off x="5034416" y="1554849"/>
            <a:ext cx="2307288" cy="1429622"/>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sz="2000" dirty="0"/>
              <a:t>Hardware </a:t>
            </a:r>
          </a:p>
          <a:p>
            <a:pPr marL="342900" indent="-342900">
              <a:lnSpc>
                <a:spcPct val="150000"/>
              </a:lnSpc>
              <a:buFont typeface="Wingdings" panose="05000000000000000000" pitchFamily="2" charset="2"/>
              <a:buChar char="ü"/>
            </a:pPr>
            <a:r>
              <a:rPr lang="en-US" sz="2000" dirty="0"/>
              <a:t>Software</a:t>
            </a:r>
          </a:p>
          <a:p>
            <a:pPr marL="342900" indent="-342900">
              <a:lnSpc>
                <a:spcPct val="150000"/>
              </a:lnSpc>
              <a:buFont typeface="Wingdings" panose="05000000000000000000" pitchFamily="2" charset="2"/>
              <a:buChar char="ü"/>
            </a:pPr>
            <a:r>
              <a:rPr lang="en-US" sz="2000" dirty="0"/>
              <a:t>Methodology</a:t>
            </a:r>
          </a:p>
        </p:txBody>
      </p:sp>
      <p:sp>
        <p:nvSpPr>
          <p:cNvPr id="9" name="TextBox 8">
            <a:extLst>
              <a:ext uri="{FF2B5EF4-FFF2-40B4-BE49-F238E27FC236}">
                <a16:creationId xmlns:a16="http://schemas.microsoft.com/office/drawing/2014/main" id="{00CE08B3-8142-5620-B3DA-BD1E6043A43C}"/>
              </a:ext>
            </a:extLst>
          </p:cNvPr>
          <p:cNvSpPr txBox="1"/>
          <p:nvPr/>
        </p:nvSpPr>
        <p:spPr>
          <a:xfrm>
            <a:off x="2485179" y="3160253"/>
            <a:ext cx="7209182" cy="461665"/>
          </a:xfrm>
          <a:prstGeom prst="rect">
            <a:avLst/>
          </a:prstGeom>
          <a:noFill/>
        </p:spPr>
        <p:txBody>
          <a:bodyPr wrap="square">
            <a:spAutoFit/>
          </a:bodyPr>
          <a:lstStyle/>
          <a:p>
            <a:pPr algn="ctr"/>
            <a:r>
              <a:rPr lang="en-US" sz="2400" dirty="0">
                <a:highlight>
                  <a:srgbClr val="FFFF00"/>
                </a:highlight>
              </a:rPr>
              <a:t>Ethnic students and Technology</a:t>
            </a:r>
          </a:p>
        </p:txBody>
      </p:sp>
      <p:sp>
        <p:nvSpPr>
          <p:cNvPr id="18" name="TextBox 17">
            <a:extLst>
              <a:ext uri="{FF2B5EF4-FFF2-40B4-BE49-F238E27FC236}">
                <a16:creationId xmlns:a16="http://schemas.microsoft.com/office/drawing/2014/main" id="{343FEDA7-649F-1774-7302-2954F6EB471A}"/>
              </a:ext>
            </a:extLst>
          </p:cNvPr>
          <p:cNvSpPr txBox="1"/>
          <p:nvPr/>
        </p:nvSpPr>
        <p:spPr>
          <a:xfrm>
            <a:off x="5034416" y="3679182"/>
            <a:ext cx="2590403" cy="1429622"/>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2000" b="0" i="0" dirty="0">
                <a:solidFill>
                  <a:srgbClr val="000000"/>
                </a:solidFill>
                <a:effectLst/>
              </a:rPr>
              <a:t>Poverty</a:t>
            </a:r>
          </a:p>
          <a:p>
            <a:pPr marL="285750" indent="-285750">
              <a:lnSpc>
                <a:spcPct val="150000"/>
              </a:lnSpc>
              <a:buFont typeface="Wingdings" panose="05000000000000000000" pitchFamily="2" charset="2"/>
              <a:buChar char="ü"/>
            </a:pPr>
            <a:r>
              <a:rPr lang="en-US" sz="2000" dirty="0">
                <a:solidFill>
                  <a:srgbClr val="000000"/>
                </a:solidFill>
              </a:rPr>
              <a:t>Fundamental skill </a:t>
            </a:r>
          </a:p>
          <a:p>
            <a:pPr marL="285750" indent="-285750">
              <a:lnSpc>
                <a:spcPct val="150000"/>
              </a:lnSpc>
              <a:buFont typeface="Wingdings" panose="05000000000000000000" pitchFamily="2" charset="2"/>
              <a:buChar char="ü"/>
            </a:pPr>
            <a:r>
              <a:rPr lang="en-US" sz="2000" dirty="0">
                <a:solidFill>
                  <a:srgbClr val="000000"/>
                </a:solidFill>
              </a:rPr>
              <a:t>Adaptation </a:t>
            </a:r>
            <a:endParaRPr lang="en-US" sz="2000" dirty="0"/>
          </a:p>
        </p:txBody>
      </p:sp>
      <p:sp>
        <p:nvSpPr>
          <p:cNvPr id="20" name="TextBox 19">
            <a:extLst>
              <a:ext uri="{FF2B5EF4-FFF2-40B4-BE49-F238E27FC236}">
                <a16:creationId xmlns:a16="http://schemas.microsoft.com/office/drawing/2014/main" id="{C6A1695D-662A-2B6A-9840-C1C69C8B6EBB}"/>
              </a:ext>
            </a:extLst>
          </p:cNvPr>
          <p:cNvSpPr txBox="1"/>
          <p:nvPr/>
        </p:nvSpPr>
        <p:spPr>
          <a:xfrm>
            <a:off x="2485178" y="5303151"/>
            <a:ext cx="7209181" cy="1015663"/>
          </a:xfrm>
          <a:prstGeom prst="rect">
            <a:avLst/>
          </a:prstGeom>
          <a:noFill/>
        </p:spPr>
        <p:txBody>
          <a:bodyPr wrap="square">
            <a:spAutoFit/>
          </a:bodyPr>
          <a:lstStyle/>
          <a:p>
            <a:pPr algn="ctr"/>
            <a:r>
              <a:rPr lang="en-US" sz="2000" dirty="0">
                <a:highlight>
                  <a:srgbClr val="FFFF00"/>
                </a:highlight>
              </a:rPr>
              <a:t>FACT</a:t>
            </a:r>
            <a:r>
              <a:rPr lang="en-US" sz="2000" dirty="0">
                <a:highlight>
                  <a:srgbClr val="00FFFF"/>
                </a:highlight>
              </a:rPr>
              <a:t>, almost 80 precents of student in the faculty comes from the rural and provincial and most of them are minority ethnic group with low income </a:t>
            </a:r>
          </a:p>
        </p:txBody>
      </p:sp>
    </p:spTree>
    <p:extLst>
      <p:ext uri="{BB962C8B-B14F-4D97-AF65-F5344CB8AC3E}">
        <p14:creationId xmlns:p14="http://schemas.microsoft.com/office/powerpoint/2010/main" val="2250576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2045</Words>
  <Application>Microsoft Office PowerPoint</Application>
  <PresentationFormat>Widescreen</PresentationFormat>
  <Paragraphs>421</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Cambria</vt:lpstr>
      <vt:lpstr>inherit</vt:lpstr>
      <vt:lpstr>Phetsarath OT</vt:lpstr>
      <vt:lpstr>Roboto</vt:lpstr>
      <vt:lpstr>Times New Roman</vt:lpstr>
      <vt:lpstr>Wingdings</vt:lpstr>
      <vt:lpstr>Office Theme</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saiphone khotsaignoh</dc:creator>
  <cp:lastModifiedBy>saiphone khotsaignoh</cp:lastModifiedBy>
  <cp:revision>13</cp:revision>
  <dcterms:created xsi:type="dcterms:W3CDTF">2023-06-28T03:51:42Z</dcterms:created>
  <dcterms:modified xsi:type="dcterms:W3CDTF">2023-07-04T16:50:43Z</dcterms:modified>
</cp:coreProperties>
</file>