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6"/>
  </p:notesMasterIdLst>
  <p:sldIdLst>
    <p:sldId id="256" r:id="rId2"/>
    <p:sldId id="258" r:id="rId3"/>
    <p:sldId id="260" r:id="rId4"/>
    <p:sldId id="312" r:id="rId5"/>
    <p:sldId id="313" r:id="rId6"/>
    <p:sldId id="315" r:id="rId7"/>
    <p:sldId id="316" r:id="rId8"/>
    <p:sldId id="317" r:id="rId9"/>
    <p:sldId id="314" r:id="rId10"/>
    <p:sldId id="262" r:id="rId11"/>
    <p:sldId id="320" r:id="rId12"/>
    <p:sldId id="318" r:id="rId13"/>
    <p:sldId id="319" r:id="rId14"/>
    <p:sldId id="334" r:id="rId15"/>
    <p:sldId id="257" r:id="rId16"/>
    <p:sldId id="321" r:id="rId17"/>
    <p:sldId id="322" r:id="rId18"/>
    <p:sldId id="323" r:id="rId19"/>
    <p:sldId id="324" r:id="rId20"/>
    <p:sldId id="336" r:id="rId21"/>
    <p:sldId id="337" r:id="rId22"/>
    <p:sldId id="338" r:id="rId23"/>
    <p:sldId id="335" r:id="rId24"/>
    <p:sldId id="325" r:id="rId25"/>
    <p:sldId id="326" r:id="rId26"/>
    <p:sldId id="327" r:id="rId27"/>
    <p:sldId id="328" r:id="rId28"/>
    <p:sldId id="329" r:id="rId29"/>
    <p:sldId id="330" r:id="rId30"/>
    <p:sldId id="332" r:id="rId31"/>
    <p:sldId id="331" r:id="rId32"/>
    <p:sldId id="339" r:id="rId33"/>
    <p:sldId id="340" r:id="rId34"/>
    <p:sldId id="291" r:id="rId35"/>
  </p:sldIdLst>
  <p:sldSz cx="9144000" cy="5143500" type="screen16x9"/>
  <p:notesSz cx="6858000" cy="9144000"/>
  <p:embeddedFontLst>
    <p:embeddedFont>
      <p:font typeface="Anaheim" panose="02000503000000000000" pitchFamily="2" charset="77"/>
      <p:regular r:id="rId37"/>
    </p:embeddedFont>
    <p:embeddedFont>
      <p:font typeface="DM Sans" pitchFamily="2" charset="77"/>
      <p:regular r:id="rId38"/>
      <p:bold r:id="rId39"/>
      <p:italic r:id="rId40"/>
      <p:boldItalic r:id="rId41"/>
    </p:embeddedFont>
    <p:embeddedFont>
      <p:font typeface="Libre Baskerville" panose="02000000000000000000" pitchFamily="2" charset="0"/>
      <p:regular r:id="rId42"/>
      <p:bold r:id="rId43"/>
      <p:italic r:id="rId44"/>
    </p:embeddedFont>
    <p:embeddedFont>
      <p:font typeface="Nunito Light" panose="020F0302020204030204" pitchFamily="34" charset="0"/>
      <p:regular r:id="rId45"/>
      <p: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guide id="3" orient="horz" pos="1720" userDrawn="1">
          <p15:clr>
            <a:srgbClr val="A4A3A4"/>
          </p15:clr>
        </p15:guide>
        <p15:guide id="4" pos="29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22B3A1-F528-4907-8F2B-5785B890C41E}">
  <a:tblStyle styleId="{0122B3A1-F528-4907-8F2B-5785B890C4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FF677E-B0EA-4439-9E6D-F4DB2DB2853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9"/>
    <p:restoredTop sz="90923"/>
  </p:normalViewPr>
  <p:slideViewPr>
    <p:cSldViewPr>
      <p:cViewPr varScale="1">
        <p:scale>
          <a:sx n="74" d="100"/>
          <a:sy n="74" d="100"/>
        </p:scale>
        <p:origin x="192" y="1032"/>
      </p:cViewPr>
      <p:guideLst>
        <p:guide orient="horz" pos="1620"/>
        <p:guide pos="2880"/>
        <p:guide orient="horz" pos="1720"/>
        <p:guide pos="29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3116de41c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3116de41c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563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6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9479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2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558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effectLst/>
              </a:rPr>
              <a:t>Good to very good:</a:t>
            </a:r>
            <a:br>
              <a:rPr lang="en-US" dirty="0">
                <a:effectLst/>
              </a:rPr>
            </a:br>
            <a:r>
              <a:rPr lang="en-US" dirty="0">
                <a:effectLst/>
              </a:rPr>
              <a:t>Skills related to the moral character of KHTN students account for over 90%, which can be easily understood because the University of Education always emphasizes ethics and character. The admission criteria for teacher training programs at the university require students to achieve a "Good" conduct rating throughout three years of high school [8].</a:t>
            </a:r>
          </a:p>
          <a:p>
            <a:r>
              <a:rPr lang="en-US" dirty="0">
                <a:effectLst/>
              </a:rPr>
              <a:t>Information and Communication Technology (ICT) skills (84.11%). The majority of KHTN students are confident in their ability to use ICT. Starting from their first year, students at the University of Education are taught and study subjects related to ICT [9]. In addition, ICT is applied in teaching through lesson planning, resource searching, lesson delivery, multimedia support, assessment of learning outcomes, sharing teaching resources and content, and student learning applications.</a:t>
            </a:r>
          </a:p>
          <a:p>
            <a:r>
              <a:rPr lang="en-US" dirty="0">
                <a:effectLst/>
              </a:rPr>
              <a:t>Updating knowledge in the field of teaching (83.18%).</a:t>
            </a:r>
          </a:p>
          <a:p>
            <a:r>
              <a:rPr lang="en-US" dirty="0">
                <a:effectLst/>
              </a:rPr>
              <a:t>Analyzing content and curriculum of subjects (80.37%). The KHTN field is an integrated subject that incorporates knowledge from various fields and is organized into four content strands: Matter and its transformations, Living organisms, Energy and its transformations, Earth and the universe [10]. As a relatively new specialization, it is constantly updated and evolving, allowing KHTN students to access and update knowledge related to teaching in their field.</a:t>
            </a:r>
          </a:p>
          <a:p>
            <a:r>
              <a:rPr lang="en-US" dirty="0">
                <a:effectLst/>
              </a:rPr>
              <a:t>Not very good to not good:</a:t>
            </a:r>
          </a:p>
          <a:p>
            <a:pPr algn="l"/>
            <a:r>
              <a:rPr lang="en-US" b="0" i="0" dirty="0">
                <a:solidFill>
                  <a:srgbClr val="D1D5DB"/>
                </a:solidFill>
                <a:effectLst/>
                <a:latin typeface="Söhne"/>
              </a:rPr>
              <a:t>The language skills of pedagogical students are generally weak, mostly due to students' self-study abilities and partly due to the university's requirement for English language certificates as part of the graduation approval process [11]. As a result, students typically start self-studying and taking certification exams in their fourth year.</a:t>
            </a:r>
          </a:p>
          <a:p>
            <a:pPr algn="l"/>
            <a:r>
              <a:rPr lang="en-US" b="0" i="0" dirty="0">
                <a:solidFill>
                  <a:srgbClr val="D1D5DB"/>
                </a:solidFill>
                <a:effectLst/>
                <a:latin typeface="Söhne"/>
              </a:rPr>
              <a:t>Skills such as board writing, time allocation, anticipating situations, and predicting students' level and actions require frequent and regular practice. Pedagogical students need an environment and situations to develop these skills. The practice provided through courses in the training program is not sufficient for students to become proficient in practical skills, mainly due to large student numbers and limited practice time.</a:t>
            </a:r>
          </a:p>
          <a:p>
            <a:endParaRPr lang="en-US" dirty="0">
              <a:effectLs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59187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534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2311a706239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2311a706239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84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507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58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32f366194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32f366194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840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975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922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93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058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240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The research team directly analyzed the correlation coefficients between professional skills and influence factors. The results showed a positive correlation with a strong intensity (Correlation coefficient Sig &lt; 0.05 =&gt; Statistically significant, all Pearson correlation coefficients are positive =&gt; the two variables - professional skills and factors influencing professional skills - are positively correlated). Based on the data, it is observed that the factors influencing pedagogical professional skills also have a positive impact on the basic professional skills . Therefore, measures can be taken to enhance professional skills for students.</a:t>
            </a:r>
            <a:endParaRPr lang="en-VN" dirty="0"/>
          </a:p>
        </p:txBody>
      </p:sp>
    </p:spTree>
    <p:extLst>
      <p:ext uri="{BB962C8B-B14F-4D97-AF65-F5344CB8AC3E}">
        <p14:creationId xmlns:p14="http://schemas.microsoft.com/office/powerpoint/2010/main" val="2278678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1146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75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22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94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2311a706239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2311a706239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96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32f366194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32f36619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34950" y="1432275"/>
            <a:ext cx="6330600" cy="16101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5000" b="0">
                <a:latin typeface="Libre Baskerville"/>
                <a:ea typeface="Libre Baskerville"/>
                <a:cs typeface="Libre Baskerville"/>
                <a:sym typeface="Libre Baskervill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834950" y="3083025"/>
            <a:ext cx="2472300" cy="71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7463650" y="4950"/>
            <a:ext cx="1680500" cy="5143500"/>
            <a:chOff x="7463650" y="4950"/>
            <a:chExt cx="1680500" cy="5143500"/>
          </a:xfrm>
        </p:grpSpPr>
        <p:sp>
          <p:nvSpPr>
            <p:cNvPr id="12" name="Google Shape;12;p2"/>
            <p:cNvSpPr/>
            <p:nvPr/>
          </p:nvSpPr>
          <p:spPr>
            <a:xfrm>
              <a:off x="7463650" y="4950"/>
              <a:ext cx="728700" cy="5143500"/>
            </a:xfrm>
            <a:prstGeom prst="rect">
              <a:avLst/>
            </a:prstGeom>
            <a:gradFill>
              <a:gsLst>
                <a:gs pos="0">
                  <a:schemeClr val="lt1"/>
                </a:gs>
                <a:gs pos="7400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678250" y="4950"/>
              <a:ext cx="465900" cy="5143500"/>
            </a:xfrm>
            <a:prstGeom prst="rect">
              <a:avLst/>
            </a:prstGeom>
            <a:gradFill>
              <a:gsLst>
                <a:gs pos="0">
                  <a:schemeClr val="dk2"/>
                </a:gs>
                <a:gs pos="46000">
                  <a:schemeClr val="lt1"/>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93175" y="4950"/>
              <a:ext cx="285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8192175" y="4950"/>
              <a:ext cx="201000" cy="5143500"/>
            </a:xfrm>
            <a:prstGeom prst="rect">
              <a:avLst/>
            </a:prstGeom>
            <a:gradFill>
              <a:gsLst>
                <a:gs pos="0">
                  <a:schemeClr val="lt1"/>
                </a:gs>
                <a:gs pos="32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flipH="1">
            <a:off x="-25" y="0"/>
            <a:ext cx="65961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475" y="4840800"/>
            <a:ext cx="9159300" cy="151200"/>
            <a:chOff x="2475" y="4840800"/>
            <a:chExt cx="9159300" cy="151200"/>
          </a:xfrm>
        </p:grpSpPr>
        <p:sp>
          <p:nvSpPr>
            <p:cNvPr id="18" name="Google Shape;18;p2"/>
            <p:cNvSpPr/>
            <p:nvPr/>
          </p:nvSpPr>
          <p:spPr>
            <a:xfrm>
              <a:off x="945675" y="4840800"/>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 name="Google Shape;19;p2"/>
            <p:cNvCxnSpPr/>
            <p:nvPr/>
          </p:nvCxnSpPr>
          <p:spPr>
            <a:xfrm>
              <a:off x="1197075" y="4926450"/>
              <a:ext cx="7964700" cy="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2475" y="4926450"/>
              <a:ext cx="843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40"/>
        <p:cNvGrpSpPr/>
        <p:nvPr/>
      </p:nvGrpSpPr>
      <p:grpSpPr>
        <a:xfrm>
          <a:off x="0" y="0"/>
          <a:ext cx="0" cy="0"/>
          <a:chOff x="0" y="0"/>
          <a:chExt cx="0" cy="0"/>
        </a:xfrm>
      </p:grpSpPr>
      <p:grpSp>
        <p:nvGrpSpPr>
          <p:cNvPr id="441" name="Google Shape;441;p35"/>
          <p:cNvGrpSpPr/>
          <p:nvPr/>
        </p:nvGrpSpPr>
        <p:grpSpPr>
          <a:xfrm>
            <a:off x="-8925" y="4950"/>
            <a:ext cx="1845900" cy="5143500"/>
            <a:chOff x="-8925" y="4950"/>
            <a:chExt cx="1845900" cy="5143500"/>
          </a:xfrm>
        </p:grpSpPr>
        <p:sp>
          <p:nvSpPr>
            <p:cNvPr id="442" name="Google Shape;442;p35"/>
            <p:cNvSpPr/>
            <p:nvPr/>
          </p:nvSpPr>
          <p:spPr>
            <a:xfrm flipH="1">
              <a:off x="878775" y="4950"/>
              <a:ext cx="276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1154775" y="4950"/>
              <a:ext cx="682200" cy="5143500"/>
            </a:xfrm>
            <a:prstGeom prst="rect">
              <a:avLst/>
            </a:prstGeom>
            <a:gradFill>
              <a:gsLst>
                <a:gs pos="0">
                  <a:schemeClr val="lt1"/>
                </a:gs>
                <a:gs pos="47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267075" y="4950"/>
              <a:ext cx="611700" cy="5143500"/>
            </a:xfrm>
            <a:prstGeom prst="rect">
              <a:avLst/>
            </a:prstGeom>
            <a:gradFill>
              <a:gsLst>
                <a:gs pos="0">
                  <a:schemeClr val="dk2"/>
                </a:gs>
                <a:gs pos="69000">
                  <a:schemeClr val="lt1"/>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rot="10800000">
              <a:off x="-8925" y="4950"/>
              <a:ext cx="276000" cy="5143500"/>
            </a:xfrm>
            <a:prstGeom prst="rect">
              <a:avLst/>
            </a:prstGeom>
            <a:gradFill>
              <a:gsLst>
                <a:gs pos="0">
                  <a:schemeClr val="lt1"/>
                </a:gs>
                <a:gs pos="47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35"/>
          <p:cNvSpPr txBox="1">
            <a:spLocks noGrp="1"/>
          </p:cNvSpPr>
          <p:nvPr>
            <p:ph type="title"/>
          </p:nvPr>
        </p:nvSpPr>
        <p:spPr>
          <a:xfrm>
            <a:off x="3982663" y="601325"/>
            <a:ext cx="4448100" cy="1058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7" name="Google Shape;447;p35"/>
          <p:cNvSpPr txBox="1">
            <a:spLocks noGrp="1"/>
          </p:cNvSpPr>
          <p:nvPr>
            <p:ph type="subTitle" idx="1"/>
          </p:nvPr>
        </p:nvSpPr>
        <p:spPr>
          <a:xfrm>
            <a:off x="3982625" y="1765250"/>
            <a:ext cx="4448100" cy="105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48" name="Google Shape;448;p35"/>
          <p:cNvSpPr txBox="1"/>
          <p:nvPr/>
        </p:nvSpPr>
        <p:spPr>
          <a:xfrm>
            <a:off x="3484925" y="3688150"/>
            <a:ext cx="4945800" cy="5562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000" b="1">
                <a:solidFill>
                  <a:schemeClr val="dk1"/>
                </a:solidFill>
                <a:latin typeface="DM Sans"/>
                <a:ea typeface="DM Sans"/>
                <a:cs typeface="DM Sans"/>
                <a:sym typeface="DM Sans"/>
              </a:rPr>
              <a:t>CREDITS:</a:t>
            </a:r>
            <a:r>
              <a:rPr lang="en" sz="1000">
                <a:solidFill>
                  <a:schemeClr val="dk1"/>
                </a:solidFill>
                <a:latin typeface="DM Sans"/>
                <a:ea typeface="DM Sans"/>
                <a:cs typeface="DM Sans"/>
                <a:sym typeface="DM Sans"/>
              </a:rPr>
              <a:t> This presentation template was created by </a:t>
            </a:r>
            <a:r>
              <a:rPr lang="en" sz="1000" b="1" u="sng">
                <a:solidFill>
                  <a:schemeClr val="hlink"/>
                </a:solidFill>
                <a:latin typeface="DM Sans"/>
                <a:ea typeface="DM Sans"/>
                <a:cs typeface="DM Sans"/>
                <a:sym typeface="DM Sans"/>
                <a:hlinkClick r:id="rId2"/>
              </a:rPr>
              <a:t>Slidesgo</a:t>
            </a:r>
            <a:r>
              <a:rPr lang="en" sz="1000">
                <a:solidFill>
                  <a:schemeClr val="dk1"/>
                </a:solidFill>
                <a:latin typeface="DM Sans"/>
                <a:ea typeface="DM Sans"/>
                <a:cs typeface="DM Sans"/>
                <a:sym typeface="DM Sans"/>
              </a:rPr>
              <a:t>, and includes icons by </a:t>
            </a:r>
            <a:r>
              <a:rPr lang="en" sz="1000" b="1" u="sng">
                <a:solidFill>
                  <a:schemeClr val="dk1"/>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000">
                <a:solidFill>
                  <a:schemeClr val="dk1"/>
                </a:solidFill>
                <a:latin typeface="DM Sans"/>
                <a:ea typeface="DM Sans"/>
                <a:cs typeface="DM Sans"/>
                <a:sym typeface="DM Sans"/>
              </a:rPr>
              <a:t>, and infographics &amp; images by </a:t>
            </a:r>
            <a:r>
              <a:rPr lang="en" sz="1000" b="1" u="sng">
                <a:solidFill>
                  <a:schemeClr val="dk1"/>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r>
              <a:rPr lang="en" sz="1000" u="sng">
                <a:solidFill>
                  <a:schemeClr val="dk1"/>
                </a:solidFill>
                <a:latin typeface="DM Sans"/>
                <a:ea typeface="DM Sans"/>
                <a:cs typeface="DM Sans"/>
                <a:sym typeface="DM Sans"/>
              </a:rPr>
              <a:t> </a:t>
            </a:r>
            <a:endParaRPr sz="1000" b="1" u="sng">
              <a:solidFill>
                <a:schemeClr val="dk1"/>
              </a:solidFill>
              <a:latin typeface="DM Sans"/>
              <a:ea typeface="DM Sans"/>
              <a:cs typeface="DM Sans"/>
              <a:sym typeface="DM Sans"/>
            </a:endParaRPr>
          </a:p>
        </p:txBody>
      </p:sp>
      <p:sp>
        <p:nvSpPr>
          <p:cNvPr id="449" name="Google Shape;449;p35"/>
          <p:cNvSpPr/>
          <p:nvPr/>
        </p:nvSpPr>
        <p:spPr>
          <a:xfrm flipH="1">
            <a:off x="125" y="4604000"/>
            <a:ext cx="28413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35"/>
          <p:cNvGrpSpPr/>
          <p:nvPr/>
        </p:nvGrpSpPr>
        <p:grpSpPr>
          <a:xfrm>
            <a:off x="-111811" y="184025"/>
            <a:ext cx="9268661" cy="151200"/>
            <a:chOff x="-111811" y="184025"/>
            <a:chExt cx="9268661" cy="151200"/>
          </a:xfrm>
        </p:grpSpPr>
        <p:cxnSp>
          <p:nvCxnSpPr>
            <p:cNvPr id="451" name="Google Shape;451;p35"/>
            <p:cNvCxnSpPr/>
            <p:nvPr/>
          </p:nvCxnSpPr>
          <p:spPr>
            <a:xfrm>
              <a:off x="-111811" y="269675"/>
              <a:ext cx="8024400" cy="0"/>
            </a:xfrm>
            <a:prstGeom prst="straightConnector1">
              <a:avLst/>
            </a:prstGeom>
            <a:noFill/>
            <a:ln w="9525" cap="flat" cmpd="sng">
              <a:solidFill>
                <a:schemeClr val="dk1"/>
              </a:solidFill>
              <a:prstDash val="solid"/>
              <a:round/>
              <a:headEnd type="none" w="med" len="med"/>
              <a:tailEnd type="none" w="med" len="med"/>
            </a:ln>
          </p:spPr>
        </p:cxnSp>
        <p:sp>
          <p:nvSpPr>
            <p:cNvPr id="452" name="Google Shape;452;p35"/>
            <p:cNvSpPr/>
            <p:nvPr/>
          </p:nvSpPr>
          <p:spPr>
            <a:xfrm rot="10800000">
              <a:off x="8037613" y="184025"/>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3" name="Google Shape;453;p35"/>
            <p:cNvCxnSpPr/>
            <p:nvPr/>
          </p:nvCxnSpPr>
          <p:spPr>
            <a:xfrm>
              <a:off x="8313850" y="259625"/>
              <a:ext cx="843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54"/>
        <p:cNvGrpSpPr/>
        <p:nvPr/>
      </p:nvGrpSpPr>
      <p:grpSpPr>
        <a:xfrm>
          <a:off x="0" y="0"/>
          <a:ext cx="0" cy="0"/>
          <a:chOff x="0" y="0"/>
          <a:chExt cx="0" cy="0"/>
        </a:xfrm>
      </p:grpSpPr>
      <p:grpSp>
        <p:nvGrpSpPr>
          <p:cNvPr id="455" name="Google Shape;455;p36"/>
          <p:cNvGrpSpPr/>
          <p:nvPr/>
        </p:nvGrpSpPr>
        <p:grpSpPr>
          <a:xfrm>
            <a:off x="8658000" y="4950"/>
            <a:ext cx="486000" cy="5143500"/>
            <a:chOff x="8658000" y="4950"/>
            <a:chExt cx="486000" cy="5143500"/>
          </a:xfrm>
        </p:grpSpPr>
        <p:sp>
          <p:nvSpPr>
            <p:cNvPr id="456" name="Google Shape;456;p36"/>
            <p:cNvSpPr/>
            <p:nvPr/>
          </p:nvSpPr>
          <p:spPr>
            <a:xfrm rot="10800000">
              <a:off x="8658000" y="4950"/>
              <a:ext cx="285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rot="10800000" flipH="1">
              <a:off x="8943000" y="4950"/>
              <a:ext cx="201000" cy="5143500"/>
            </a:xfrm>
            <a:prstGeom prst="rect">
              <a:avLst/>
            </a:prstGeom>
            <a:gradFill>
              <a:gsLst>
                <a:gs pos="0">
                  <a:schemeClr val="lt1"/>
                </a:gs>
                <a:gs pos="47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6"/>
          <p:cNvGrpSpPr/>
          <p:nvPr/>
        </p:nvGrpSpPr>
        <p:grpSpPr>
          <a:xfrm>
            <a:off x="-4102" y="4840700"/>
            <a:ext cx="9159300" cy="151200"/>
            <a:chOff x="2475" y="4840800"/>
            <a:chExt cx="9159300" cy="151200"/>
          </a:xfrm>
        </p:grpSpPr>
        <p:sp>
          <p:nvSpPr>
            <p:cNvPr id="459" name="Google Shape;459;p36"/>
            <p:cNvSpPr/>
            <p:nvPr/>
          </p:nvSpPr>
          <p:spPr>
            <a:xfrm>
              <a:off x="945675" y="4840800"/>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0" name="Google Shape;460;p36"/>
            <p:cNvCxnSpPr/>
            <p:nvPr/>
          </p:nvCxnSpPr>
          <p:spPr>
            <a:xfrm>
              <a:off x="1197075" y="4926450"/>
              <a:ext cx="7964700" cy="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36"/>
            <p:cNvCxnSpPr/>
            <p:nvPr/>
          </p:nvCxnSpPr>
          <p:spPr>
            <a:xfrm>
              <a:off x="2475" y="4926450"/>
              <a:ext cx="843000" cy="0"/>
            </a:xfrm>
            <a:prstGeom prst="straightConnector1">
              <a:avLst/>
            </a:prstGeom>
            <a:noFill/>
            <a:ln w="9525" cap="flat" cmpd="sng">
              <a:solidFill>
                <a:schemeClr val="dk1"/>
              </a:solidFill>
              <a:prstDash val="solid"/>
              <a:round/>
              <a:headEnd type="none" w="med" len="med"/>
              <a:tailEnd type="none" w="med" len="med"/>
            </a:ln>
          </p:spPr>
        </p:cxnSp>
      </p:grpSp>
      <p:sp>
        <p:nvSpPr>
          <p:cNvPr id="462" name="Google Shape;462;p36"/>
          <p:cNvSpPr/>
          <p:nvPr/>
        </p:nvSpPr>
        <p:spPr>
          <a:xfrm flipH="1">
            <a:off x="-100" y="0"/>
            <a:ext cx="16653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63"/>
        <p:cNvGrpSpPr/>
        <p:nvPr/>
      </p:nvGrpSpPr>
      <p:grpSpPr>
        <a:xfrm>
          <a:off x="0" y="0"/>
          <a:ext cx="0" cy="0"/>
          <a:chOff x="0" y="0"/>
          <a:chExt cx="0" cy="0"/>
        </a:xfrm>
      </p:grpSpPr>
      <p:grpSp>
        <p:nvGrpSpPr>
          <p:cNvPr id="464" name="Google Shape;464;p37"/>
          <p:cNvGrpSpPr/>
          <p:nvPr/>
        </p:nvGrpSpPr>
        <p:grpSpPr>
          <a:xfrm>
            <a:off x="0" y="4950"/>
            <a:ext cx="1569900" cy="5143500"/>
            <a:chOff x="0" y="4950"/>
            <a:chExt cx="1569900" cy="5143500"/>
          </a:xfrm>
        </p:grpSpPr>
        <p:sp>
          <p:nvSpPr>
            <p:cNvPr id="465" name="Google Shape;465;p37"/>
            <p:cNvSpPr/>
            <p:nvPr/>
          </p:nvSpPr>
          <p:spPr>
            <a:xfrm flipH="1">
              <a:off x="611700" y="4950"/>
              <a:ext cx="276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887700" y="4950"/>
              <a:ext cx="682200" cy="5143500"/>
            </a:xfrm>
            <a:prstGeom prst="rect">
              <a:avLst/>
            </a:prstGeom>
            <a:gradFill>
              <a:gsLst>
                <a:gs pos="0">
                  <a:schemeClr val="lt1"/>
                </a:gs>
                <a:gs pos="47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0" y="4950"/>
              <a:ext cx="611700" cy="5143500"/>
            </a:xfrm>
            <a:prstGeom prst="rect">
              <a:avLst/>
            </a:prstGeom>
            <a:gradFill>
              <a:gsLst>
                <a:gs pos="0">
                  <a:schemeClr val="dk2"/>
                </a:gs>
                <a:gs pos="69000">
                  <a:schemeClr val="lt1"/>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37"/>
          <p:cNvSpPr/>
          <p:nvPr/>
        </p:nvSpPr>
        <p:spPr>
          <a:xfrm flipH="1">
            <a:off x="6280975" y="4604000"/>
            <a:ext cx="28710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37"/>
          <p:cNvGrpSpPr/>
          <p:nvPr/>
        </p:nvGrpSpPr>
        <p:grpSpPr>
          <a:xfrm>
            <a:off x="-111811" y="184025"/>
            <a:ext cx="9268661" cy="151200"/>
            <a:chOff x="-111811" y="184025"/>
            <a:chExt cx="9268661" cy="151200"/>
          </a:xfrm>
        </p:grpSpPr>
        <p:cxnSp>
          <p:nvCxnSpPr>
            <p:cNvPr id="470" name="Google Shape;470;p37"/>
            <p:cNvCxnSpPr/>
            <p:nvPr/>
          </p:nvCxnSpPr>
          <p:spPr>
            <a:xfrm>
              <a:off x="-111811" y="269675"/>
              <a:ext cx="8024400" cy="0"/>
            </a:xfrm>
            <a:prstGeom prst="straightConnector1">
              <a:avLst/>
            </a:prstGeom>
            <a:noFill/>
            <a:ln w="9525" cap="flat" cmpd="sng">
              <a:solidFill>
                <a:schemeClr val="dk1"/>
              </a:solidFill>
              <a:prstDash val="solid"/>
              <a:round/>
              <a:headEnd type="none" w="med" len="med"/>
              <a:tailEnd type="none" w="med" len="med"/>
            </a:ln>
          </p:spPr>
        </p:cxnSp>
        <p:sp>
          <p:nvSpPr>
            <p:cNvPr id="471" name="Google Shape;471;p37"/>
            <p:cNvSpPr/>
            <p:nvPr/>
          </p:nvSpPr>
          <p:spPr>
            <a:xfrm rot="10800000">
              <a:off x="8037613" y="184025"/>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7"/>
            <p:cNvCxnSpPr/>
            <p:nvPr/>
          </p:nvCxnSpPr>
          <p:spPr>
            <a:xfrm>
              <a:off x="8313850" y="259625"/>
              <a:ext cx="843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grpSp>
        <p:nvGrpSpPr>
          <p:cNvPr id="22" name="Google Shape;22;p3"/>
          <p:cNvGrpSpPr/>
          <p:nvPr/>
        </p:nvGrpSpPr>
        <p:grpSpPr>
          <a:xfrm>
            <a:off x="7302375" y="4950"/>
            <a:ext cx="1841775" cy="5143500"/>
            <a:chOff x="7302375" y="4950"/>
            <a:chExt cx="1841775" cy="5143500"/>
          </a:xfrm>
        </p:grpSpPr>
        <p:sp>
          <p:nvSpPr>
            <p:cNvPr id="23" name="Google Shape;23;p3"/>
            <p:cNvSpPr/>
            <p:nvPr/>
          </p:nvSpPr>
          <p:spPr>
            <a:xfrm flipH="1">
              <a:off x="8031075" y="4950"/>
              <a:ext cx="362100" cy="5143500"/>
            </a:xfrm>
            <a:prstGeom prst="rect">
              <a:avLst/>
            </a:prstGeom>
            <a:gradFill>
              <a:gsLst>
                <a:gs pos="0">
                  <a:schemeClr val="lt1"/>
                </a:gs>
                <a:gs pos="32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302375" y="4950"/>
              <a:ext cx="728700" cy="5143500"/>
            </a:xfrm>
            <a:prstGeom prst="rect">
              <a:avLst/>
            </a:prstGeom>
            <a:gradFill>
              <a:gsLst>
                <a:gs pos="0">
                  <a:schemeClr val="lt1"/>
                </a:gs>
                <a:gs pos="5700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678250" y="4950"/>
              <a:ext cx="465900" cy="5143500"/>
            </a:xfrm>
            <a:prstGeom prst="rect">
              <a:avLst/>
            </a:prstGeom>
            <a:gradFill>
              <a:gsLst>
                <a:gs pos="0">
                  <a:schemeClr val="dk2"/>
                </a:gs>
                <a:gs pos="69000">
                  <a:schemeClr val="lt1"/>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393175" y="4950"/>
              <a:ext cx="285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title"/>
          </p:nvPr>
        </p:nvSpPr>
        <p:spPr>
          <a:xfrm>
            <a:off x="1002723" y="2338425"/>
            <a:ext cx="3937500" cy="1511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02724" y="1317725"/>
            <a:ext cx="12006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29" name="Google Shape;29;p3"/>
          <p:cNvGrpSpPr/>
          <p:nvPr/>
        </p:nvGrpSpPr>
        <p:grpSpPr>
          <a:xfrm>
            <a:off x="-4102" y="4840800"/>
            <a:ext cx="9159300" cy="151200"/>
            <a:chOff x="2475" y="4840800"/>
            <a:chExt cx="9159300" cy="151200"/>
          </a:xfrm>
        </p:grpSpPr>
        <p:sp>
          <p:nvSpPr>
            <p:cNvPr id="30" name="Google Shape;30;p3"/>
            <p:cNvSpPr/>
            <p:nvPr/>
          </p:nvSpPr>
          <p:spPr>
            <a:xfrm>
              <a:off x="945675" y="4840800"/>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 name="Google Shape;31;p3"/>
            <p:cNvCxnSpPr/>
            <p:nvPr/>
          </p:nvCxnSpPr>
          <p:spPr>
            <a:xfrm>
              <a:off x="1197075" y="4926450"/>
              <a:ext cx="7964700" cy="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3"/>
            <p:cNvCxnSpPr/>
            <p:nvPr/>
          </p:nvCxnSpPr>
          <p:spPr>
            <a:xfrm>
              <a:off x="2475" y="4926450"/>
              <a:ext cx="843000" cy="0"/>
            </a:xfrm>
            <a:prstGeom prst="straightConnector1">
              <a:avLst/>
            </a:prstGeom>
            <a:noFill/>
            <a:ln w="9525" cap="flat" cmpd="sng">
              <a:solidFill>
                <a:schemeClr val="dk1"/>
              </a:solidFill>
              <a:prstDash val="solid"/>
              <a:round/>
              <a:headEnd type="none" w="med" len="med"/>
              <a:tailEnd type="none" w="med" len="med"/>
            </a:ln>
          </p:spPr>
        </p:cxnSp>
      </p:grpSp>
      <p:sp>
        <p:nvSpPr>
          <p:cNvPr id="33" name="Google Shape;33;p3"/>
          <p:cNvSpPr/>
          <p:nvPr/>
        </p:nvSpPr>
        <p:spPr>
          <a:xfrm flipH="1">
            <a:off x="-25" y="0"/>
            <a:ext cx="65961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grpSp>
        <p:nvGrpSpPr>
          <p:cNvPr id="54" name="Google Shape;54;p6"/>
          <p:cNvGrpSpPr/>
          <p:nvPr/>
        </p:nvGrpSpPr>
        <p:grpSpPr>
          <a:xfrm>
            <a:off x="0" y="4950"/>
            <a:ext cx="486000" cy="5143500"/>
            <a:chOff x="0" y="4950"/>
            <a:chExt cx="486000" cy="5143500"/>
          </a:xfrm>
        </p:grpSpPr>
        <p:sp>
          <p:nvSpPr>
            <p:cNvPr id="55" name="Google Shape;55;p6"/>
            <p:cNvSpPr/>
            <p:nvPr/>
          </p:nvSpPr>
          <p:spPr>
            <a:xfrm>
              <a:off x="201000" y="4950"/>
              <a:ext cx="285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flipH="1">
              <a:off x="0" y="4950"/>
              <a:ext cx="201000" cy="5143500"/>
            </a:xfrm>
            <a:prstGeom prst="rect">
              <a:avLst/>
            </a:prstGeom>
            <a:gradFill>
              <a:gsLst>
                <a:gs pos="0">
                  <a:schemeClr val="lt1"/>
                </a:gs>
                <a:gs pos="47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8" name="Google Shape;58;p6"/>
          <p:cNvGrpSpPr/>
          <p:nvPr/>
        </p:nvGrpSpPr>
        <p:grpSpPr>
          <a:xfrm>
            <a:off x="-111811" y="184025"/>
            <a:ext cx="9268661" cy="151200"/>
            <a:chOff x="-111811" y="184025"/>
            <a:chExt cx="9268661" cy="151200"/>
          </a:xfrm>
        </p:grpSpPr>
        <p:cxnSp>
          <p:nvCxnSpPr>
            <p:cNvPr id="59" name="Google Shape;59;p6"/>
            <p:cNvCxnSpPr/>
            <p:nvPr/>
          </p:nvCxnSpPr>
          <p:spPr>
            <a:xfrm>
              <a:off x="-111811" y="269675"/>
              <a:ext cx="8024400" cy="0"/>
            </a:xfrm>
            <a:prstGeom prst="straightConnector1">
              <a:avLst/>
            </a:prstGeom>
            <a:noFill/>
            <a:ln w="9525" cap="flat" cmpd="sng">
              <a:solidFill>
                <a:schemeClr val="dk1"/>
              </a:solidFill>
              <a:prstDash val="solid"/>
              <a:round/>
              <a:headEnd type="none" w="med" len="med"/>
              <a:tailEnd type="none" w="med" len="med"/>
            </a:ln>
          </p:spPr>
        </p:cxnSp>
        <p:sp>
          <p:nvSpPr>
            <p:cNvPr id="60" name="Google Shape;60;p6"/>
            <p:cNvSpPr/>
            <p:nvPr/>
          </p:nvSpPr>
          <p:spPr>
            <a:xfrm rot="10800000">
              <a:off x="8037613" y="184025"/>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6"/>
            <p:cNvCxnSpPr/>
            <p:nvPr/>
          </p:nvCxnSpPr>
          <p:spPr>
            <a:xfrm>
              <a:off x="8313850" y="259625"/>
              <a:ext cx="843000" cy="0"/>
            </a:xfrm>
            <a:prstGeom prst="straightConnector1">
              <a:avLst/>
            </a:prstGeom>
            <a:noFill/>
            <a:ln w="9525" cap="flat" cmpd="sng">
              <a:solidFill>
                <a:schemeClr val="dk1"/>
              </a:solidFill>
              <a:prstDash val="solid"/>
              <a:round/>
              <a:headEnd type="none" w="med" len="med"/>
              <a:tailEnd type="none" w="med" len="med"/>
            </a:ln>
          </p:spPr>
        </p:cxnSp>
      </p:grpSp>
      <p:sp>
        <p:nvSpPr>
          <p:cNvPr id="62" name="Google Shape;62;p6"/>
          <p:cNvSpPr/>
          <p:nvPr/>
        </p:nvSpPr>
        <p:spPr>
          <a:xfrm flipH="1">
            <a:off x="8430775" y="4604000"/>
            <a:ext cx="7308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grpSp>
        <p:nvGrpSpPr>
          <p:cNvPr id="64" name="Google Shape;64;p7"/>
          <p:cNvGrpSpPr/>
          <p:nvPr/>
        </p:nvGrpSpPr>
        <p:grpSpPr>
          <a:xfrm>
            <a:off x="7184125" y="4950"/>
            <a:ext cx="1959875" cy="5143500"/>
            <a:chOff x="7184125" y="4950"/>
            <a:chExt cx="1959875" cy="5143500"/>
          </a:xfrm>
        </p:grpSpPr>
        <p:sp>
          <p:nvSpPr>
            <p:cNvPr id="65" name="Google Shape;65;p7"/>
            <p:cNvSpPr/>
            <p:nvPr/>
          </p:nvSpPr>
          <p:spPr>
            <a:xfrm>
              <a:off x="8415300" y="4950"/>
              <a:ext cx="728700" cy="5143500"/>
            </a:xfrm>
            <a:prstGeom prst="rect">
              <a:avLst/>
            </a:prstGeom>
            <a:gradFill>
              <a:gsLst>
                <a:gs pos="0">
                  <a:schemeClr val="lt1"/>
                </a:gs>
                <a:gs pos="7400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7664400" y="4950"/>
              <a:ext cx="465900" cy="5143500"/>
            </a:xfrm>
            <a:prstGeom prst="rect">
              <a:avLst/>
            </a:prstGeom>
            <a:gradFill>
              <a:gsLst>
                <a:gs pos="0">
                  <a:schemeClr val="dk2"/>
                </a:gs>
                <a:gs pos="69000">
                  <a:schemeClr val="lt1"/>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flipH="1">
              <a:off x="8130300" y="4950"/>
              <a:ext cx="285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flipH="1">
              <a:off x="7184125" y="4950"/>
              <a:ext cx="285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7"/>
          <p:cNvSpPr txBox="1">
            <a:spLocks noGrp="1"/>
          </p:cNvSpPr>
          <p:nvPr>
            <p:ph type="title"/>
          </p:nvPr>
        </p:nvSpPr>
        <p:spPr>
          <a:xfrm>
            <a:off x="713225" y="445025"/>
            <a:ext cx="504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7"/>
          <p:cNvSpPr txBox="1">
            <a:spLocks noGrp="1"/>
          </p:cNvSpPr>
          <p:nvPr>
            <p:ph type="subTitle" idx="1"/>
          </p:nvPr>
        </p:nvSpPr>
        <p:spPr>
          <a:xfrm>
            <a:off x="713225" y="1738150"/>
            <a:ext cx="4189800" cy="196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71" name="Google Shape;71;p7"/>
          <p:cNvSpPr/>
          <p:nvPr/>
        </p:nvSpPr>
        <p:spPr>
          <a:xfrm>
            <a:off x="7469125" y="4950"/>
            <a:ext cx="201000" cy="5143500"/>
          </a:xfrm>
          <a:prstGeom prst="rect">
            <a:avLst/>
          </a:prstGeom>
          <a:gradFill>
            <a:gsLst>
              <a:gs pos="0">
                <a:schemeClr val="lt1"/>
              </a:gs>
              <a:gs pos="47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flipH="1">
            <a:off x="6807475" y="4950"/>
            <a:ext cx="23541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7"/>
          <p:cNvGrpSpPr/>
          <p:nvPr/>
        </p:nvGrpSpPr>
        <p:grpSpPr>
          <a:xfrm>
            <a:off x="-4102" y="4840800"/>
            <a:ext cx="9159300" cy="151200"/>
            <a:chOff x="2475" y="4840800"/>
            <a:chExt cx="9159300" cy="151200"/>
          </a:xfrm>
        </p:grpSpPr>
        <p:sp>
          <p:nvSpPr>
            <p:cNvPr id="74" name="Google Shape;74;p7"/>
            <p:cNvSpPr/>
            <p:nvPr/>
          </p:nvSpPr>
          <p:spPr>
            <a:xfrm>
              <a:off x="945675" y="4840800"/>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 name="Google Shape;75;p7"/>
            <p:cNvCxnSpPr/>
            <p:nvPr/>
          </p:nvCxnSpPr>
          <p:spPr>
            <a:xfrm>
              <a:off x="1197075" y="4926450"/>
              <a:ext cx="7964700" cy="0"/>
            </a:xfrm>
            <a:prstGeom prst="straightConnector1">
              <a:avLst/>
            </a:prstGeom>
            <a:noFill/>
            <a:ln w="9525" cap="flat" cmpd="sng">
              <a:solidFill>
                <a:schemeClr val="dk1"/>
              </a:solidFill>
              <a:prstDash val="solid"/>
              <a:round/>
              <a:headEnd type="none" w="med" len="med"/>
              <a:tailEnd type="none" w="med" len="med"/>
            </a:ln>
          </p:spPr>
        </p:cxnSp>
        <p:cxnSp>
          <p:nvCxnSpPr>
            <p:cNvPr id="76" name="Google Shape;76;p7"/>
            <p:cNvCxnSpPr/>
            <p:nvPr/>
          </p:nvCxnSpPr>
          <p:spPr>
            <a:xfrm>
              <a:off x="2475" y="4926450"/>
              <a:ext cx="843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6"/>
        <p:cNvGrpSpPr/>
        <p:nvPr/>
      </p:nvGrpSpPr>
      <p:grpSpPr>
        <a:xfrm>
          <a:off x="0" y="0"/>
          <a:ext cx="0" cy="0"/>
          <a:chOff x="0" y="0"/>
          <a:chExt cx="0" cy="0"/>
        </a:xfrm>
      </p:grpSpPr>
      <p:grpSp>
        <p:nvGrpSpPr>
          <p:cNvPr id="117" name="Google Shape;117;p13"/>
          <p:cNvGrpSpPr/>
          <p:nvPr/>
        </p:nvGrpSpPr>
        <p:grpSpPr>
          <a:xfrm>
            <a:off x="7446925" y="4950"/>
            <a:ext cx="1697225" cy="5143500"/>
            <a:chOff x="7446925" y="4950"/>
            <a:chExt cx="1697225" cy="5143500"/>
          </a:xfrm>
        </p:grpSpPr>
        <p:sp>
          <p:nvSpPr>
            <p:cNvPr id="118" name="Google Shape;118;p13"/>
            <p:cNvSpPr/>
            <p:nvPr/>
          </p:nvSpPr>
          <p:spPr>
            <a:xfrm rot="10800000">
              <a:off x="8415450" y="4950"/>
              <a:ext cx="728700" cy="5143500"/>
            </a:xfrm>
            <a:prstGeom prst="rect">
              <a:avLst/>
            </a:prstGeom>
            <a:gradFill>
              <a:gsLst>
                <a:gs pos="0">
                  <a:schemeClr val="dk2"/>
                </a:gs>
                <a:gs pos="4500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rot="10800000">
              <a:off x="7929625" y="4950"/>
              <a:ext cx="285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rot="10800000" flipH="1">
              <a:off x="8214625" y="4950"/>
              <a:ext cx="201000" cy="5143500"/>
            </a:xfrm>
            <a:prstGeom prst="rect">
              <a:avLst/>
            </a:prstGeom>
            <a:gradFill>
              <a:gsLst>
                <a:gs pos="0">
                  <a:schemeClr val="lt1"/>
                </a:gs>
                <a:gs pos="32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7446925" y="4950"/>
              <a:ext cx="482700" cy="5143500"/>
            </a:xfrm>
            <a:prstGeom prst="rect">
              <a:avLst/>
            </a:prstGeom>
            <a:gradFill>
              <a:gsLst>
                <a:gs pos="0">
                  <a:schemeClr val="lt1"/>
                </a:gs>
                <a:gs pos="100000">
                  <a:schemeClr val="l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3"/>
          <p:cNvSpPr txBox="1">
            <a:spLocks noGrp="1"/>
          </p:cNvSpPr>
          <p:nvPr>
            <p:ph type="title"/>
          </p:nvPr>
        </p:nvSpPr>
        <p:spPr>
          <a:xfrm>
            <a:off x="713225" y="445025"/>
            <a:ext cx="747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3" name="Google Shape;123;p13"/>
          <p:cNvSpPr txBox="1">
            <a:spLocks noGrp="1"/>
          </p:cNvSpPr>
          <p:nvPr>
            <p:ph type="title" idx="2" hasCustomPrompt="1"/>
          </p:nvPr>
        </p:nvSpPr>
        <p:spPr>
          <a:xfrm>
            <a:off x="1981496" y="173317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3" hasCustomPrompt="1"/>
          </p:nvPr>
        </p:nvSpPr>
        <p:spPr>
          <a:xfrm>
            <a:off x="1981496" y="33298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4" hasCustomPrompt="1"/>
          </p:nvPr>
        </p:nvSpPr>
        <p:spPr>
          <a:xfrm>
            <a:off x="4833174" y="173317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title" idx="5" hasCustomPrompt="1"/>
          </p:nvPr>
        </p:nvSpPr>
        <p:spPr>
          <a:xfrm>
            <a:off x="4833174" y="33298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7" name="Google Shape;127;p13"/>
          <p:cNvSpPr txBox="1">
            <a:spLocks noGrp="1"/>
          </p:cNvSpPr>
          <p:nvPr>
            <p:ph type="subTitle" idx="1"/>
          </p:nvPr>
        </p:nvSpPr>
        <p:spPr>
          <a:xfrm>
            <a:off x="1981499" y="2202250"/>
            <a:ext cx="17637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bre Baskerville"/>
              <a:buNone/>
              <a:defRPr sz="2000" b="1">
                <a:solidFill>
                  <a:schemeClr val="dk1"/>
                </a:solidFill>
                <a:latin typeface="Libre Baskerville"/>
                <a:ea typeface="Libre Baskerville"/>
                <a:cs typeface="Libre Baskerville"/>
                <a:sym typeface="Libre Baskerville"/>
              </a:defRPr>
            </a:lvl1pPr>
            <a:lvl2pPr lvl="1"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2pPr>
            <a:lvl3pPr lvl="2"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3pPr>
            <a:lvl4pPr lvl="3"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4pPr>
            <a:lvl5pPr lvl="4"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5pPr>
            <a:lvl6pPr lvl="5"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6pPr>
            <a:lvl7pPr lvl="6"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7pPr>
            <a:lvl8pPr lvl="7"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8pPr>
            <a:lvl9pPr lvl="8"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9pPr>
          </a:lstStyle>
          <a:p>
            <a:endParaRPr/>
          </a:p>
        </p:txBody>
      </p:sp>
      <p:sp>
        <p:nvSpPr>
          <p:cNvPr id="128" name="Google Shape;128;p13"/>
          <p:cNvSpPr txBox="1">
            <a:spLocks noGrp="1"/>
          </p:cNvSpPr>
          <p:nvPr>
            <p:ph type="subTitle" idx="6"/>
          </p:nvPr>
        </p:nvSpPr>
        <p:spPr>
          <a:xfrm>
            <a:off x="4833175" y="2202250"/>
            <a:ext cx="17637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bre Baskerville"/>
              <a:buNone/>
              <a:defRPr sz="2000" b="1">
                <a:solidFill>
                  <a:schemeClr val="dk1"/>
                </a:solidFill>
                <a:latin typeface="Libre Baskerville"/>
                <a:ea typeface="Libre Baskerville"/>
                <a:cs typeface="Libre Baskerville"/>
                <a:sym typeface="Libre Baskerville"/>
              </a:defRPr>
            </a:lvl1pPr>
            <a:lvl2pPr lvl="1"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2pPr>
            <a:lvl3pPr lvl="2"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3pPr>
            <a:lvl4pPr lvl="3"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4pPr>
            <a:lvl5pPr lvl="4"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5pPr>
            <a:lvl6pPr lvl="5"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6pPr>
            <a:lvl7pPr lvl="6"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7pPr>
            <a:lvl8pPr lvl="7"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8pPr>
            <a:lvl9pPr lvl="8"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9pPr>
          </a:lstStyle>
          <a:p>
            <a:endParaRPr/>
          </a:p>
        </p:txBody>
      </p:sp>
      <p:sp>
        <p:nvSpPr>
          <p:cNvPr id="129" name="Google Shape;129;p13"/>
          <p:cNvSpPr txBox="1">
            <a:spLocks noGrp="1"/>
          </p:cNvSpPr>
          <p:nvPr>
            <p:ph type="subTitle" idx="7"/>
          </p:nvPr>
        </p:nvSpPr>
        <p:spPr>
          <a:xfrm>
            <a:off x="1981499" y="3798997"/>
            <a:ext cx="17637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bre Baskerville"/>
              <a:buNone/>
              <a:defRPr sz="2000" b="1">
                <a:solidFill>
                  <a:schemeClr val="dk1"/>
                </a:solidFill>
                <a:latin typeface="Libre Baskerville"/>
                <a:ea typeface="Libre Baskerville"/>
                <a:cs typeface="Libre Baskerville"/>
                <a:sym typeface="Libre Baskerville"/>
              </a:defRPr>
            </a:lvl1pPr>
            <a:lvl2pPr lvl="1"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2pPr>
            <a:lvl3pPr lvl="2"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3pPr>
            <a:lvl4pPr lvl="3"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4pPr>
            <a:lvl5pPr lvl="4"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5pPr>
            <a:lvl6pPr lvl="5"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6pPr>
            <a:lvl7pPr lvl="6"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7pPr>
            <a:lvl8pPr lvl="7"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8pPr>
            <a:lvl9pPr lvl="8"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9pPr>
          </a:lstStyle>
          <a:p>
            <a:endParaRPr/>
          </a:p>
        </p:txBody>
      </p:sp>
      <p:sp>
        <p:nvSpPr>
          <p:cNvPr id="130" name="Google Shape;130;p13"/>
          <p:cNvSpPr txBox="1">
            <a:spLocks noGrp="1"/>
          </p:cNvSpPr>
          <p:nvPr>
            <p:ph type="subTitle" idx="8"/>
          </p:nvPr>
        </p:nvSpPr>
        <p:spPr>
          <a:xfrm>
            <a:off x="4833175" y="3798997"/>
            <a:ext cx="17637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bre Baskerville"/>
              <a:buNone/>
              <a:defRPr sz="2000" b="1">
                <a:solidFill>
                  <a:schemeClr val="dk1"/>
                </a:solidFill>
                <a:latin typeface="Libre Baskerville"/>
                <a:ea typeface="Libre Baskerville"/>
                <a:cs typeface="Libre Baskerville"/>
                <a:sym typeface="Libre Baskerville"/>
              </a:defRPr>
            </a:lvl1pPr>
            <a:lvl2pPr lvl="1"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2pPr>
            <a:lvl3pPr lvl="2"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3pPr>
            <a:lvl4pPr lvl="3"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4pPr>
            <a:lvl5pPr lvl="4"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5pPr>
            <a:lvl6pPr lvl="5"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6pPr>
            <a:lvl7pPr lvl="6"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7pPr>
            <a:lvl8pPr lvl="7"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8pPr>
            <a:lvl9pPr lvl="8"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9pPr>
          </a:lstStyle>
          <a:p>
            <a:endParaRPr/>
          </a:p>
        </p:txBody>
      </p:sp>
      <p:sp>
        <p:nvSpPr>
          <p:cNvPr id="131" name="Google Shape;131;p13"/>
          <p:cNvSpPr/>
          <p:nvPr/>
        </p:nvSpPr>
        <p:spPr>
          <a:xfrm flipH="1">
            <a:off x="6221325" y="-10075"/>
            <a:ext cx="29472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13"/>
          <p:cNvGrpSpPr/>
          <p:nvPr/>
        </p:nvGrpSpPr>
        <p:grpSpPr>
          <a:xfrm>
            <a:off x="-4102" y="4840800"/>
            <a:ext cx="9159300" cy="151200"/>
            <a:chOff x="2475" y="4840800"/>
            <a:chExt cx="9159300" cy="151200"/>
          </a:xfrm>
        </p:grpSpPr>
        <p:sp>
          <p:nvSpPr>
            <p:cNvPr id="133" name="Google Shape;133;p13"/>
            <p:cNvSpPr/>
            <p:nvPr/>
          </p:nvSpPr>
          <p:spPr>
            <a:xfrm>
              <a:off x="945675" y="4840800"/>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13"/>
            <p:cNvCxnSpPr/>
            <p:nvPr/>
          </p:nvCxnSpPr>
          <p:spPr>
            <a:xfrm>
              <a:off x="1197075" y="4926450"/>
              <a:ext cx="7964700" cy="0"/>
            </a:xfrm>
            <a:prstGeom prst="straightConnector1">
              <a:avLst/>
            </a:prstGeom>
            <a:noFill/>
            <a:ln w="9525" cap="flat" cmpd="sng">
              <a:solidFill>
                <a:schemeClr val="dk1"/>
              </a:solidFill>
              <a:prstDash val="solid"/>
              <a:round/>
              <a:headEnd type="none" w="med" len="med"/>
              <a:tailEnd type="none" w="med" len="med"/>
            </a:ln>
          </p:spPr>
        </p:cxnSp>
        <p:cxnSp>
          <p:nvCxnSpPr>
            <p:cNvPr id="135" name="Google Shape;135;p13"/>
            <p:cNvCxnSpPr/>
            <p:nvPr/>
          </p:nvCxnSpPr>
          <p:spPr>
            <a:xfrm>
              <a:off x="2475" y="4926450"/>
              <a:ext cx="843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8"/>
        <p:cNvGrpSpPr/>
        <p:nvPr/>
      </p:nvGrpSpPr>
      <p:grpSpPr>
        <a:xfrm>
          <a:off x="0" y="0"/>
          <a:ext cx="0" cy="0"/>
          <a:chOff x="0" y="0"/>
          <a:chExt cx="0" cy="0"/>
        </a:xfrm>
      </p:grpSpPr>
      <p:grpSp>
        <p:nvGrpSpPr>
          <p:cNvPr id="149" name="Google Shape;149;p15"/>
          <p:cNvGrpSpPr/>
          <p:nvPr/>
        </p:nvGrpSpPr>
        <p:grpSpPr>
          <a:xfrm>
            <a:off x="8192575" y="4950"/>
            <a:ext cx="952800" cy="5143500"/>
            <a:chOff x="8192575" y="4950"/>
            <a:chExt cx="952800" cy="5143500"/>
          </a:xfrm>
        </p:grpSpPr>
        <p:sp>
          <p:nvSpPr>
            <p:cNvPr id="150" name="Google Shape;150;p15"/>
            <p:cNvSpPr/>
            <p:nvPr/>
          </p:nvSpPr>
          <p:spPr>
            <a:xfrm>
              <a:off x="8394475" y="4950"/>
              <a:ext cx="465900" cy="5143500"/>
            </a:xfrm>
            <a:prstGeom prst="rect">
              <a:avLst/>
            </a:prstGeom>
            <a:gradFill>
              <a:gsLst>
                <a:gs pos="0">
                  <a:schemeClr val="dk2"/>
                </a:gs>
                <a:gs pos="69000">
                  <a:schemeClr val="lt1"/>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flipH="1">
              <a:off x="8860375" y="4950"/>
              <a:ext cx="285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rot="10800000">
              <a:off x="8192575" y="4950"/>
              <a:ext cx="201000" cy="5143500"/>
            </a:xfrm>
            <a:prstGeom prst="rect">
              <a:avLst/>
            </a:prstGeom>
            <a:gradFill>
              <a:gsLst>
                <a:gs pos="0">
                  <a:schemeClr val="lt1"/>
                </a:gs>
                <a:gs pos="4700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5"/>
          <p:cNvSpPr txBox="1">
            <a:spLocks noGrp="1"/>
          </p:cNvSpPr>
          <p:nvPr>
            <p:ph type="title"/>
          </p:nvPr>
        </p:nvSpPr>
        <p:spPr>
          <a:xfrm>
            <a:off x="713225" y="1093600"/>
            <a:ext cx="3851100" cy="165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4" name="Google Shape;154;p15"/>
          <p:cNvSpPr txBox="1">
            <a:spLocks noGrp="1"/>
          </p:cNvSpPr>
          <p:nvPr>
            <p:ph type="subTitle" idx="1"/>
          </p:nvPr>
        </p:nvSpPr>
        <p:spPr>
          <a:xfrm>
            <a:off x="713225" y="2818950"/>
            <a:ext cx="3851100" cy="838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5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5" name="Google Shape;155;p15"/>
          <p:cNvSpPr>
            <a:spLocks noGrp="1"/>
          </p:cNvSpPr>
          <p:nvPr>
            <p:ph type="pic" idx="2"/>
          </p:nvPr>
        </p:nvSpPr>
        <p:spPr>
          <a:xfrm>
            <a:off x="5273100" y="0"/>
            <a:ext cx="2910000" cy="4926300"/>
          </a:xfrm>
          <a:prstGeom prst="rect">
            <a:avLst/>
          </a:prstGeom>
          <a:noFill/>
          <a:ln>
            <a:noFill/>
          </a:ln>
        </p:spPr>
      </p:sp>
      <p:sp>
        <p:nvSpPr>
          <p:cNvPr id="156" name="Google Shape;156;p15"/>
          <p:cNvSpPr/>
          <p:nvPr/>
        </p:nvSpPr>
        <p:spPr>
          <a:xfrm flipH="1">
            <a:off x="-3975" y="4950"/>
            <a:ext cx="30756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15"/>
          <p:cNvGrpSpPr/>
          <p:nvPr/>
        </p:nvGrpSpPr>
        <p:grpSpPr>
          <a:xfrm>
            <a:off x="-4102" y="4840800"/>
            <a:ext cx="9159300" cy="151200"/>
            <a:chOff x="2475" y="4840800"/>
            <a:chExt cx="9159300" cy="151200"/>
          </a:xfrm>
        </p:grpSpPr>
        <p:sp>
          <p:nvSpPr>
            <p:cNvPr id="158" name="Google Shape;158;p15"/>
            <p:cNvSpPr/>
            <p:nvPr/>
          </p:nvSpPr>
          <p:spPr>
            <a:xfrm>
              <a:off x="945675" y="4840800"/>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 name="Google Shape;159;p15"/>
            <p:cNvCxnSpPr/>
            <p:nvPr/>
          </p:nvCxnSpPr>
          <p:spPr>
            <a:xfrm>
              <a:off x="1197075" y="4926450"/>
              <a:ext cx="7964700" cy="0"/>
            </a:xfrm>
            <a:prstGeom prst="straightConnector1">
              <a:avLst/>
            </a:prstGeom>
            <a:noFill/>
            <a:ln w="9525" cap="flat" cmpd="sng">
              <a:solidFill>
                <a:schemeClr val="dk1"/>
              </a:solidFill>
              <a:prstDash val="solid"/>
              <a:round/>
              <a:headEnd type="none" w="med" len="med"/>
              <a:tailEnd type="none" w="med" len="med"/>
            </a:ln>
          </p:spPr>
        </p:cxnSp>
        <p:cxnSp>
          <p:nvCxnSpPr>
            <p:cNvPr id="160" name="Google Shape;160;p15"/>
            <p:cNvCxnSpPr/>
            <p:nvPr/>
          </p:nvCxnSpPr>
          <p:spPr>
            <a:xfrm>
              <a:off x="2475" y="4926450"/>
              <a:ext cx="843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21"/>
        <p:cNvGrpSpPr/>
        <p:nvPr/>
      </p:nvGrpSpPr>
      <p:grpSpPr>
        <a:xfrm>
          <a:off x="0" y="0"/>
          <a:ext cx="0" cy="0"/>
          <a:chOff x="0" y="0"/>
          <a:chExt cx="0" cy="0"/>
        </a:xfrm>
      </p:grpSpPr>
      <p:grpSp>
        <p:nvGrpSpPr>
          <p:cNvPr id="222" name="Google Shape;222;p21"/>
          <p:cNvGrpSpPr/>
          <p:nvPr/>
        </p:nvGrpSpPr>
        <p:grpSpPr>
          <a:xfrm>
            <a:off x="0" y="4950"/>
            <a:ext cx="486000" cy="5143500"/>
            <a:chOff x="0" y="4950"/>
            <a:chExt cx="486000" cy="5143500"/>
          </a:xfrm>
        </p:grpSpPr>
        <p:sp>
          <p:nvSpPr>
            <p:cNvPr id="223" name="Google Shape;223;p21"/>
            <p:cNvSpPr/>
            <p:nvPr/>
          </p:nvSpPr>
          <p:spPr>
            <a:xfrm>
              <a:off x="201000" y="4950"/>
              <a:ext cx="285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1"/>
            <p:cNvSpPr/>
            <p:nvPr/>
          </p:nvSpPr>
          <p:spPr>
            <a:xfrm flipH="1">
              <a:off x="0" y="4950"/>
              <a:ext cx="201000" cy="5143500"/>
            </a:xfrm>
            <a:prstGeom prst="rect">
              <a:avLst/>
            </a:prstGeom>
            <a:gradFill>
              <a:gsLst>
                <a:gs pos="0">
                  <a:schemeClr val="lt1"/>
                </a:gs>
                <a:gs pos="47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21"/>
          <p:cNvSpPr txBox="1">
            <a:spLocks noGrp="1"/>
          </p:cNvSpPr>
          <p:nvPr>
            <p:ph type="subTitle" idx="1"/>
          </p:nvPr>
        </p:nvSpPr>
        <p:spPr>
          <a:xfrm>
            <a:off x="4055400" y="2215125"/>
            <a:ext cx="2460900" cy="16446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7" name="Google Shape;227;p21"/>
          <p:cNvSpPr txBox="1">
            <a:spLocks noGrp="1"/>
          </p:cNvSpPr>
          <p:nvPr>
            <p:ph type="subTitle" idx="2"/>
          </p:nvPr>
        </p:nvSpPr>
        <p:spPr>
          <a:xfrm>
            <a:off x="713225" y="2215125"/>
            <a:ext cx="2460900" cy="16446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8" name="Google Shape;228;p21"/>
          <p:cNvSpPr txBox="1">
            <a:spLocks noGrp="1"/>
          </p:cNvSpPr>
          <p:nvPr>
            <p:ph type="subTitle" idx="3"/>
          </p:nvPr>
        </p:nvSpPr>
        <p:spPr>
          <a:xfrm>
            <a:off x="713225" y="1756150"/>
            <a:ext cx="2460900" cy="459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bre Baskerville"/>
              <a:buNone/>
              <a:defRPr sz="20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9pPr>
          </a:lstStyle>
          <a:p>
            <a:endParaRPr/>
          </a:p>
        </p:txBody>
      </p:sp>
      <p:sp>
        <p:nvSpPr>
          <p:cNvPr id="229" name="Google Shape;229;p21"/>
          <p:cNvSpPr txBox="1">
            <a:spLocks noGrp="1"/>
          </p:cNvSpPr>
          <p:nvPr>
            <p:ph type="subTitle" idx="4"/>
          </p:nvPr>
        </p:nvSpPr>
        <p:spPr>
          <a:xfrm>
            <a:off x="4055424" y="1756150"/>
            <a:ext cx="2460900" cy="459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bre Baskerville"/>
              <a:buNone/>
              <a:defRPr sz="2000" b="1">
                <a:solidFill>
                  <a:schemeClr val="dk1"/>
                </a:solidFill>
                <a:latin typeface="Libre Baskerville"/>
                <a:ea typeface="Libre Baskerville"/>
                <a:cs typeface="Libre Baskerville"/>
                <a:sym typeface="Libre Baskerville"/>
              </a:defRPr>
            </a:lvl1pPr>
            <a:lvl2pPr lvl="1"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2pPr>
            <a:lvl3pPr lvl="2"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3pPr>
            <a:lvl4pPr lvl="3"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4pPr>
            <a:lvl5pPr lvl="4"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5pPr>
            <a:lvl6pPr lvl="5"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6pPr>
            <a:lvl7pPr lvl="6"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7pPr>
            <a:lvl8pPr lvl="7"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8pPr>
            <a:lvl9pPr lvl="8" algn="ctr" rtl="0">
              <a:lnSpc>
                <a:spcPct val="100000"/>
              </a:lnSpc>
              <a:spcBef>
                <a:spcPts val="0"/>
              </a:spcBef>
              <a:spcAft>
                <a:spcPts val="0"/>
              </a:spcAft>
              <a:buSzPts val="2400"/>
              <a:buFont typeface="Libre Baskerville"/>
              <a:buNone/>
              <a:defRPr sz="2400">
                <a:latin typeface="Libre Baskerville"/>
                <a:ea typeface="Libre Baskerville"/>
                <a:cs typeface="Libre Baskerville"/>
                <a:sym typeface="Libre Baskerville"/>
              </a:defRPr>
            </a:lvl9pPr>
          </a:lstStyle>
          <a:p>
            <a:endParaRPr/>
          </a:p>
        </p:txBody>
      </p:sp>
      <p:grpSp>
        <p:nvGrpSpPr>
          <p:cNvPr id="230" name="Google Shape;230;p21"/>
          <p:cNvGrpSpPr/>
          <p:nvPr/>
        </p:nvGrpSpPr>
        <p:grpSpPr>
          <a:xfrm>
            <a:off x="-111811" y="184025"/>
            <a:ext cx="9268661" cy="151200"/>
            <a:chOff x="-111811" y="184025"/>
            <a:chExt cx="9268661" cy="151200"/>
          </a:xfrm>
        </p:grpSpPr>
        <p:cxnSp>
          <p:nvCxnSpPr>
            <p:cNvPr id="231" name="Google Shape;231;p21"/>
            <p:cNvCxnSpPr/>
            <p:nvPr/>
          </p:nvCxnSpPr>
          <p:spPr>
            <a:xfrm>
              <a:off x="-111811" y="269675"/>
              <a:ext cx="8024400" cy="0"/>
            </a:xfrm>
            <a:prstGeom prst="straightConnector1">
              <a:avLst/>
            </a:prstGeom>
            <a:noFill/>
            <a:ln w="9525" cap="flat" cmpd="sng">
              <a:solidFill>
                <a:schemeClr val="dk1"/>
              </a:solidFill>
              <a:prstDash val="solid"/>
              <a:round/>
              <a:headEnd type="none" w="med" len="med"/>
              <a:tailEnd type="none" w="med" len="med"/>
            </a:ln>
          </p:spPr>
        </p:cxnSp>
        <p:sp>
          <p:nvSpPr>
            <p:cNvPr id="232" name="Google Shape;232;p21"/>
            <p:cNvSpPr/>
            <p:nvPr/>
          </p:nvSpPr>
          <p:spPr>
            <a:xfrm rot="10800000">
              <a:off x="8037613" y="184025"/>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3" name="Google Shape;233;p21"/>
            <p:cNvCxnSpPr/>
            <p:nvPr/>
          </p:nvCxnSpPr>
          <p:spPr>
            <a:xfrm>
              <a:off x="8313850" y="259625"/>
              <a:ext cx="843000" cy="0"/>
            </a:xfrm>
            <a:prstGeom prst="straightConnector1">
              <a:avLst/>
            </a:prstGeom>
            <a:noFill/>
            <a:ln w="9525" cap="flat" cmpd="sng">
              <a:solidFill>
                <a:schemeClr val="dk1"/>
              </a:solidFill>
              <a:prstDash val="solid"/>
              <a:round/>
              <a:headEnd type="none" w="med" len="med"/>
              <a:tailEnd type="none" w="med" len="med"/>
            </a:ln>
          </p:spPr>
        </p:cxnSp>
      </p:grpSp>
      <p:sp>
        <p:nvSpPr>
          <p:cNvPr id="234" name="Google Shape;234;p21"/>
          <p:cNvSpPr/>
          <p:nvPr/>
        </p:nvSpPr>
        <p:spPr>
          <a:xfrm flipH="1">
            <a:off x="8432275" y="4604000"/>
            <a:ext cx="7197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430"/>
        <p:cNvGrpSpPr/>
        <p:nvPr/>
      </p:nvGrpSpPr>
      <p:grpSpPr>
        <a:xfrm>
          <a:off x="0" y="0"/>
          <a:ext cx="0" cy="0"/>
          <a:chOff x="0" y="0"/>
          <a:chExt cx="0" cy="0"/>
        </a:xfrm>
      </p:grpSpPr>
      <p:sp>
        <p:nvSpPr>
          <p:cNvPr id="431" name="Google Shape;431;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32" name="Google Shape;432;p34"/>
          <p:cNvGrpSpPr/>
          <p:nvPr/>
        </p:nvGrpSpPr>
        <p:grpSpPr>
          <a:xfrm>
            <a:off x="0" y="4950"/>
            <a:ext cx="486000" cy="5143500"/>
            <a:chOff x="0" y="4950"/>
            <a:chExt cx="486000" cy="5143500"/>
          </a:xfrm>
        </p:grpSpPr>
        <p:sp>
          <p:nvSpPr>
            <p:cNvPr id="433" name="Google Shape;433;p34"/>
            <p:cNvSpPr/>
            <p:nvPr/>
          </p:nvSpPr>
          <p:spPr>
            <a:xfrm rot="10800000">
              <a:off x="0" y="4950"/>
              <a:ext cx="285000" cy="51435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p:nvPr/>
          </p:nvSpPr>
          <p:spPr>
            <a:xfrm rot="10800000" flipH="1">
              <a:off x="285000" y="4950"/>
              <a:ext cx="201000" cy="5143500"/>
            </a:xfrm>
            <a:prstGeom prst="rect">
              <a:avLst/>
            </a:prstGeom>
            <a:gradFill>
              <a:gsLst>
                <a:gs pos="0">
                  <a:schemeClr val="lt1"/>
                </a:gs>
                <a:gs pos="47000">
                  <a:schemeClr val="lt1"/>
                </a:gs>
                <a:gs pos="100000">
                  <a:schemeClr val="lt2"/>
                </a:gs>
              </a:gsLst>
              <a:lin ang="167999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34"/>
          <p:cNvSpPr/>
          <p:nvPr/>
        </p:nvSpPr>
        <p:spPr>
          <a:xfrm flipH="1">
            <a:off x="8424000" y="0"/>
            <a:ext cx="720000" cy="539400"/>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34"/>
          <p:cNvGrpSpPr/>
          <p:nvPr/>
        </p:nvGrpSpPr>
        <p:grpSpPr>
          <a:xfrm>
            <a:off x="-111811" y="4840700"/>
            <a:ext cx="9268661" cy="151200"/>
            <a:chOff x="-111811" y="184025"/>
            <a:chExt cx="9268661" cy="151200"/>
          </a:xfrm>
        </p:grpSpPr>
        <p:cxnSp>
          <p:nvCxnSpPr>
            <p:cNvPr id="437" name="Google Shape;437;p34"/>
            <p:cNvCxnSpPr/>
            <p:nvPr/>
          </p:nvCxnSpPr>
          <p:spPr>
            <a:xfrm>
              <a:off x="-111811" y="269675"/>
              <a:ext cx="8024400" cy="0"/>
            </a:xfrm>
            <a:prstGeom prst="straightConnector1">
              <a:avLst/>
            </a:prstGeom>
            <a:noFill/>
            <a:ln w="9525" cap="flat" cmpd="sng">
              <a:solidFill>
                <a:schemeClr val="dk1"/>
              </a:solidFill>
              <a:prstDash val="solid"/>
              <a:round/>
              <a:headEnd type="none" w="med" len="med"/>
              <a:tailEnd type="none" w="med" len="med"/>
            </a:ln>
          </p:spPr>
        </p:cxnSp>
        <p:sp>
          <p:nvSpPr>
            <p:cNvPr id="438" name="Google Shape;438;p34"/>
            <p:cNvSpPr/>
            <p:nvPr/>
          </p:nvSpPr>
          <p:spPr>
            <a:xfrm rot="10800000">
              <a:off x="8037613" y="184025"/>
              <a:ext cx="151200" cy="1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9" name="Google Shape;439;p34"/>
            <p:cNvCxnSpPr/>
            <p:nvPr/>
          </p:nvCxnSpPr>
          <p:spPr>
            <a:xfrm>
              <a:off x="8313850" y="259625"/>
              <a:ext cx="843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ibre Baskerville"/>
              <a:buNone/>
              <a:defRPr sz="3000">
                <a:solidFill>
                  <a:schemeClr val="dk1"/>
                </a:solidFill>
                <a:latin typeface="Libre Baskerville"/>
                <a:ea typeface="Libre Baskerville"/>
                <a:cs typeface="Libre Baskerville"/>
                <a:sym typeface="Libre Baskerville"/>
              </a:defRPr>
            </a:lvl1pPr>
            <a:lvl2pPr lvl="1" rtl="0">
              <a:spcBef>
                <a:spcPts val="0"/>
              </a:spcBef>
              <a:spcAft>
                <a:spcPts val="0"/>
              </a:spcAft>
              <a:buClr>
                <a:schemeClr val="dk1"/>
              </a:buClr>
              <a:buSzPts val="3000"/>
              <a:buFont typeface="Libre Baskerville"/>
              <a:buNone/>
              <a:defRPr sz="3000">
                <a:solidFill>
                  <a:schemeClr val="dk1"/>
                </a:solidFill>
                <a:latin typeface="Libre Baskerville"/>
                <a:ea typeface="Libre Baskerville"/>
                <a:cs typeface="Libre Baskerville"/>
                <a:sym typeface="Libre Baskerville"/>
              </a:defRPr>
            </a:lvl2pPr>
            <a:lvl3pPr lvl="2" rtl="0">
              <a:spcBef>
                <a:spcPts val="0"/>
              </a:spcBef>
              <a:spcAft>
                <a:spcPts val="0"/>
              </a:spcAft>
              <a:buClr>
                <a:schemeClr val="dk1"/>
              </a:buClr>
              <a:buSzPts val="3000"/>
              <a:buFont typeface="Libre Baskerville"/>
              <a:buNone/>
              <a:defRPr sz="3000">
                <a:solidFill>
                  <a:schemeClr val="dk1"/>
                </a:solidFill>
                <a:latin typeface="Libre Baskerville"/>
                <a:ea typeface="Libre Baskerville"/>
                <a:cs typeface="Libre Baskerville"/>
                <a:sym typeface="Libre Baskerville"/>
              </a:defRPr>
            </a:lvl3pPr>
            <a:lvl4pPr lvl="3" rtl="0">
              <a:spcBef>
                <a:spcPts val="0"/>
              </a:spcBef>
              <a:spcAft>
                <a:spcPts val="0"/>
              </a:spcAft>
              <a:buClr>
                <a:schemeClr val="dk1"/>
              </a:buClr>
              <a:buSzPts val="3000"/>
              <a:buFont typeface="Libre Baskerville"/>
              <a:buNone/>
              <a:defRPr sz="3000">
                <a:solidFill>
                  <a:schemeClr val="dk1"/>
                </a:solidFill>
                <a:latin typeface="Libre Baskerville"/>
                <a:ea typeface="Libre Baskerville"/>
                <a:cs typeface="Libre Baskerville"/>
                <a:sym typeface="Libre Baskerville"/>
              </a:defRPr>
            </a:lvl4pPr>
            <a:lvl5pPr lvl="4" rtl="0">
              <a:spcBef>
                <a:spcPts val="0"/>
              </a:spcBef>
              <a:spcAft>
                <a:spcPts val="0"/>
              </a:spcAft>
              <a:buClr>
                <a:schemeClr val="dk1"/>
              </a:buClr>
              <a:buSzPts val="3000"/>
              <a:buFont typeface="Libre Baskerville"/>
              <a:buNone/>
              <a:defRPr sz="3000">
                <a:solidFill>
                  <a:schemeClr val="dk1"/>
                </a:solidFill>
                <a:latin typeface="Libre Baskerville"/>
                <a:ea typeface="Libre Baskerville"/>
                <a:cs typeface="Libre Baskerville"/>
                <a:sym typeface="Libre Baskerville"/>
              </a:defRPr>
            </a:lvl5pPr>
            <a:lvl6pPr lvl="5" rtl="0">
              <a:spcBef>
                <a:spcPts val="0"/>
              </a:spcBef>
              <a:spcAft>
                <a:spcPts val="0"/>
              </a:spcAft>
              <a:buClr>
                <a:schemeClr val="dk1"/>
              </a:buClr>
              <a:buSzPts val="3000"/>
              <a:buFont typeface="Libre Baskerville"/>
              <a:buNone/>
              <a:defRPr sz="3000">
                <a:solidFill>
                  <a:schemeClr val="dk1"/>
                </a:solidFill>
                <a:latin typeface="Libre Baskerville"/>
                <a:ea typeface="Libre Baskerville"/>
                <a:cs typeface="Libre Baskerville"/>
                <a:sym typeface="Libre Baskerville"/>
              </a:defRPr>
            </a:lvl6pPr>
            <a:lvl7pPr lvl="6" rtl="0">
              <a:spcBef>
                <a:spcPts val="0"/>
              </a:spcBef>
              <a:spcAft>
                <a:spcPts val="0"/>
              </a:spcAft>
              <a:buClr>
                <a:schemeClr val="dk1"/>
              </a:buClr>
              <a:buSzPts val="3000"/>
              <a:buFont typeface="Libre Baskerville"/>
              <a:buNone/>
              <a:defRPr sz="3000">
                <a:solidFill>
                  <a:schemeClr val="dk1"/>
                </a:solidFill>
                <a:latin typeface="Libre Baskerville"/>
                <a:ea typeface="Libre Baskerville"/>
                <a:cs typeface="Libre Baskerville"/>
                <a:sym typeface="Libre Baskerville"/>
              </a:defRPr>
            </a:lvl7pPr>
            <a:lvl8pPr lvl="7" rtl="0">
              <a:spcBef>
                <a:spcPts val="0"/>
              </a:spcBef>
              <a:spcAft>
                <a:spcPts val="0"/>
              </a:spcAft>
              <a:buClr>
                <a:schemeClr val="dk1"/>
              </a:buClr>
              <a:buSzPts val="3000"/>
              <a:buFont typeface="Libre Baskerville"/>
              <a:buNone/>
              <a:defRPr sz="3000">
                <a:solidFill>
                  <a:schemeClr val="dk1"/>
                </a:solidFill>
                <a:latin typeface="Libre Baskerville"/>
                <a:ea typeface="Libre Baskerville"/>
                <a:cs typeface="Libre Baskerville"/>
                <a:sym typeface="Libre Baskerville"/>
              </a:defRPr>
            </a:lvl8pPr>
            <a:lvl9pPr lvl="8" rtl="0">
              <a:spcBef>
                <a:spcPts val="0"/>
              </a:spcBef>
              <a:spcAft>
                <a:spcPts val="0"/>
              </a:spcAft>
              <a:buClr>
                <a:schemeClr val="dk1"/>
              </a:buClr>
              <a:buSzPts val="3000"/>
              <a:buFont typeface="Libre Baskerville"/>
              <a:buNone/>
              <a:defRPr sz="3000">
                <a:solidFill>
                  <a:schemeClr val="dk1"/>
                </a:solidFill>
                <a:latin typeface="Libre Baskerville"/>
                <a:ea typeface="Libre Baskerville"/>
                <a:cs typeface="Libre Baskerville"/>
                <a:sym typeface="Libre Baskervill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2"/>
              </a:buClr>
              <a:buSzPts val="1200"/>
              <a:buFont typeface="DM Sans"/>
              <a:buChar char="■"/>
              <a:defRPr sz="1200">
                <a:solidFill>
                  <a:schemeClr val="dk1"/>
                </a:solidFill>
                <a:latin typeface="DM Sans"/>
                <a:ea typeface="DM Sans"/>
                <a:cs typeface="DM Sans"/>
                <a:sym typeface="DM Sans"/>
              </a:defRPr>
            </a:lvl1pPr>
            <a:lvl2pPr marL="914400" lvl="1"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marL="1371600" lvl="2"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marL="1828800" lvl="3"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marL="2286000" lvl="4"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marL="2743200" lvl="5"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6pPr>
            <a:lvl7pPr marL="3200400" lvl="6"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7pPr>
            <a:lvl8pPr marL="3657600" lvl="7"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8pPr>
            <a:lvl9pPr marL="4114800" lvl="8"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59" r:id="rId6"/>
    <p:sldLayoutId id="2147483661" r:id="rId7"/>
    <p:sldLayoutId id="2147483667" r:id="rId8"/>
    <p:sldLayoutId id="2147483680" r:id="rId9"/>
    <p:sldLayoutId id="2147483681" r:id="rId10"/>
    <p:sldLayoutId id="2147483682" r:id="rId11"/>
    <p:sldLayoutId id="214748368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4"/>
          <p:cNvSpPr txBox="1">
            <a:spLocks noGrp="1"/>
          </p:cNvSpPr>
          <p:nvPr>
            <p:ph type="ctrTitle"/>
          </p:nvPr>
        </p:nvSpPr>
        <p:spPr>
          <a:xfrm>
            <a:off x="577771" y="2238322"/>
            <a:ext cx="7649398" cy="12543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0" i="0" dirty="0">
                <a:solidFill>
                  <a:srgbClr val="000000"/>
                </a:solidFill>
                <a:effectLst/>
                <a:latin typeface="docs-Calibri"/>
              </a:rPr>
              <a:t>Enhancing pre-service teachers’ </a:t>
            </a:r>
            <a:br>
              <a:rPr lang="en-US" sz="2800" b="0" i="0" dirty="0">
                <a:solidFill>
                  <a:srgbClr val="000000"/>
                </a:solidFill>
                <a:effectLst/>
                <a:latin typeface="docs-Calibri"/>
              </a:rPr>
            </a:br>
            <a:r>
              <a:rPr lang="en-US" sz="2800" b="0" i="0" dirty="0">
                <a:solidFill>
                  <a:srgbClr val="000000"/>
                </a:solidFill>
                <a:effectLst/>
                <a:latin typeface="docs-Calibri"/>
              </a:rPr>
              <a:t>pedagogical professional skills: the case of Natural Science Education at VNU University of Education</a:t>
            </a:r>
            <a:endParaRPr sz="2800" dirty="0"/>
          </a:p>
        </p:txBody>
      </p:sp>
      <p:sp>
        <p:nvSpPr>
          <p:cNvPr id="490" name="Google Shape;490;p44"/>
          <p:cNvSpPr txBox="1">
            <a:spLocks noGrp="1"/>
          </p:cNvSpPr>
          <p:nvPr>
            <p:ph type="subTitle" idx="1"/>
          </p:nvPr>
        </p:nvSpPr>
        <p:spPr>
          <a:xfrm>
            <a:off x="5235940" y="3782342"/>
            <a:ext cx="3044031"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 Thuy Linh,</a:t>
            </a:r>
          </a:p>
          <a:p>
            <a:pPr marL="0" lvl="0" indent="0" algn="l" rtl="0">
              <a:spcBef>
                <a:spcPts val="0"/>
              </a:spcBef>
              <a:spcAft>
                <a:spcPts val="0"/>
              </a:spcAft>
              <a:buNone/>
            </a:pPr>
            <a:r>
              <a:rPr lang="en" dirty="0"/>
              <a:t>VNU University of Education</a:t>
            </a:r>
            <a:endParaRPr dirty="0"/>
          </a:p>
        </p:txBody>
      </p:sp>
      <p:sp>
        <p:nvSpPr>
          <p:cNvPr id="4" name="Google Shape;489;p44">
            <a:extLst>
              <a:ext uri="{FF2B5EF4-FFF2-40B4-BE49-F238E27FC236}">
                <a16:creationId xmlns:a16="http://schemas.microsoft.com/office/drawing/2014/main" id="{B8EF9DC2-72E2-1047-B5D2-14E3EE4ADCB9}"/>
              </a:ext>
            </a:extLst>
          </p:cNvPr>
          <p:cNvSpPr txBox="1">
            <a:spLocks/>
          </p:cNvSpPr>
          <p:nvPr/>
        </p:nvSpPr>
        <p:spPr>
          <a:xfrm>
            <a:off x="834949" y="785209"/>
            <a:ext cx="7240646" cy="7740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Libre Baskerville"/>
              <a:buNone/>
              <a:defRPr sz="5000" b="0"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9pPr>
          </a:lstStyle>
          <a:p>
            <a:pPr algn="ctr"/>
            <a:r>
              <a:rPr lang="en-US" sz="2000" dirty="0">
                <a:solidFill>
                  <a:srgbClr val="000000"/>
                </a:solidFill>
                <a:latin typeface="docs-Calibri"/>
              </a:rPr>
              <a:t>The 7</a:t>
            </a:r>
            <a:r>
              <a:rPr lang="en-US" sz="2000" baseline="30000" dirty="0">
                <a:solidFill>
                  <a:srgbClr val="000000"/>
                </a:solidFill>
                <a:latin typeface="docs-Calibri"/>
              </a:rPr>
              <a:t>th</a:t>
            </a:r>
            <a:r>
              <a:rPr lang="en-US" sz="2000" dirty="0">
                <a:solidFill>
                  <a:srgbClr val="000000"/>
                </a:solidFill>
                <a:latin typeface="docs-Calibri"/>
              </a:rPr>
              <a:t> UNESCO UNITWIN International Conference on Quality Teacher Education 2023</a:t>
            </a:r>
            <a:endParaRPr lang="en-US" sz="2000" dirty="0"/>
          </a:p>
        </p:txBody>
      </p:sp>
      <p:sp>
        <p:nvSpPr>
          <p:cNvPr id="5" name="Google Shape;489;p44">
            <a:extLst>
              <a:ext uri="{FF2B5EF4-FFF2-40B4-BE49-F238E27FC236}">
                <a16:creationId xmlns:a16="http://schemas.microsoft.com/office/drawing/2014/main" id="{1029B92A-86BB-814F-B96F-A8CEAD34F7D8}"/>
              </a:ext>
            </a:extLst>
          </p:cNvPr>
          <p:cNvSpPr txBox="1">
            <a:spLocks/>
          </p:cNvSpPr>
          <p:nvPr/>
        </p:nvSpPr>
        <p:spPr>
          <a:xfrm>
            <a:off x="630573" y="1166833"/>
            <a:ext cx="7649398" cy="7740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Libre Baskerville"/>
              <a:buNone/>
              <a:defRPr sz="5000" b="0"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191919"/>
              </a:buClr>
              <a:buSzPts val="5200"/>
              <a:buFont typeface="Libre Baskerville"/>
              <a:buNone/>
              <a:defRPr sz="5200" b="0" i="0" u="none" strike="noStrike" cap="none">
                <a:solidFill>
                  <a:srgbClr val="191919"/>
                </a:solidFill>
                <a:latin typeface="Libre Baskerville"/>
                <a:ea typeface="Libre Baskerville"/>
                <a:cs typeface="Libre Baskerville"/>
                <a:sym typeface="Libre Baskerville"/>
              </a:defRPr>
            </a:lvl9pPr>
          </a:lstStyle>
          <a:p>
            <a:pPr algn="ctr"/>
            <a:r>
              <a:rPr lang="en-US" sz="2000" i="1" dirty="0">
                <a:solidFill>
                  <a:srgbClr val="000000"/>
                </a:solidFill>
                <a:latin typeface="docs-Calibri"/>
              </a:rPr>
              <a:t>A New Horizon Towards Digital Transformation in Teacher Education</a:t>
            </a:r>
            <a:endParaRPr lang="en-US"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0"/>
          <p:cNvSpPr txBox="1">
            <a:spLocks noGrp="1"/>
          </p:cNvSpPr>
          <p:nvPr>
            <p:ph type="title"/>
          </p:nvPr>
        </p:nvSpPr>
        <p:spPr>
          <a:xfrm>
            <a:off x="713224" y="630898"/>
            <a:ext cx="84307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Pedagogical Professional Skills</a:t>
            </a:r>
            <a:endParaRPr dirty="0"/>
          </a:p>
        </p:txBody>
      </p:sp>
      <p:sp>
        <p:nvSpPr>
          <p:cNvPr id="542" name="Google Shape;542;p50"/>
          <p:cNvSpPr txBox="1">
            <a:spLocks noGrp="1"/>
          </p:cNvSpPr>
          <p:nvPr>
            <p:ph type="subTitle" idx="1"/>
          </p:nvPr>
        </p:nvSpPr>
        <p:spPr>
          <a:xfrm>
            <a:off x="713224" y="1738150"/>
            <a:ext cx="6523071" cy="1409664"/>
          </a:xfrm>
          <a:prstGeom prst="rect">
            <a:avLst/>
          </a:prstGeom>
        </p:spPr>
        <p:txBody>
          <a:bodyPr spcFirstLastPara="1" wrap="square" lIns="91425" tIns="91425" rIns="91425" bIns="91425" anchor="t" anchorCtr="0">
            <a:noAutofit/>
          </a:bodyPr>
          <a:lstStyle/>
          <a:p>
            <a:pPr marL="152400" lvl="0" indent="0">
              <a:lnSpc>
                <a:spcPct val="150000"/>
              </a:lnSpc>
              <a:buNone/>
            </a:pPr>
            <a:r>
              <a:rPr lang="en-US" sz="1600" dirty="0">
                <a:latin typeface="Söhne"/>
              </a:rPr>
              <a:t>The ability to integrate psychological qualities and professional expertise of teachers in specific pedagogical situations in order to effectively achieve teaching and educational objectives.</a:t>
            </a:r>
          </a:p>
        </p:txBody>
      </p:sp>
      <p:sp>
        <p:nvSpPr>
          <p:cNvPr id="4" name="Google Shape;542;p50">
            <a:extLst>
              <a:ext uri="{FF2B5EF4-FFF2-40B4-BE49-F238E27FC236}">
                <a16:creationId xmlns:a16="http://schemas.microsoft.com/office/drawing/2014/main" id="{89B3B28D-3F51-7B40-8137-7195027C8A88}"/>
              </a:ext>
            </a:extLst>
          </p:cNvPr>
          <p:cNvSpPr txBox="1">
            <a:spLocks/>
          </p:cNvSpPr>
          <p:nvPr/>
        </p:nvSpPr>
        <p:spPr>
          <a:xfrm>
            <a:off x="2411760" y="2977534"/>
            <a:ext cx="4824535" cy="14096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2"/>
              </a:buClr>
              <a:buSzPts val="1600"/>
              <a:buFont typeface="Nunito Light"/>
              <a:buChar char="■"/>
              <a:defRPr sz="1200" b="0" i="0" u="none" strike="noStrike" cap="none">
                <a:solidFill>
                  <a:schemeClr val="dk1"/>
                </a:solidFill>
                <a:latin typeface="DM Sans"/>
                <a:ea typeface="DM Sans"/>
                <a:cs typeface="DM Sans"/>
                <a:sym typeface="DM Sans"/>
              </a:defRPr>
            </a:lvl1pPr>
            <a:lvl2pPr marL="914400" marR="0" lvl="1" indent="-304800" algn="ctr" rtl="0">
              <a:lnSpc>
                <a:spcPct val="100000"/>
              </a:lnSpc>
              <a:spcBef>
                <a:spcPts val="0"/>
              </a:spcBef>
              <a:spcAft>
                <a:spcPts val="0"/>
              </a:spcAft>
              <a:buClr>
                <a:srgbClr val="E76A28"/>
              </a:buClr>
              <a:buSzPts val="1600"/>
              <a:buFont typeface="Nunito Light"/>
              <a:buChar char="○"/>
              <a:defRPr sz="1200" b="0" i="0" u="none" strike="noStrike" cap="none">
                <a:solidFill>
                  <a:schemeClr val="dk1"/>
                </a:solidFill>
                <a:latin typeface="DM Sans"/>
                <a:ea typeface="DM Sans"/>
                <a:cs typeface="DM Sans"/>
                <a:sym typeface="DM Sans"/>
              </a:defRPr>
            </a:lvl2pPr>
            <a:lvl3pPr marL="1371600" marR="0" lvl="2" indent="-304800" algn="ctr" rtl="0">
              <a:lnSpc>
                <a:spcPct val="100000"/>
              </a:lnSpc>
              <a:spcBef>
                <a:spcPts val="0"/>
              </a:spcBef>
              <a:spcAft>
                <a:spcPts val="0"/>
              </a:spcAft>
              <a:buClr>
                <a:srgbClr val="E76A28"/>
              </a:buClr>
              <a:buSzPts val="1500"/>
              <a:buFont typeface="Nunito Light"/>
              <a:buChar char="■"/>
              <a:defRPr sz="1200" b="0" i="0" u="none" strike="noStrike" cap="none">
                <a:solidFill>
                  <a:schemeClr val="dk1"/>
                </a:solidFill>
                <a:latin typeface="DM Sans"/>
                <a:ea typeface="DM Sans"/>
                <a:cs typeface="DM Sans"/>
                <a:sym typeface="DM Sans"/>
              </a:defRPr>
            </a:lvl3pPr>
            <a:lvl4pPr marL="1828800" marR="0" lvl="3" indent="-304800" algn="ctr" rtl="0">
              <a:lnSpc>
                <a:spcPct val="100000"/>
              </a:lnSpc>
              <a:spcBef>
                <a:spcPts val="0"/>
              </a:spcBef>
              <a:spcAft>
                <a:spcPts val="0"/>
              </a:spcAft>
              <a:buClr>
                <a:srgbClr val="E76A28"/>
              </a:buClr>
              <a:buSzPts val="1500"/>
              <a:buFont typeface="Nunito Light"/>
              <a:buChar char="●"/>
              <a:defRPr sz="1200" b="0" i="0" u="none" strike="noStrike" cap="none">
                <a:solidFill>
                  <a:schemeClr val="dk1"/>
                </a:solidFill>
                <a:latin typeface="DM Sans"/>
                <a:ea typeface="DM Sans"/>
                <a:cs typeface="DM Sans"/>
                <a:sym typeface="DM Sans"/>
              </a:defRPr>
            </a:lvl4pPr>
            <a:lvl5pPr marL="2286000" marR="0" lvl="4"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DM Sans"/>
                <a:ea typeface="DM Sans"/>
                <a:cs typeface="DM Sans"/>
                <a:sym typeface="DM Sans"/>
              </a:defRPr>
            </a:lvl5pPr>
            <a:lvl6pPr marL="2743200" marR="0" lvl="5"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DM Sans"/>
                <a:ea typeface="DM Sans"/>
                <a:cs typeface="DM Sans"/>
                <a:sym typeface="DM Sans"/>
              </a:defRPr>
            </a:lvl6pPr>
            <a:lvl7pPr marL="3200400" marR="0" lvl="6" indent="-304800" algn="ctr" rtl="0">
              <a:lnSpc>
                <a:spcPct val="100000"/>
              </a:lnSpc>
              <a:spcBef>
                <a:spcPts val="0"/>
              </a:spcBef>
              <a:spcAft>
                <a:spcPts val="0"/>
              </a:spcAft>
              <a:buClr>
                <a:srgbClr val="999999"/>
              </a:buClr>
              <a:buSzPts val="1300"/>
              <a:buFont typeface="Nunito Light"/>
              <a:buChar char="●"/>
              <a:defRPr sz="1200" b="0" i="0" u="none" strike="noStrike" cap="none">
                <a:solidFill>
                  <a:schemeClr val="dk1"/>
                </a:solidFill>
                <a:latin typeface="DM Sans"/>
                <a:ea typeface="DM Sans"/>
                <a:cs typeface="DM Sans"/>
                <a:sym typeface="DM Sans"/>
              </a:defRPr>
            </a:lvl7pPr>
            <a:lvl8pPr marL="3657600" marR="0" lvl="7" indent="-304800" algn="ctr" rtl="0">
              <a:lnSpc>
                <a:spcPct val="100000"/>
              </a:lnSpc>
              <a:spcBef>
                <a:spcPts val="0"/>
              </a:spcBef>
              <a:spcAft>
                <a:spcPts val="0"/>
              </a:spcAft>
              <a:buClr>
                <a:srgbClr val="999999"/>
              </a:buClr>
              <a:buSzPts val="1300"/>
              <a:buFont typeface="Nunito Light"/>
              <a:buChar char="○"/>
              <a:defRPr sz="1200" b="0" i="0" u="none" strike="noStrike" cap="none">
                <a:solidFill>
                  <a:schemeClr val="dk1"/>
                </a:solidFill>
                <a:latin typeface="DM Sans"/>
                <a:ea typeface="DM Sans"/>
                <a:cs typeface="DM Sans"/>
                <a:sym typeface="DM Sans"/>
              </a:defRPr>
            </a:lvl8pPr>
            <a:lvl9pPr marL="4114800" marR="0" lvl="8"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DM Sans"/>
                <a:ea typeface="DM Sans"/>
                <a:cs typeface="DM Sans"/>
                <a:sym typeface="DM Sans"/>
              </a:defRPr>
            </a:lvl9pPr>
          </a:lstStyle>
          <a:p>
            <a:pPr marL="152400" indent="0">
              <a:lnSpc>
                <a:spcPct val="150000"/>
              </a:lnSpc>
              <a:buFont typeface="Nunito Light"/>
              <a:buNone/>
            </a:pPr>
            <a:r>
              <a:rPr lang="en-US" i="1" dirty="0">
                <a:latin typeface="Söhne"/>
              </a:rPr>
              <a:t>Du et. al, 2021</a:t>
            </a:r>
          </a:p>
          <a:p>
            <a:pPr marL="152400" indent="0">
              <a:lnSpc>
                <a:spcPct val="150000"/>
              </a:lnSpc>
              <a:buFont typeface="Nunito Light"/>
              <a:buNone/>
            </a:pPr>
            <a:r>
              <a:rPr lang="en-US" i="1" dirty="0">
                <a:latin typeface="Söhne"/>
              </a:rPr>
              <a:t>http://</a:t>
            </a:r>
            <a:r>
              <a:rPr lang="en-US" i="1" dirty="0" err="1">
                <a:latin typeface="Söhne"/>
              </a:rPr>
              <a:t>vjes.vnies.edu.vn</a:t>
            </a:r>
            <a:r>
              <a:rPr lang="en-US" i="1" dirty="0">
                <a:latin typeface="Söhne"/>
              </a:rPr>
              <a:t>/sites/default/files/baiso10_so43.pdf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D7E4-D5C2-4C41-8254-F66B02866BCA}"/>
              </a:ext>
            </a:extLst>
          </p:cNvPr>
          <p:cNvSpPr>
            <a:spLocks noGrp="1"/>
          </p:cNvSpPr>
          <p:nvPr>
            <p:ph type="title"/>
          </p:nvPr>
        </p:nvSpPr>
        <p:spPr>
          <a:xfrm>
            <a:off x="713224" y="445025"/>
            <a:ext cx="6739095" cy="572700"/>
          </a:xfrm>
        </p:spPr>
        <p:txBody>
          <a:bodyPr/>
          <a:lstStyle/>
          <a:p>
            <a:r>
              <a:rPr lang="en-VN" dirty="0"/>
              <a:t>Pedagogical professional skills</a:t>
            </a:r>
          </a:p>
        </p:txBody>
      </p:sp>
      <p:sp>
        <p:nvSpPr>
          <p:cNvPr id="3" name="Subtitle 2">
            <a:extLst>
              <a:ext uri="{FF2B5EF4-FFF2-40B4-BE49-F238E27FC236}">
                <a16:creationId xmlns:a16="http://schemas.microsoft.com/office/drawing/2014/main" id="{AD48A329-D234-5842-9E9B-D383927301EE}"/>
              </a:ext>
            </a:extLst>
          </p:cNvPr>
          <p:cNvSpPr>
            <a:spLocks noGrp="1"/>
          </p:cNvSpPr>
          <p:nvPr>
            <p:ph type="subTitle" idx="1"/>
          </p:nvPr>
        </p:nvSpPr>
        <p:spPr>
          <a:xfrm>
            <a:off x="611560" y="1051585"/>
            <a:ext cx="7776864" cy="2960325"/>
          </a:xfrm>
        </p:spPr>
        <p:txBody>
          <a:bodyPr/>
          <a:lstStyle/>
          <a:p>
            <a:pPr>
              <a:lnSpc>
                <a:spcPct val="150000"/>
              </a:lnSpc>
            </a:pPr>
            <a:r>
              <a:rPr lang="en-US" sz="2000" dirty="0">
                <a:latin typeface="Söhne"/>
              </a:rPr>
              <a:t>Knowledge competence </a:t>
            </a:r>
          </a:p>
          <a:p>
            <a:pPr>
              <a:lnSpc>
                <a:spcPct val="150000"/>
              </a:lnSpc>
            </a:pPr>
            <a:r>
              <a:rPr lang="en-US" sz="2000" dirty="0">
                <a:latin typeface="Söhne"/>
              </a:rPr>
              <a:t>Competence of using teaching methodology </a:t>
            </a:r>
          </a:p>
          <a:p>
            <a:pPr>
              <a:lnSpc>
                <a:spcPct val="150000"/>
              </a:lnSpc>
            </a:pPr>
            <a:r>
              <a:rPr lang="en-US" sz="2000" dirty="0">
                <a:latin typeface="Söhne"/>
              </a:rPr>
              <a:t>Management ability</a:t>
            </a:r>
          </a:p>
          <a:p>
            <a:pPr>
              <a:lnSpc>
                <a:spcPct val="150000"/>
              </a:lnSpc>
            </a:pPr>
            <a:r>
              <a:rPr lang="en-US" sz="2000" dirty="0">
                <a:latin typeface="Söhne"/>
              </a:rPr>
              <a:t>Awareness of discipline, professional etiquette</a:t>
            </a:r>
          </a:p>
          <a:p>
            <a:pPr>
              <a:lnSpc>
                <a:spcPct val="150000"/>
              </a:lnSpc>
            </a:pPr>
            <a:r>
              <a:rPr lang="en-US" sz="2000" dirty="0">
                <a:latin typeface="Söhne"/>
              </a:rPr>
              <a:t>Other skills: pronunciation, voice, writing, spelling, etc.</a:t>
            </a:r>
          </a:p>
          <a:p>
            <a:pPr>
              <a:lnSpc>
                <a:spcPct val="150000"/>
              </a:lnSpc>
            </a:pPr>
            <a:r>
              <a:rPr lang="en-US" sz="2000" dirty="0">
                <a:latin typeface="Söhne"/>
              </a:rPr>
              <a:t>Professional passion, learning motivation.</a:t>
            </a:r>
          </a:p>
        </p:txBody>
      </p:sp>
      <p:sp>
        <p:nvSpPr>
          <p:cNvPr id="4" name="Google Shape;542;p50">
            <a:extLst>
              <a:ext uri="{FF2B5EF4-FFF2-40B4-BE49-F238E27FC236}">
                <a16:creationId xmlns:a16="http://schemas.microsoft.com/office/drawing/2014/main" id="{92910F89-7699-9E4E-97E9-6C47C88B1B3B}"/>
              </a:ext>
            </a:extLst>
          </p:cNvPr>
          <p:cNvSpPr txBox="1">
            <a:spLocks/>
          </p:cNvSpPr>
          <p:nvPr/>
        </p:nvSpPr>
        <p:spPr>
          <a:xfrm>
            <a:off x="611560" y="3883142"/>
            <a:ext cx="6565424" cy="7048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2"/>
              </a:buClr>
              <a:buSzPts val="1600"/>
              <a:buFont typeface="Nunito Light"/>
              <a:buChar char="■"/>
              <a:defRPr sz="1200" b="0" i="0" u="none" strike="noStrike" cap="none">
                <a:solidFill>
                  <a:schemeClr val="dk1"/>
                </a:solidFill>
                <a:latin typeface="DM Sans"/>
                <a:ea typeface="DM Sans"/>
                <a:cs typeface="DM Sans"/>
                <a:sym typeface="DM Sans"/>
              </a:defRPr>
            </a:lvl1pPr>
            <a:lvl2pPr marL="914400" marR="0" lvl="1" indent="-304800" algn="ctr" rtl="0">
              <a:lnSpc>
                <a:spcPct val="100000"/>
              </a:lnSpc>
              <a:spcBef>
                <a:spcPts val="0"/>
              </a:spcBef>
              <a:spcAft>
                <a:spcPts val="0"/>
              </a:spcAft>
              <a:buClr>
                <a:srgbClr val="E76A28"/>
              </a:buClr>
              <a:buSzPts val="1600"/>
              <a:buFont typeface="Nunito Light"/>
              <a:buChar char="○"/>
              <a:defRPr sz="1200" b="0" i="0" u="none" strike="noStrike" cap="none">
                <a:solidFill>
                  <a:schemeClr val="dk1"/>
                </a:solidFill>
                <a:latin typeface="DM Sans"/>
                <a:ea typeface="DM Sans"/>
                <a:cs typeface="DM Sans"/>
                <a:sym typeface="DM Sans"/>
              </a:defRPr>
            </a:lvl2pPr>
            <a:lvl3pPr marL="1371600" marR="0" lvl="2" indent="-304800" algn="ctr" rtl="0">
              <a:lnSpc>
                <a:spcPct val="100000"/>
              </a:lnSpc>
              <a:spcBef>
                <a:spcPts val="0"/>
              </a:spcBef>
              <a:spcAft>
                <a:spcPts val="0"/>
              </a:spcAft>
              <a:buClr>
                <a:srgbClr val="E76A28"/>
              </a:buClr>
              <a:buSzPts val="1500"/>
              <a:buFont typeface="Nunito Light"/>
              <a:buChar char="■"/>
              <a:defRPr sz="1200" b="0" i="0" u="none" strike="noStrike" cap="none">
                <a:solidFill>
                  <a:schemeClr val="dk1"/>
                </a:solidFill>
                <a:latin typeface="DM Sans"/>
                <a:ea typeface="DM Sans"/>
                <a:cs typeface="DM Sans"/>
                <a:sym typeface="DM Sans"/>
              </a:defRPr>
            </a:lvl3pPr>
            <a:lvl4pPr marL="1828800" marR="0" lvl="3" indent="-304800" algn="ctr" rtl="0">
              <a:lnSpc>
                <a:spcPct val="100000"/>
              </a:lnSpc>
              <a:spcBef>
                <a:spcPts val="0"/>
              </a:spcBef>
              <a:spcAft>
                <a:spcPts val="0"/>
              </a:spcAft>
              <a:buClr>
                <a:srgbClr val="E76A28"/>
              </a:buClr>
              <a:buSzPts val="1500"/>
              <a:buFont typeface="Nunito Light"/>
              <a:buChar char="●"/>
              <a:defRPr sz="1200" b="0" i="0" u="none" strike="noStrike" cap="none">
                <a:solidFill>
                  <a:schemeClr val="dk1"/>
                </a:solidFill>
                <a:latin typeface="DM Sans"/>
                <a:ea typeface="DM Sans"/>
                <a:cs typeface="DM Sans"/>
                <a:sym typeface="DM Sans"/>
              </a:defRPr>
            </a:lvl4pPr>
            <a:lvl5pPr marL="2286000" marR="0" lvl="4"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DM Sans"/>
                <a:ea typeface="DM Sans"/>
                <a:cs typeface="DM Sans"/>
                <a:sym typeface="DM Sans"/>
              </a:defRPr>
            </a:lvl5pPr>
            <a:lvl6pPr marL="2743200" marR="0" lvl="5"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DM Sans"/>
                <a:ea typeface="DM Sans"/>
                <a:cs typeface="DM Sans"/>
                <a:sym typeface="DM Sans"/>
              </a:defRPr>
            </a:lvl6pPr>
            <a:lvl7pPr marL="3200400" marR="0" lvl="6" indent="-304800" algn="ctr" rtl="0">
              <a:lnSpc>
                <a:spcPct val="100000"/>
              </a:lnSpc>
              <a:spcBef>
                <a:spcPts val="0"/>
              </a:spcBef>
              <a:spcAft>
                <a:spcPts val="0"/>
              </a:spcAft>
              <a:buClr>
                <a:srgbClr val="999999"/>
              </a:buClr>
              <a:buSzPts val="1300"/>
              <a:buFont typeface="Nunito Light"/>
              <a:buChar char="●"/>
              <a:defRPr sz="1200" b="0" i="0" u="none" strike="noStrike" cap="none">
                <a:solidFill>
                  <a:schemeClr val="dk1"/>
                </a:solidFill>
                <a:latin typeface="DM Sans"/>
                <a:ea typeface="DM Sans"/>
                <a:cs typeface="DM Sans"/>
                <a:sym typeface="DM Sans"/>
              </a:defRPr>
            </a:lvl7pPr>
            <a:lvl8pPr marL="3657600" marR="0" lvl="7" indent="-304800" algn="ctr" rtl="0">
              <a:lnSpc>
                <a:spcPct val="100000"/>
              </a:lnSpc>
              <a:spcBef>
                <a:spcPts val="0"/>
              </a:spcBef>
              <a:spcAft>
                <a:spcPts val="0"/>
              </a:spcAft>
              <a:buClr>
                <a:srgbClr val="999999"/>
              </a:buClr>
              <a:buSzPts val="1300"/>
              <a:buFont typeface="Nunito Light"/>
              <a:buChar char="○"/>
              <a:defRPr sz="1200" b="0" i="0" u="none" strike="noStrike" cap="none">
                <a:solidFill>
                  <a:schemeClr val="dk1"/>
                </a:solidFill>
                <a:latin typeface="DM Sans"/>
                <a:ea typeface="DM Sans"/>
                <a:cs typeface="DM Sans"/>
                <a:sym typeface="DM Sans"/>
              </a:defRPr>
            </a:lvl8pPr>
            <a:lvl9pPr marL="4114800" marR="0" lvl="8"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DM Sans"/>
                <a:ea typeface="DM Sans"/>
                <a:cs typeface="DM Sans"/>
                <a:sym typeface="DM Sans"/>
              </a:defRPr>
            </a:lvl9pPr>
          </a:lstStyle>
          <a:p>
            <a:pPr marL="152400" indent="0">
              <a:buFont typeface="Nunito Light"/>
              <a:buNone/>
            </a:pPr>
            <a:r>
              <a:rPr lang="en-US" i="1" dirty="0">
                <a:latin typeface="Söhne"/>
              </a:rPr>
              <a:t>Tran et. al, 2020</a:t>
            </a:r>
          </a:p>
          <a:p>
            <a:pPr marL="152400" indent="0">
              <a:buFont typeface="Nunito Light"/>
              <a:buNone/>
            </a:pPr>
            <a:r>
              <a:rPr lang="en-US" i="1" dirty="0">
                <a:latin typeface="Söhne"/>
              </a:rPr>
              <a:t>https://</a:t>
            </a:r>
            <a:r>
              <a:rPr lang="en-US" i="1" dirty="0" err="1">
                <a:latin typeface="Söhne"/>
              </a:rPr>
              <a:t>tapchigiaoduc.moet.gov.vn</a:t>
            </a:r>
            <a:r>
              <a:rPr lang="en-US" i="1" dirty="0">
                <a:latin typeface="Söhne"/>
              </a:rPr>
              <a:t>/vi/magazine/491-ki-i-thang-12/11-thuc-trang-va-giai-phap-nang-cao-chat-luong-hoat-dong-dao-tao-nghiep-vu-su-pham-cho-sinh-vien-su-pham-truong-dai-hoc-an-giang-7705.html</a:t>
            </a:r>
          </a:p>
        </p:txBody>
      </p:sp>
    </p:spTree>
    <p:extLst>
      <p:ext uri="{BB962C8B-B14F-4D97-AF65-F5344CB8AC3E}">
        <p14:creationId xmlns:p14="http://schemas.microsoft.com/office/powerpoint/2010/main" val="308267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D7E4-D5C2-4C41-8254-F66B02866BCA}"/>
              </a:ext>
            </a:extLst>
          </p:cNvPr>
          <p:cNvSpPr>
            <a:spLocks noGrp="1"/>
          </p:cNvSpPr>
          <p:nvPr>
            <p:ph type="title"/>
          </p:nvPr>
        </p:nvSpPr>
        <p:spPr>
          <a:xfrm>
            <a:off x="713224" y="445025"/>
            <a:ext cx="6739095" cy="572700"/>
          </a:xfrm>
        </p:spPr>
        <p:txBody>
          <a:bodyPr/>
          <a:lstStyle/>
          <a:p>
            <a:r>
              <a:rPr lang="en-VN" dirty="0"/>
              <a:t>Pedagogical professional skills</a:t>
            </a:r>
          </a:p>
        </p:txBody>
      </p:sp>
      <p:sp>
        <p:nvSpPr>
          <p:cNvPr id="3" name="Subtitle 2">
            <a:extLst>
              <a:ext uri="{FF2B5EF4-FFF2-40B4-BE49-F238E27FC236}">
                <a16:creationId xmlns:a16="http://schemas.microsoft.com/office/drawing/2014/main" id="{AD48A329-D234-5842-9E9B-D383927301EE}"/>
              </a:ext>
            </a:extLst>
          </p:cNvPr>
          <p:cNvSpPr>
            <a:spLocks noGrp="1"/>
          </p:cNvSpPr>
          <p:nvPr>
            <p:ph type="subTitle" idx="1"/>
          </p:nvPr>
        </p:nvSpPr>
        <p:spPr>
          <a:xfrm>
            <a:off x="251520" y="1275606"/>
            <a:ext cx="7027128" cy="2960325"/>
          </a:xfrm>
        </p:spPr>
        <p:txBody>
          <a:bodyPr/>
          <a:lstStyle/>
          <a:p>
            <a:pPr algn="l">
              <a:lnSpc>
                <a:spcPct val="150000"/>
              </a:lnSpc>
            </a:pPr>
            <a:r>
              <a:rPr lang="en-US" sz="2000" b="0" i="0" dirty="0">
                <a:effectLst/>
                <a:latin typeface="Söhne"/>
              </a:rPr>
              <a:t>The skill of writing on the board;</a:t>
            </a:r>
          </a:p>
          <a:p>
            <a:pPr>
              <a:lnSpc>
                <a:spcPct val="150000"/>
              </a:lnSpc>
            </a:pPr>
            <a:r>
              <a:rPr lang="en-US" sz="2000" dirty="0">
                <a:latin typeface="Söhne"/>
              </a:rPr>
              <a:t>Presenting lectures, delivering speeches, designing instructional content;</a:t>
            </a:r>
          </a:p>
          <a:p>
            <a:pPr>
              <a:lnSpc>
                <a:spcPct val="150000"/>
              </a:lnSpc>
            </a:pPr>
            <a:r>
              <a:rPr lang="en-US" sz="2000" dirty="0">
                <a:latin typeface="Söhne"/>
              </a:rPr>
              <a:t>Handling pedagogical problems, communication in pedagogy</a:t>
            </a:r>
          </a:p>
          <a:p>
            <a:pPr>
              <a:lnSpc>
                <a:spcPct val="150000"/>
              </a:lnSpc>
            </a:pPr>
            <a:r>
              <a:rPr lang="en-US" sz="2000" dirty="0">
                <a:latin typeface="Söhne"/>
              </a:rPr>
              <a:t>Using teaching tools, equipment;</a:t>
            </a:r>
          </a:p>
          <a:p>
            <a:pPr>
              <a:lnSpc>
                <a:spcPct val="150000"/>
              </a:lnSpc>
            </a:pPr>
            <a:r>
              <a:rPr lang="en-US" sz="2000" dirty="0">
                <a:latin typeface="Söhne"/>
              </a:rPr>
              <a:t>Pedagogical skills in organizing extracurricular activities.</a:t>
            </a:r>
          </a:p>
          <a:p>
            <a:pPr algn="l">
              <a:lnSpc>
                <a:spcPct val="150000"/>
              </a:lnSpc>
            </a:pPr>
            <a:endParaRPr lang="en-US" sz="2000" b="0" i="0" dirty="0">
              <a:effectLst/>
              <a:latin typeface="Söhne"/>
            </a:endParaRPr>
          </a:p>
        </p:txBody>
      </p:sp>
      <p:sp>
        <p:nvSpPr>
          <p:cNvPr id="4" name="Google Shape;542;p50">
            <a:extLst>
              <a:ext uri="{FF2B5EF4-FFF2-40B4-BE49-F238E27FC236}">
                <a16:creationId xmlns:a16="http://schemas.microsoft.com/office/drawing/2014/main" id="{92910F89-7699-9E4E-97E9-6C47C88B1B3B}"/>
              </a:ext>
            </a:extLst>
          </p:cNvPr>
          <p:cNvSpPr txBox="1">
            <a:spLocks/>
          </p:cNvSpPr>
          <p:nvPr/>
        </p:nvSpPr>
        <p:spPr>
          <a:xfrm>
            <a:off x="2454113" y="4171174"/>
            <a:ext cx="4824535" cy="7048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2"/>
              </a:buClr>
              <a:buSzPts val="1600"/>
              <a:buFont typeface="Nunito Light"/>
              <a:buChar char="■"/>
              <a:defRPr sz="1200" b="0" i="0" u="none" strike="noStrike" cap="none">
                <a:solidFill>
                  <a:schemeClr val="dk1"/>
                </a:solidFill>
                <a:latin typeface="DM Sans"/>
                <a:ea typeface="DM Sans"/>
                <a:cs typeface="DM Sans"/>
                <a:sym typeface="DM Sans"/>
              </a:defRPr>
            </a:lvl1pPr>
            <a:lvl2pPr marL="914400" marR="0" lvl="1" indent="-304800" algn="ctr" rtl="0">
              <a:lnSpc>
                <a:spcPct val="100000"/>
              </a:lnSpc>
              <a:spcBef>
                <a:spcPts val="0"/>
              </a:spcBef>
              <a:spcAft>
                <a:spcPts val="0"/>
              </a:spcAft>
              <a:buClr>
                <a:srgbClr val="E76A28"/>
              </a:buClr>
              <a:buSzPts val="1600"/>
              <a:buFont typeface="Nunito Light"/>
              <a:buChar char="○"/>
              <a:defRPr sz="1200" b="0" i="0" u="none" strike="noStrike" cap="none">
                <a:solidFill>
                  <a:schemeClr val="dk1"/>
                </a:solidFill>
                <a:latin typeface="DM Sans"/>
                <a:ea typeface="DM Sans"/>
                <a:cs typeface="DM Sans"/>
                <a:sym typeface="DM Sans"/>
              </a:defRPr>
            </a:lvl2pPr>
            <a:lvl3pPr marL="1371600" marR="0" lvl="2" indent="-304800" algn="ctr" rtl="0">
              <a:lnSpc>
                <a:spcPct val="100000"/>
              </a:lnSpc>
              <a:spcBef>
                <a:spcPts val="0"/>
              </a:spcBef>
              <a:spcAft>
                <a:spcPts val="0"/>
              </a:spcAft>
              <a:buClr>
                <a:srgbClr val="E76A28"/>
              </a:buClr>
              <a:buSzPts val="1500"/>
              <a:buFont typeface="Nunito Light"/>
              <a:buChar char="■"/>
              <a:defRPr sz="1200" b="0" i="0" u="none" strike="noStrike" cap="none">
                <a:solidFill>
                  <a:schemeClr val="dk1"/>
                </a:solidFill>
                <a:latin typeface="DM Sans"/>
                <a:ea typeface="DM Sans"/>
                <a:cs typeface="DM Sans"/>
                <a:sym typeface="DM Sans"/>
              </a:defRPr>
            </a:lvl3pPr>
            <a:lvl4pPr marL="1828800" marR="0" lvl="3" indent="-304800" algn="ctr" rtl="0">
              <a:lnSpc>
                <a:spcPct val="100000"/>
              </a:lnSpc>
              <a:spcBef>
                <a:spcPts val="0"/>
              </a:spcBef>
              <a:spcAft>
                <a:spcPts val="0"/>
              </a:spcAft>
              <a:buClr>
                <a:srgbClr val="E76A28"/>
              </a:buClr>
              <a:buSzPts val="1500"/>
              <a:buFont typeface="Nunito Light"/>
              <a:buChar char="●"/>
              <a:defRPr sz="1200" b="0" i="0" u="none" strike="noStrike" cap="none">
                <a:solidFill>
                  <a:schemeClr val="dk1"/>
                </a:solidFill>
                <a:latin typeface="DM Sans"/>
                <a:ea typeface="DM Sans"/>
                <a:cs typeface="DM Sans"/>
                <a:sym typeface="DM Sans"/>
              </a:defRPr>
            </a:lvl4pPr>
            <a:lvl5pPr marL="2286000" marR="0" lvl="4"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DM Sans"/>
                <a:ea typeface="DM Sans"/>
                <a:cs typeface="DM Sans"/>
                <a:sym typeface="DM Sans"/>
              </a:defRPr>
            </a:lvl5pPr>
            <a:lvl6pPr marL="2743200" marR="0" lvl="5"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DM Sans"/>
                <a:ea typeface="DM Sans"/>
                <a:cs typeface="DM Sans"/>
                <a:sym typeface="DM Sans"/>
              </a:defRPr>
            </a:lvl6pPr>
            <a:lvl7pPr marL="3200400" marR="0" lvl="6" indent="-304800" algn="ctr" rtl="0">
              <a:lnSpc>
                <a:spcPct val="100000"/>
              </a:lnSpc>
              <a:spcBef>
                <a:spcPts val="0"/>
              </a:spcBef>
              <a:spcAft>
                <a:spcPts val="0"/>
              </a:spcAft>
              <a:buClr>
                <a:srgbClr val="999999"/>
              </a:buClr>
              <a:buSzPts val="1300"/>
              <a:buFont typeface="Nunito Light"/>
              <a:buChar char="●"/>
              <a:defRPr sz="1200" b="0" i="0" u="none" strike="noStrike" cap="none">
                <a:solidFill>
                  <a:schemeClr val="dk1"/>
                </a:solidFill>
                <a:latin typeface="DM Sans"/>
                <a:ea typeface="DM Sans"/>
                <a:cs typeface="DM Sans"/>
                <a:sym typeface="DM Sans"/>
              </a:defRPr>
            </a:lvl7pPr>
            <a:lvl8pPr marL="3657600" marR="0" lvl="7" indent="-304800" algn="ctr" rtl="0">
              <a:lnSpc>
                <a:spcPct val="100000"/>
              </a:lnSpc>
              <a:spcBef>
                <a:spcPts val="0"/>
              </a:spcBef>
              <a:spcAft>
                <a:spcPts val="0"/>
              </a:spcAft>
              <a:buClr>
                <a:srgbClr val="999999"/>
              </a:buClr>
              <a:buSzPts val="1300"/>
              <a:buFont typeface="Nunito Light"/>
              <a:buChar char="○"/>
              <a:defRPr sz="1200" b="0" i="0" u="none" strike="noStrike" cap="none">
                <a:solidFill>
                  <a:schemeClr val="dk1"/>
                </a:solidFill>
                <a:latin typeface="DM Sans"/>
                <a:ea typeface="DM Sans"/>
                <a:cs typeface="DM Sans"/>
                <a:sym typeface="DM Sans"/>
              </a:defRPr>
            </a:lvl8pPr>
            <a:lvl9pPr marL="4114800" marR="0" lvl="8"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DM Sans"/>
                <a:ea typeface="DM Sans"/>
                <a:cs typeface="DM Sans"/>
                <a:sym typeface="DM Sans"/>
              </a:defRPr>
            </a:lvl9pPr>
          </a:lstStyle>
          <a:p>
            <a:pPr marL="152400" indent="0">
              <a:lnSpc>
                <a:spcPct val="150000"/>
              </a:lnSpc>
              <a:buFont typeface="Nunito Light"/>
              <a:buNone/>
            </a:pPr>
            <a:r>
              <a:rPr lang="en-US" i="1" dirty="0">
                <a:latin typeface="Söhne"/>
              </a:rPr>
              <a:t>Nguyen et. al, 2015</a:t>
            </a:r>
          </a:p>
          <a:p>
            <a:pPr marL="152400" indent="0">
              <a:lnSpc>
                <a:spcPct val="150000"/>
              </a:lnSpc>
              <a:buFont typeface="Nunito Light"/>
              <a:buNone/>
            </a:pPr>
            <a:r>
              <a:rPr lang="en-US" i="1" dirty="0">
                <a:latin typeface="Söhne"/>
              </a:rPr>
              <a:t>https://</a:t>
            </a:r>
            <a:r>
              <a:rPr lang="en-US" i="1" dirty="0" err="1">
                <a:latin typeface="Söhne"/>
              </a:rPr>
              <a:t>journal.hcmue.edu.vn</a:t>
            </a:r>
            <a:r>
              <a:rPr lang="en-US" i="1" dirty="0">
                <a:latin typeface="Söhne"/>
              </a:rPr>
              <a:t>/</a:t>
            </a:r>
            <a:r>
              <a:rPr lang="en-US" i="1" dirty="0" err="1">
                <a:latin typeface="Söhne"/>
              </a:rPr>
              <a:t>index.php</a:t>
            </a:r>
            <a:r>
              <a:rPr lang="en-US" i="1" dirty="0">
                <a:latin typeface="Söhne"/>
              </a:rPr>
              <a:t>/</a:t>
            </a:r>
            <a:r>
              <a:rPr lang="en-US" i="1" dirty="0" err="1">
                <a:latin typeface="Söhne"/>
              </a:rPr>
              <a:t>hcmuejos</a:t>
            </a:r>
            <a:r>
              <a:rPr lang="en-US" i="1" dirty="0">
                <a:latin typeface="Söhne"/>
              </a:rPr>
              <a:t>/article/view/476</a:t>
            </a:r>
          </a:p>
        </p:txBody>
      </p:sp>
    </p:spTree>
    <p:extLst>
      <p:ext uri="{BB962C8B-B14F-4D97-AF65-F5344CB8AC3E}">
        <p14:creationId xmlns:p14="http://schemas.microsoft.com/office/powerpoint/2010/main" val="234637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D7E4-D5C2-4C41-8254-F66B02866BCA}"/>
              </a:ext>
            </a:extLst>
          </p:cNvPr>
          <p:cNvSpPr>
            <a:spLocks noGrp="1"/>
          </p:cNvSpPr>
          <p:nvPr>
            <p:ph type="title"/>
          </p:nvPr>
        </p:nvSpPr>
        <p:spPr>
          <a:xfrm>
            <a:off x="713224" y="445025"/>
            <a:ext cx="6739095" cy="572700"/>
          </a:xfrm>
        </p:spPr>
        <p:txBody>
          <a:bodyPr/>
          <a:lstStyle/>
          <a:p>
            <a:r>
              <a:rPr lang="en-VN" dirty="0"/>
              <a:t>Pedagogical professional skills</a:t>
            </a:r>
          </a:p>
        </p:txBody>
      </p:sp>
      <p:sp>
        <p:nvSpPr>
          <p:cNvPr id="3" name="Subtitle 2">
            <a:extLst>
              <a:ext uri="{FF2B5EF4-FFF2-40B4-BE49-F238E27FC236}">
                <a16:creationId xmlns:a16="http://schemas.microsoft.com/office/drawing/2014/main" id="{AD48A329-D234-5842-9E9B-D383927301EE}"/>
              </a:ext>
            </a:extLst>
          </p:cNvPr>
          <p:cNvSpPr>
            <a:spLocks noGrp="1"/>
          </p:cNvSpPr>
          <p:nvPr>
            <p:ph type="subTitle" idx="1"/>
          </p:nvPr>
        </p:nvSpPr>
        <p:spPr>
          <a:xfrm>
            <a:off x="539552" y="1275606"/>
            <a:ext cx="6739095" cy="2960325"/>
          </a:xfrm>
        </p:spPr>
        <p:txBody>
          <a:bodyPr/>
          <a:lstStyle/>
          <a:p>
            <a:pPr algn="l">
              <a:lnSpc>
                <a:spcPct val="150000"/>
              </a:lnSpc>
            </a:pPr>
            <a:r>
              <a:rPr lang="en-US" sz="2400" dirty="0">
                <a:latin typeface="Söhne"/>
              </a:rPr>
              <a:t>Skill</a:t>
            </a:r>
            <a:r>
              <a:rPr lang="en-US" sz="2400" b="0" i="0" dirty="0">
                <a:effectLst/>
                <a:latin typeface="Söhne"/>
              </a:rPr>
              <a:t> of lesson design; </a:t>
            </a:r>
          </a:p>
          <a:p>
            <a:pPr algn="l">
              <a:lnSpc>
                <a:spcPct val="150000"/>
              </a:lnSpc>
            </a:pPr>
            <a:r>
              <a:rPr lang="en-US" sz="2400" dirty="0">
                <a:latin typeface="Söhne"/>
              </a:rPr>
              <a:t>Skill of organizing teaching activities in the classroom;</a:t>
            </a:r>
          </a:p>
          <a:p>
            <a:pPr algn="l">
              <a:lnSpc>
                <a:spcPct val="150000"/>
              </a:lnSpc>
            </a:pPr>
            <a:r>
              <a:rPr lang="en-US" sz="2400" dirty="0">
                <a:latin typeface="Söhne"/>
              </a:rPr>
              <a:t>Skill of educating students;</a:t>
            </a:r>
          </a:p>
          <a:p>
            <a:pPr algn="l">
              <a:lnSpc>
                <a:spcPct val="150000"/>
              </a:lnSpc>
            </a:pPr>
            <a:r>
              <a:rPr lang="en-US" sz="2400" dirty="0">
                <a:latin typeface="Söhne"/>
              </a:rPr>
              <a:t>Skill of scientific research practice.</a:t>
            </a:r>
          </a:p>
          <a:p>
            <a:pPr algn="l">
              <a:lnSpc>
                <a:spcPct val="150000"/>
              </a:lnSpc>
            </a:pPr>
            <a:endParaRPr lang="en-US" sz="2400" b="0" i="0" dirty="0">
              <a:effectLst/>
              <a:latin typeface="Söhne"/>
            </a:endParaRPr>
          </a:p>
        </p:txBody>
      </p:sp>
      <p:sp>
        <p:nvSpPr>
          <p:cNvPr id="4" name="Google Shape;542;p50">
            <a:extLst>
              <a:ext uri="{FF2B5EF4-FFF2-40B4-BE49-F238E27FC236}">
                <a16:creationId xmlns:a16="http://schemas.microsoft.com/office/drawing/2014/main" id="{92910F89-7699-9E4E-97E9-6C47C88B1B3B}"/>
              </a:ext>
            </a:extLst>
          </p:cNvPr>
          <p:cNvSpPr txBox="1">
            <a:spLocks/>
          </p:cNvSpPr>
          <p:nvPr/>
        </p:nvSpPr>
        <p:spPr>
          <a:xfrm>
            <a:off x="2454113" y="4171174"/>
            <a:ext cx="4824535" cy="7048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2"/>
              </a:buClr>
              <a:buSzPts val="1600"/>
              <a:buFont typeface="Nunito Light"/>
              <a:buChar char="■"/>
              <a:defRPr sz="1200" b="0" i="0" u="none" strike="noStrike" cap="none">
                <a:solidFill>
                  <a:schemeClr val="dk1"/>
                </a:solidFill>
                <a:latin typeface="DM Sans"/>
                <a:ea typeface="DM Sans"/>
                <a:cs typeface="DM Sans"/>
                <a:sym typeface="DM Sans"/>
              </a:defRPr>
            </a:lvl1pPr>
            <a:lvl2pPr marL="914400" marR="0" lvl="1" indent="-304800" algn="ctr" rtl="0">
              <a:lnSpc>
                <a:spcPct val="100000"/>
              </a:lnSpc>
              <a:spcBef>
                <a:spcPts val="0"/>
              </a:spcBef>
              <a:spcAft>
                <a:spcPts val="0"/>
              </a:spcAft>
              <a:buClr>
                <a:srgbClr val="E76A28"/>
              </a:buClr>
              <a:buSzPts val="1600"/>
              <a:buFont typeface="Nunito Light"/>
              <a:buChar char="○"/>
              <a:defRPr sz="1200" b="0" i="0" u="none" strike="noStrike" cap="none">
                <a:solidFill>
                  <a:schemeClr val="dk1"/>
                </a:solidFill>
                <a:latin typeface="DM Sans"/>
                <a:ea typeface="DM Sans"/>
                <a:cs typeface="DM Sans"/>
                <a:sym typeface="DM Sans"/>
              </a:defRPr>
            </a:lvl2pPr>
            <a:lvl3pPr marL="1371600" marR="0" lvl="2" indent="-304800" algn="ctr" rtl="0">
              <a:lnSpc>
                <a:spcPct val="100000"/>
              </a:lnSpc>
              <a:spcBef>
                <a:spcPts val="0"/>
              </a:spcBef>
              <a:spcAft>
                <a:spcPts val="0"/>
              </a:spcAft>
              <a:buClr>
                <a:srgbClr val="E76A28"/>
              </a:buClr>
              <a:buSzPts val="1500"/>
              <a:buFont typeface="Nunito Light"/>
              <a:buChar char="■"/>
              <a:defRPr sz="1200" b="0" i="0" u="none" strike="noStrike" cap="none">
                <a:solidFill>
                  <a:schemeClr val="dk1"/>
                </a:solidFill>
                <a:latin typeface="DM Sans"/>
                <a:ea typeface="DM Sans"/>
                <a:cs typeface="DM Sans"/>
                <a:sym typeface="DM Sans"/>
              </a:defRPr>
            </a:lvl3pPr>
            <a:lvl4pPr marL="1828800" marR="0" lvl="3" indent="-304800" algn="ctr" rtl="0">
              <a:lnSpc>
                <a:spcPct val="100000"/>
              </a:lnSpc>
              <a:spcBef>
                <a:spcPts val="0"/>
              </a:spcBef>
              <a:spcAft>
                <a:spcPts val="0"/>
              </a:spcAft>
              <a:buClr>
                <a:srgbClr val="E76A28"/>
              </a:buClr>
              <a:buSzPts val="1500"/>
              <a:buFont typeface="Nunito Light"/>
              <a:buChar char="●"/>
              <a:defRPr sz="1200" b="0" i="0" u="none" strike="noStrike" cap="none">
                <a:solidFill>
                  <a:schemeClr val="dk1"/>
                </a:solidFill>
                <a:latin typeface="DM Sans"/>
                <a:ea typeface="DM Sans"/>
                <a:cs typeface="DM Sans"/>
                <a:sym typeface="DM Sans"/>
              </a:defRPr>
            </a:lvl4pPr>
            <a:lvl5pPr marL="2286000" marR="0" lvl="4"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DM Sans"/>
                <a:ea typeface="DM Sans"/>
                <a:cs typeface="DM Sans"/>
                <a:sym typeface="DM Sans"/>
              </a:defRPr>
            </a:lvl5pPr>
            <a:lvl6pPr marL="2743200" marR="0" lvl="5"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DM Sans"/>
                <a:ea typeface="DM Sans"/>
                <a:cs typeface="DM Sans"/>
                <a:sym typeface="DM Sans"/>
              </a:defRPr>
            </a:lvl6pPr>
            <a:lvl7pPr marL="3200400" marR="0" lvl="6" indent="-304800" algn="ctr" rtl="0">
              <a:lnSpc>
                <a:spcPct val="100000"/>
              </a:lnSpc>
              <a:spcBef>
                <a:spcPts val="0"/>
              </a:spcBef>
              <a:spcAft>
                <a:spcPts val="0"/>
              </a:spcAft>
              <a:buClr>
                <a:srgbClr val="999999"/>
              </a:buClr>
              <a:buSzPts val="1300"/>
              <a:buFont typeface="Nunito Light"/>
              <a:buChar char="●"/>
              <a:defRPr sz="1200" b="0" i="0" u="none" strike="noStrike" cap="none">
                <a:solidFill>
                  <a:schemeClr val="dk1"/>
                </a:solidFill>
                <a:latin typeface="DM Sans"/>
                <a:ea typeface="DM Sans"/>
                <a:cs typeface="DM Sans"/>
                <a:sym typeface="DM Sans"/>
              </a:defRPr>
            </a:lvl7pPr>
            <a:lvl8pPr marL="3657600" marR="0" lvl="7" indent="-304800" algn="ctr" rtl="0">
              <a:lnSpc>
                <a:spcPct val="100000"/>
              </a:lnSpc>
              <a:spcBef>
                <a:spcPts val="0"/>
              </a:spcBef>
              <a:spcAft>
                <a:spcPts val="0"/>
              </a:spcAft>
              <a:buClr>
                <a:srgbClr val="999999"/>
              </a:buClr>
              <a:buSzPts val="1300"/>
              <a:buFont typeface="Nunito Light"/>
              <a:buChar char="○"/>
              <a:defRPr sz="1200" b="0" i="0" u="none" strike="noStrike" cap="none">
                <a:solidFill>
                  <a:schemeClr val="dk1"/>
                </a:solidFill>
                <a:latin typeface="DM Sans"/>
                <a:ea typeface="DM Sans"/>
                <a:cs typeface="DM Sans"/>
                <a:sym typeface="DM Sans"/>
              </a:defRPr>
            </a:lvl8pPr>
            <a:lvl9pPr marL="4114800" marR="0" lvl="8"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DM Sans"/>
                <a:ea typeface="DM Sans"/>
                <a:cs typeface="DM Sans"/>
                <a:sym typeface="DM Sans"/>
              </a:defRPr>
            </a:lvl9pPr>
          </a:lstStyle>
          <a:p>
            <a:pPr marL="152400" indent="0">
              <a:lnSpc>
                <a:spcPct val="150000"/>
              </a:lnSpc>
              <a:buFont typeface="Nunito Light"/>
              <a:buNone/>
            </a:pPr>
            <a:r>
              <a:rPr lang="en-US" i="1" dirty="0">
                <a:latin typeface="Söhne"/>
              </a:rPr>
              <a:t>Do et. al, 2004</a:t>
            </a:r>
          </a:p>
          <a:p>
            <a:pPr marL="152400" indent="0">
              <a:lnSpc>
                <a:spcPct val="150000"/>
              </a:lnSpc>
              <a:buFont typeface="Nunito Light"/>
              <a:buNone/>
            </a:pPr>
            <a:r>
              <a:rPr lang="en-US" i="1" dirty="0">
                <a:latin typeface="Söhne"/>
              </a:rPr>
              <a:t>https://</a:t>
            </a:r>
            <a:r>
              <a:rPr lang="en-US" i="1" dirty="0" err="1">
                <a:latin typeface="Söhne"/>
              </a:rPr>
              <a:t>repository.vnu.edu.vn</a:t>
            </a:r>
            <a:r>
              <a:rPr lang="en-US" i="1" dirty="0">
                <a:latin typeface="Söhne"/>
              </a:rPr>
              <a:t>/handle/VNU_123/21564</a:t>
            </a:r>
          </a:p>
        </p:txBody>
      </p:sp>
    </p:spTree>
    <p:extLst>
      <p:ext uri="{BB962C8B-B14F-4D97-AF65-F5344CB8AC3E}">
        <p14:creationId xmlns:p14="http://schemas.microsoft.com/office/powerpoint/2010/main" val="192187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4"/>
          <p:cNvSpPr/>
          <p:nvPr/>
        </p:nvSpPr>
        <p:spPr>
          <a:xfrm>
            <a:off x="3182700" y="1524000"/>
            <a:ext cx="2778600" cy="2496900"/>
          </a:xfrm>
          <a:prstGeom prst="hexagon">
            <a:avLst>
              <a:gd name="adj" fmla="val 25000"/>
              <a:gd name="vf" fmla="val 11547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4"/>
          <p:cNvSpPr txBox="1">
            <a:spLocks noGrp="1"/>
          </p:cNvSpPr>
          <p:nvPr>
            <p:ph type="title"/>
          </p:nvPr>
        </p:nvSpPr>
        <p:spPr>
          <a:xfrm>
            <a:off x="3635896" y="2211710"/>
            <a:ext cx="1862738" cy="6299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Pedagogical professional skills </a:t>
            </a:r>
            <a:br>
              <a:rPr lang="en" sz="2000" dirty="0"/>
            </a:br>
            <a:r>
              <a:rPr lang="en" sz="2000" dirty="0"/>
              <a:t>(32 skills)</a:t>
            </a:r>
            <a:endParaRPr sz="2000" dirty="0"/>
          </a:p>
        </p:txBody>
      </p:sp>
      <p:sp>
        <p:nvSpPr>
          <p:cNvPr id="838" name="Google Shape;838;p74"/>
          <p:cNvSpPr txBox="1"/>
          <p:nvPr/>
        </p:nvSpPr>
        <p:spPr>
          <a:xfrm>
            <a:off x="544095" y="1348750"/>
            <a:ext cx="2231330"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gn="r">
              <a:buNone/>
              <a:defRPr sz="1600" b="1">
                <a:solidFill>
                  <a:schemeClr val="hlink"/>
                </a:solidFill>
                <a:uFill>
                  <a:noFill/>
                </a:uFill>
                <a:latin typeface="Libre Baskerville"/>
                <a:ea typeface="Libre Baskerville"/>
                <a:cs typeface="Libre Baskerville"/>
              </a:defRPr>
            </a:lvl1pPr>
          </a:lstStyle>
          <a:p>
            <a:r>
              <a:rPr lang="en" dirty="0">
                <a:sym typeface="Libre Baskerville"/>
              </a:rPr>
              <a:t>Teaching skills</a:t>
            </a:r>
            <a:endParaRPr dirty="0">
              <a:sym typeface="Libre Baskerville"/>
            </a:endParaRPr>
          </a:p>
        </p:txBody>
      </p:sp>
      <p:sp>
        <p:nvSpPr>
          <p:cNvPr id="840" name="Google Shape;840;p74"/>
          <p:cNvSpPr txBox="1"/>
          <p:nvPr/>
        </p:nvSpPr>
        <p:spPr>
          <a:xfrm>
            <a:off x="-3240" y="2955473"/>
            <a:ext cx="2778600" cy="358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US" sz="1600" b="1" dirty="0">
                <a:solidFill>
                  <a:schemeClr val="hlink"/>
                </a:solidFill>
                <a:uFill>
                  <a:noFill/>
                </a:uFill>
                <a:latin typeface="Libre Baskerville"/>
                <a:ea typeface="Libre Baskerville"/>
                <a:cs typeface="Libre Baskerville"/>
                <a:sym typeface="Libre Baskerville"/>
              </a:rPr>
              <a:t>Skills of applying pedagogical knowledge to reality</a:t>
            </a:r>
            <a:endParaRPr lang="en-US" sz="1600" b="1" dirty="0">
              <a:solidFill>
                <a:schemeClr val="dk1"/>
              </a:solidFill>
              <a:latin typeface="Libre Baskerville"/>
              <a:ea typeface="Libre Baskerville"/>
              <a:cs typeface="Libre Baskerville"/>
              <a:sym typeface="Libre Baskerville"/>
            </a:endParaRPr>
          </a:p>
        </p:txBody>
      </p:sp>
      <p:sp>
        <p:nvSpPr>
          <p:cNvPr id="844" name="Google Shape;844;p74"/>
          <p:cNvSpPr txBox="1"/>
          <p:nvPr/>
        </p:nvSpPr>
        <p:spPr>
          <a:xfrm>
            <a:off x="6368640" y="1348750"/>
            <a:ext cx="2379823"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gn="r">
              <a:buNone/>
              <a:defRPr sz="1600" b="1">
                <a:solidFill>
                  <a:schemeClr val="hlink"/>
                </a:solidFill>
                <a:uFill>
                  <a:noFill/>
                </a:uFill>
                <a:latin typeface="Libre Baskerville"/>
                <a:ea typeface="Libre Baskerville"/>
                <a:cs typeface="Libre Baskerville"/>
              </a:defRPr>
            </a:lvl1pPr>
          </a:lstStyle>
          <a:p>
            <a:pPr algn="l"/>
            <a:r>
              <a:rPr lang="en" dirty="0">
                <a:sym typeface="Libre Baskerville"/>
              </a:rPr>
              <a:t>Education skills</a:t>
            </a:r>
            <a:endParaRPr dirty="0">
              <a:sym typeface="Libre Baskerville"/>
            </a:endParaRPr>
          </a:p>
        </p:txBody>
      </p:sp>
      <p:sp>
        <p:nvSpPr>
          <p:cNvPr id="846" name="Google Shape;846;p74"/>
          <p:cNvSpPr txBox="1"/>
          <p:nvPr/>
        </p:nvSpPr>
        <p:spPr>
          <a:xfrm>
            <a:off x="6368575" y="2933030"/>
            <a:ext cx="2379822"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gn="r">
              <a:buNone/>
              <a:defRPr sz="1600" b="1">
                <a:solidFill>
                  <a:schemeClr val="hlink"/>
                </a:solidFill>
                <a:uFill>
                  <a:noFill/>
                </a:uFill>
                <a:latin typeface="Libre Baskerville"/>
                <a:ea typeface="Libre Baskerville"/>
                <a:cs typeface="Libre Baskerville"/>
              </a:defRPr>
            </a:lvl1pPr>
          </a:lstStyle>
          <a:p>
            <a:pPr algn="l"/>
            <a:r>
              <a:rPr lang="en-US" dirty="0">
                <a:sym typeface="Libre Baskerville"/>
              </a:rPr>
              <a:t>Skills of acquiring knowledge and auxiliary skills</a:t>
            </a:r>
          </a:p>
        </p:txBody>
      </p:sp>
      <p:sp>
        <p:nvSpPr>
          <p:cNvPr id="848" name="Google Shape;848;p74"/>
          <p:cNvSpPr txBox="1"/>
          <p:nvPr/>
        </p:nvSpPr>
        <p:spPr>
          <a:xfrm>
            <a:off x="6368574" y="3844074"/>
            <a:ext cx="2523906"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marL="0" indent="0">
              <a:buNone/>
              <a:defRPr sz="1600" b="1">
                <a:solidFill>
                  <a:schemeClr val="hlink"/>
                </a:solidFill>
                <a:uFill>
                  <a:noFill/>
                </a:uFill>
                <a:latin typeface="Libre Baskerville"/>
                <a:ea typeface="Libre Baskerville"/>
                <a:cs typeface="Libre Baskerville"/>
              </a:defRPr>
            </a:lvl1pPr>
          </a:lstStyle>
          <a:p>
            <a:r>
              <a:rPr lang="en-US" dirty="0">
                <a:sym typeface="Libre Baskerville"/>
              </a:rPr>
              <a:t>Moral qualities</a:t>
            </a:r>
          </a:p>
        </p:txBody>
      </p:sp>
      <p:sp>
        <p:nvSpPr>
          <p:cNvPr id="850" name="Google Shape;850;p74"/>
          <p:cNvSpPr/>
          <p:nvPr/>
        </p:nvSpPr>
        <p:spPr>
          <a:xfrm>
            <a:off x="5243325" y="1428664"/>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4"/>
          <p:cNvSpPr/>
          <p:nvPr/>
        </p:nvSpPr>
        <p:spPr>
          <a:xfrm>
            <a:off x="3099431" y="2680808"/>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4"/>
          <p:cNvSpPr/>
          <p:nvPr/>
        </p:nvSpPr>
        <p:spPr>
          <a:xfrm>
            <a:off x="5827556" y="2680808"/>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4"/>
          <p:cNvSpPr/>
          <p:nvPr/>
        </p:nvSpPr>
        <p:spPr>
          <a:xfrm>
            <a:off x="3717375" y="1428664"/>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4"/>
          <p:cNvSpPr/>
          <p:nvPr/>
        </p:nvSpPr>
        <p:spPr>
          <a:xfrm>
            <a:off x="5243325" y="3928214"/>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4"/>
          <p:cNvSpPr/>
          <p:nvPr/>
        </p:nvSpPr>
        <p:spPr>
          <a:xfrm>
            <a:off x="3717375" y="3928214"/>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6" name="Google Shape;856;p74"/>
          <p:cNvCxnSpPr>
            <a:cxnSpLocks/>
            <a:stCxn id="853" idx="1"/>
            <a:endCxn id="838" idx="3"/>
          </p:cNvCxnSpPr>
          <p:nvPr/>
        </p:nvCxnSpPr>
        <p:spPr>
          <a:xfrm flipH="1">
            <a:off x="2775425" y="1520314"/>
            <a:ext cx="941950" cy="7836"/>
          </a:xfrm>
          <a:prstGeom prst="straightConnector1">
            <a:avLst/>
          </a:prstGeom>
          <a:noFill/>
          <a:ln w="9525" cap="flat" cmpd="sng">
            <a:solidFill>
              <a:schemeClr val="dk1"/>
            </a:solidFill>
            <a:prstDash val="solid"/>
            <a:round/>
            <a:headEnd type="none" w="med" len="med"/>
            <a:tailEnd type="none" w="med" len="med"/>
          </a:ln>
        </p:spPr>
      </p:cxnSp>
      <p:cxnSp>
        <p:nvCxnSpPr>
          <p:cNvPr id="857" name="Google Shape;857;p74"/>
          <p:cNvCxnSpPr>
            <a:cxnSpLocks/>
            <a:stCxn id="850" idx="3"/>
            <a:endCxn id="844" idx="1"/>
          </p:cNvCxnSpPr>
          <p:nvPr/>
        </p:nvCxnSpPr>
        <p:spPr>
          <a:xfrm>
            <a:off x="5426625" y="1520314"/>
            <a:ext cx="942015" cy="7836"/>
          </a:xfrm>
          <a:prstGeom prst="straightConnector1">
            <a:avLst/>
          </a:prstGeom>
          <a:noFill/>
          <a:ln w="9525" cap="flat" cmpd="sng">
            <a:solidFill>
              <a:schemeClr val="dk1"/>
            </a:solidFill>
            <a:prstDash val="solid"/>
            <a:round/>
            <a:headEnd type="none" w="med" len="med"/>
            <a:tailEnd type="none" w="med" len="med"/>
          </a:ln>
        </p:spPr>
      </p:cxnSp>
      <p:cxnSp>
        <p:nvCxnSpPr>
          <p:cNvPr id="858" name="Google Shape;858;p74"/>
          <p:cNvCxnSpPr>
            <a:cxnSpLocks/>
            <a:stCxn id="851" idx="1"/>
          </p:cNvCxnSpPr>
          <p:nvPr/>
        </p:nvCxnSpPr>
        <p:spPr>
          <a:xfrm flipH="1" flipV="1">
            <a:off x="2775360" y="2772450"/>
            <a:ext cx="324071" cy="8"/>
          </a:xfrm>
          <a:prstGeom prst="straightConnector1">
            <a:avLst/>
          </a:prstGeom>
          <a:noFill/>
          <a:ln w="9525" cap="flat" cmpd="sng">
            <a:solidFill>
              <a:schemeClr val="dk1"/>
            </a:solidFill>
            <a:prstDash val="solid"/>
            <a:round/>
            <a:headEnd type="none" w="med" len="med"/>
            <a:tailEnd type="none" w="med" len="med"/>
          </a:ln>
        </p:spPr>
      </p:cxnSp>
      <p:cxnSp>
        <p:nvCxnSpPr>
          <p:cNvPr id="859" name="Google Shape;859;p74"/>
          <p:cNvCxnSpPr>
            <a:cxnSpLocks/>
            <a:stCxn id="852" idx="3"/>
          </p:cNvCxnSpPr>
          <p:nvPr/>
        </p:nvCxnSpPr>
        <p:spPr>
          <a:xfrm flipV="1">
            <a:off x="6010856" y="2772450"/>
            <a:ext cx="433352" cy="8"/>
          </a:xfrm>
          <a:prstGeom prst="straightConnector1">
            <a:avLst/>
          </a:prstGeom>
          <a:noFill/>
          <a:ln w="9525" cap="flat" cmpd="sng">
            <a:solidFill>
              <a:schemeClr val="dk1"/>
            </a:solidFill>
            <a:prstDash val="solid"/>
            <a:round/>
            <a:headEnd type="none" w="med" len="med"/>
            <a:tailEnd type="none" w="med" len="med"/>
          </a:ln>
        </p:spPr>
      </p:cxnSp>
      <p:cxnSp>
        <p:nvCxnSpPr>
          <p:cNvPr id="861" name="Google Shape;861;p74"/>
          <p:cNvCxnSpPr>
            <a:cxnSpLocks/>
            <a:stCxn id="854" idx="3"/>
            <a:endCxn id="848" idx="1"/>
          </p:cNvCxnSpPr>
          <p:nvPr/>
        </p:nvCxnSpPr>
        <p:spPr>
          <a:xfrm>
            <a:off x="5426625" y="4019864"/>
            <a:ext cx="941949" cy="3610"/>
          </a:xfrm>
          <a:prstGeom prst="straightConnector1">
            <a:avLst/>
          </a:prstGeom>
          <a:noFill/>
          <a:ln w="9525" cap="flat" cmpd="sng">
            <a:solidFill>
              <a:schemeClr val="dk1"/>
            </a:solidFill>
            <a:prstDash val="solid"/>
            <a:round/>
            <a:headEnd type="none" w="med" len="med"/>
            <a:tailEnd type="none" w="med" len="med"/>
          </a:ln>
        </p:spPr>
      </p:cxnSp>
      <p:pic>
        <p:nvPicPr>
          <p:cNvPr id="3" name="Picture 2">
            <a:extLst>
              <a:ext uri="{FF2B5EF4-FFF2-40B4-BE49-F238E27FC236}">
                <a16:creationId xmlns:a16="http://schemas.microsoft.com/office/drawing/2014/main" id="{76751692-DB2B-1E42-88A3-73F564EE78EB}"/>
              </a:ext>
            </a:extLst>
          </p:cNvPr>
          <p:cNvPicPr>
            <a:picLocks noChangeAspect="1"/>
          </p:cNvPicPr>
          <p:nvPr/>
        </p:nvPicPr>
        <p:blipFill>
          <a:blip r:embed="rId3"/>
          <a:stretch>
            <a:fillRect/>
          </a:stretch>
        </p:blipFill>
        <p:spPr>
          <a:xfrm>
            <a:off x="5275112" y="258540"/>
            <a:ext cx="2753272" cy="757150"/>
          </a:xfrm>
          <a:prstGeom prst="rect">
            <a:avLst/>
          </a:prstGeom>
        </p:spPr>
      </p:pic>
      <p:graphicFrame>
        <p:nvGraphicFramePr>
          <p:cNvPr id="5" name="Table 5">
            <a:extLst>
              <a:ext uri="{FF2B5EF4-FFF2-40B4-BE49-F238E27FC236}">
                <a16:creationId xmlns:a16="http://schemas.microsoft.com/office/drawing/2014/main" id="{246EE52E-A15D-774A-97F5-2972B82133A8}"/>
              </a:ext>
            </a:extLst>
          </p:cNvPr>
          <p:cNvGraphicFramePr>
            <a:graphicFrameLocks noGrp="1"/>
          </p:cNvGraphicFramePr>
          <p:nvPr>
            <p:extLst>
              <p:ext uri="{D42A27DB-BD31-4B8C-83A1-F6EECF244321}">
                <p14:modId xmlns:p14="http://schemas.microsoft.com/office/powerpoint/2010/main" val="160865215"/>
              </p:ext>
            </p:extLst>
          </p:nvPr>
        </p:nvGraphicFramePr>
        <p:xfrm>
          <a:off x="395537" y="195486"/>
          <a:ext cx="4830020" cy="950338"/>
        </p:xfrm>
        <a:graphic>
          <a:graphicData uri="http://schemas.openxmlformats.org/drawingml/2006/table">
            <a:tbl>
              <a:tblPr firstRow="1" bandRow="1">
                <a:tableStyleId>{0122B3A1-F528-4907-8F2B-5785B890C41E}</a:tableStyleId>
              </a:tblPr>
              <a:tblGrid>
                <a:gridCol w="2415010">
                  <a:extLst>
                    <a:ext uri="{9D8B030D-6E8A-4147-A177-3AD203B41FA5}">
                      <a16:colId xmlns:a16="http://schemas.microsoft.com/office/drawing/2014/main" val="4212229180"/>
                    </a:ext>
                  </a:extLst>
                </a:gridCol>
                <a:gridCol w="2415010">
                  <a:extLst>
                    <a:ext uri="{9D8B030D-6E8A-4147-A177-3AD203B41FA5}">
                      <a16:colId xmlns:a16="http://schemas.microsoft.com/office/drawing/2014/main" val="3892961675"/>
                    </a:ext>
                  </a:extLst>
                </a:gridCol>
              </a:tblGrid>
              <a:tr h="280725">
                <a:tc>
                  <a:txBody>
                    <a:bodyPr/>
                    <a:lstStyle/>
                    <a:p>
                      <a:r>
                        <a:rPr lang="en-VN" dirty="0"/>
                        <a:t>Tools</a:t>
                      </a:r>
                    </a:p>
                  </a:txBody>
                  <a:tcPr/>
                </a:tc>
                <a:tc>
                  <a:txBody>
                    <a:bodyPr/>
                    <a:lstStyle/>
                    <a:p>
                      <a:r>
                        <a:rPr lang="en-VN" dirty="0"/>
                        <a:t>Survey – Google Forms</a:t>
                      </a:r>
                    </a:p>
                  </a:txBody>
                  <a:tcPr/>
                </a:tc>
                <a:extLst>
                  <a:ext uri="{0D108BD9-81ED-4DB2-BD59-A6C34878D82A}">
                    <a16:rowId xmlns:a16="http://schemas.microsoft.com/office/drawing/2014/main" val="4030697028"/>
                  </a:ext>
                </a:extLst>
              </a:tr>
              <a:tr h="322769">
                <a:tc>
                  <a:txBody>
                    <a:bodyPr/>
                    <a:lstStyle/>
                    <a:p>
                      <a:r>
                        <a:rPr lang="en-VN" dirty="0"/>
                        <a:t>Number of samples</a:t>
                      </a:r>
                    </a:p>
                  </a:txBody>
                  <a:tcPr/>
                </a:tc>
                <a:tc>
                  <a:txBody>
                    <a:bodyPr/>
                    <a:lstStyle/>
                    <a:p>
                      <a:r>
                        <a:rPr lang="en-VN" dirty="0"/>
                        <a:t>107 samples</a:t>
                      </a:r>
                    </a:p>
                  </a:txBody>
                  <a:tcPr/>
                </a:tc>
                <a:extLst>
                  <a:ext uri="{0D108BD9-81ED-4DB2-BD59-A6C34878D82A}">
                    <a16:rowId xmlns:a16="http://schemas.microsoft.com/office/drawing/2014/main" val="1801554827"/>
                  </a:ext>
                </a:extLst>
              </a:tr>
              <a:tr h="322769">
                <a:tc>
                  <a:txBody>
                    <a:bodyPr/>
                    <a:lstStyle/>
                    <a:p>
                      <a:r>
                        <a:rPr lang="en-VN" dirty="0"/>
                        <a:t>Gender ratio</a:t>
                      </a:r>
                    </a:p>
                  </a:txBody>
                  <a:tcPr/>
                </a:tc>
                <a:tc>
                  <a:txBody>
                    <a:bodyPr/>
                    <a:lstStyle/>
                    <a:p>
                      <a:r>
                        <a:rPr lang="en-VN" dirty="0"/>
                        <a:t>80,4% female – 19,6% male</a:t>
                      </a:r>
                    </a:p>
                  </a:txBody>
                  <a:tcPr/>
                </a:tc>
                <a:extLst>
                  <a:ext uri="{0D108BD9-81ED-4DB2-BD59-A6C34878D82A}">
                    <a16:rowId xmlns:a16="http://schemas.microsoft.com/office/drawing/2014/main" val="261330109"/>
                  </a:ext>
                </a:extLst>
              </a:tr>
            </a:tbl>
          </a:graphicData>
        </a:graphic>
      </p:graphicFrame>
    </p:spTree>
    <p:extLst>
      <p:ext uri="{BB962C8B-B14F-4D97-AF65-F5344CB8AC3E}">
        <p14:creationId xmlns:p14="http://schemas.microsoft.com/office/powerpoint/2010/main" val="244738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Pedagogical professional skills</a:t>
            </a:r>
            <a:endParaRPr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sz="1200" dirty="0">
                <a:solidFill>
                  <a:schemeClr val="dk1"/>
                </a:solidFill>
                <a:latin typeface="DM Sans"/>
                <a:ea typeface="DM Sans"/>
                <a:cs typeface="DM Sans"/>
                <a:sym typeface="DM Sans"/>
              </a:rPr>
              <a:t>In our research, the pedagogical professional skills contain:</a:t>
            </a: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1195631428"/>
              </p:ext>
            </p:extLst>
          </p:nvPr>
        </p:nvGraphicFramePr>
        <p:xfrm>
          <a:off x="754280" y="1657425"/>
          <a:ext cx="7704000" cy="2530675"/>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361525">
                <a:tc rowSpan="7">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Teaching skills</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Using teaching methods and tools/equipment suitable to the content of knowledge to be taught</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Clr>
                          <a:srgbClr val="000000"/>
                        </a:buClr>
                        <a:buFont typeface="Arial"/>
                        <a:buNone/>
                      </a:pPr>
                      <a:r>
                        <a:rPr lang="en-US" sz="1100" b="0" i="0" u="none" strike="noStrike" cap="none" dirty="0">
                          <a:solidFill>
                            <a:schemeClr val="dk1"/>
                          </a:solidFill>
                          <a:latin typeface="DM Sans"/>
                          <a:ea typeface="Arial"/>
                          <a:cs typeface="Arial"/>
                          <a:sym typeface="Arial"/>
                        </a:rPr>
                        <a:t>Building learner competency assessment portfolios</a:t>
                      </a:r>
                      <a:endParaRPr sz="1100" b="0" i="0" u="none" strike="noStrike" cap="none"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Anticipate the level and actions of students taking place in your lesson</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Anticipate possible situations in the lesson</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solidFill>
                            <a:schemeClr val="dk1"/>
                          </a:solidFill>
                          <a:latin typeface="DM Sans"/>
                          <a:ea typeface="DM Sans"/>
                          <a:cs typeface="DM Sans"/>
                          <a:sym typeface="DM Sans"/>
                        </a:rPr>
                        <a:t>Analyze  course content and curriculum</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Methods of imparting knowledge</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vi-VN" sz="1100" dirty="0">
                          <a:solidFill>
                            <a:schemeClr val="dk1"/>
                          </a:solidFill>
                          <a:latin typeface="DM Sans"/>
                          <a:ea typeface="DM Sans"/>
                          <a:cs typeface="DM Sans"/>
                          <a:sym typeface="DM Sans"/>
                        </a:rPr>
                        <a:t>Skill of writing on the board</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344423812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Pedagogical professional skills</a:t>
            </a:r>
            <a:endParaRPr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sz="1200" dirty="0">
                <a:solidFill>
                  <a:schemeClr val="dk1"/>
                </a:solidFill>
                <a:latin typeface="DM Sans"/>
                <a:ea typeface="DM Sans"/>
                <a:cs typeface="DM Sans"/>
                <a:sym typeface="DM Sans"/>
              </a:rPr>
              <a:t>In our research, the pedagogical professional skills contain:</a:t>
            </a: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286172066"/>
              </p:ext>
            </p:extLst>
          </p:nvPr>
        </p:nvGraphicFramePr>
        <p:xfrm>
          <a:off x="754280" y="1657425"/>
          <a:ext cx="7704000" cy="2169150"/>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361525">
                <a:tc rowSpan="6">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Education skills</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Design and organize educational activities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Counseling and supporting students to build personal profiles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Using pedagogical measures to educate students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Partnering with parents and peers in student education</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solidFill>
                            <a:schemeClr val="dk1"/>
                          </a:solidFill>
                          <a:latin typeface="DM Sans"/>
                          <a:ea typeface="DM Sans"/>
                          <a:cs typeface="DM Sans"/>
                          <a:sym typeface="DM Sans"/>
                        </a:rPr>
                        <a:t>Take charge of your own behavior in relation to students, parents, and colleagues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52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“Treat” pedagogically and skillfully with students' parents and colleagues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01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Pedagogical professional skills</a:t>
            </a:r>
            <a:endParaRPr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sz="1200" dirty="0">
                <a:solidFill>
                  <a:schemeClr val="dk1"/>
                </a:solidFill>
                <a:latin typeface="DM Sans"/>
                <a:ea typeface="DM Sans"/>
                <a:cs typeface="DM Sans"/>
                <a:sym typeface="DM Sans"/>
              </a:rPr>
              <a:t>In our research, the pedagogical professional skills contain:</a:t>
            </a: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847745968"/>
              </p:ext>
            </p:extLst>
          </p:nvPr>
        </p:nvGraphicFramePr>
        <p:xfrm>
          <a:off x="754280" y="1657425"/>
          <a:ext cx="7704000" cy="2282475"/>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456495">
                <a:tc rowSpan="5">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Skills of applying pedagogical knowledge to reality</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Apply teaching methods and tools/equipment suitable to the content of knowledge to be taught</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5649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Applying knowledge and skills in teaching and educating activities, testing and assessing students' abilities and qualities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5649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Handling pedagogical situations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649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Skill of Using information technology</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649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solidFill>
                            <a:schemeClr val="dk1"/>
                          </a:solidFill>
                          <a:latin typeface="DM Sans"/>
                          <a:ea typeface="DM Sans"/>
                          <a:cs typeface="DM Sans"/>
                          <a:sym typeface="DM Sans"/>
                        </a:rPr>
                        <a:t>Update new knowledge in the field of teaching</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7903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Pedagogical professional skills</a:t>
            </a:r>
            <a:endParaRPr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sz="1200" dirty="0">
                <a:solidFill>
                  <a:schemeClr val="dk1"/>
                </a:solidFill>
                <a:latin typeface="DM Sans"/>
                <a:ea typeface="DM Sans"/>
                <a:cs typeface="DM Sans"/>
                <a:sym typeface="DM Sans"/>
              </a:rPr>
              <a:t>In our research, the pedagogical professional skills contain:</a:t>
            </a: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3278036216"/>
              </p:ext>
            </p:extLst>
          </p:nvPr>
        </p:nvGraphicFramePr>
        <p:xfrm>
          <a:off x="899592" y="1635646"/>
          <a:ext cx="7704000" cy="3082376"/>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280216">
                <a:tc rowSpan="11">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Skills of acquiring knowledge and auxiliary skills</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Ability to self-study, explore, discover knowledge</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0216">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Thinking and problem-solving abilities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80216">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Ability to apply knowledge in practice</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80216">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Creativity</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80216">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solidFill>
                            <a:schemeClr val="dk1"/>
                          </a:solidFill>
                          <a:latin typeface="DM Sans"/>
                          <a:ea typeface="DM Sans"/>
                          <a:cs typeface="DM Sans"/>
                          <a:sym typeface="DM Sans"/>
                        </a:rPr>
                        <a:t>Personal skills (time management, adapting skills, lifelong learning)</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80216">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solidFill>
                            <a:schemeClr val="dk1"/>
                          </a:solidFill>
                          <a:latin typeface="DM Sans"/>
                          <a:ea typeface="DM Sans"/>
                          <a:cs typeface="DM Sans"/>
                          <a:sym typeface="DM Sans"/>
                        </a:rPr>
                        <a:t>Teamwork (collaboration)</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883551976"/>
                  </a:ext>
                </a:extLst>
              </a:tr>
              <a:tr h="280216">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solidFill>
                            <a:schemeClr val="dk1"/>
                          </a:solidFill>
                          <a:latin typeface="DM Sans"/>
                          <a:ea typeface="DM Sans"/>
                          <a:cs typeface="DM Sans"/>
                          <a:sym typeface="DM Sans"/>
                        </a:rPr>
                        <a:t>Management skills and leadership</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76297241"/>
                  </a:ext>
                </a:extLst>
              </a:tr>
              <a:tr h="280216">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solidFill>
                            <a:schemeClr val="dk1"/>
                          </a:solidFill>
                          <a:latin typeface="DM Sans"/>
                          <a:ea typeface="DM Sans"/>
                          <a:cs typeface="DM Sans"/>
                          <a:sym typeface="DM Sans"/>
                        </a:rPr>
                        <a:t>Communication skills</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432272868"/>
                  </a:ext>
                </a:extLst>
              </a:tr>
              <a:tr h="280216">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solidFill>
                            <a:schemeClr val="dk1"/>
                          </a:solidFill>
                          <a:latin typeface="DM Sans"/>
                          <a:ea typeface="DM Sans"/>
                          <a:cs typeface="DM Sans"/>
                          <a:sym typeface="DM Sans"/>
                        </a:rPr>
                        <a:t>Language skills</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73068376"/>
                  </a:ext>
                </a:extLst>
              </a:tr>
              <a:tr h="280216">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solidFill>
                            <a:schemeClr val="dk1"/>
                          </a:solidFill>
                          <a:latin typeface="DM Sans"/>
                          <a:ea typeface="DM Sans"/>
                          <a:cs typeface="DM Sans"/>
                          <a:sym typeface="DM Sans"/>
                        </a:rPr>
                        <a:t>Establish community relationships</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137632823"/>
                  </a:ext>
                </a:extLst>
              </a:tr>
              <a:tr h="280216">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solidFill>
                            <a:schemeClr val="dk1"/>
                          </a:solidFill>
                          <a:latin typeface="DM Sans"/>
                          <a:ea typeface="DM Sans"/>
                          <a:cs typeface="DM Sans"/>
                          <a:sym typeface="DM Sans"/>
                        </a:rPr>
                        <a:t>IT applications</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69521760"/>
                  </a:ext>
                </a:extLst>
              </a:tr>
            </a:tbl>
          </a:graphicData>
        </a:graphic>
      </p:graphicFrame>
    </p:spTree>
    <p:extLst>
      <p:ext uri="{BB962C8B-B14F-4D97-AF65-F5344CB8AC3E}">
        <p14:creationId xmlns:p14="http://schemas.microsoft.com/office/powerpoint/2010/main" val="398034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Pedagogical professional skills</a:t>
            </a:r>
            <a:endParaRPr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sz="1200" dirty="0">
                <a:solidFill>
                  <a:schemeClr val="dk1"/>
                </a:solidFill>
                <a:latin typeface="DM Sans"/>
                <a:ea typeface="DM Sans"/>
                <a:cs typeface="DM Sans"/>
                <a:sym typeface="DM Sans"/>
              </a:rPr>
              <a:t>In our research, the pedagogical professional skills contain:</a:t>
            </a: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2202879796"/>
              </p:ext>
            </p:extLst>
          </p:nvPr>
        </p:nvGraphicFramePr>
        <p:xfrm>
          <a:off x="899592" y="1887007"/>
          <a:ext cx="7704000" cy="1369485"/>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456495">
                <a:tc rowSpan="3">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Moral qualities</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Personal moral qualities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5649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Professional ethical qualities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56495">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Social moral qualities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8395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6"/>
          <p:cNvSpPr txBox="1">
            <a:spLocks noGrp="1"/>
          </p:cNvSpPr>
          <p:nvPr>
            <p:ph type="title" idx="2"/>
          </p:nvPr>
        </p:nvSpPr>
        <p:spPr>
          <a:xfrm>
            <a:off x="1981496" y="1458126"/>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505" name="Google Shape;505;p46"/>
          <p:cNvSpPr txBox="1">
            <a:spLocks noGrp="1"/>
          </p:cNvSpPr>
          <p:nvPr>
            <p:ph type="title" idx="3"/>
          </p:nvPr>
        </p:nvSpPr>
        <p:spPr>
          <a:xfrm>
            <a:off x="1981496" y="3054797"/>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506" name="Google Shape;506;p46"/>
          <p:cNvSpPr txBox="1">
            <a:spLocks noGrp="1"/>
          </p:cNvSpPr>
          <p:nvPr>
            <p:ph type="title" idx="4"/>
          </p:nvPr>
        </p:nvSpPr>
        <p:spPr>
          <a:xfrm>
            <a:off x="4833174" y="1458126"/>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507" name="Google Shape;507;p46"/>
          <p:cNvSpPr txBox="1">
            <a:spLocks noGrp="1"/>
          </p:cNvSpPr>
          <p:nvPr>
            <p:ph type="title" idx="5"/>
          </p:nvPr>
        </p:nvSpPr>
        <p:spPr>
          <a:xfrm>
            <a:off x="4833174" y="3054797"/>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508" name="Google Shape;508;p46"/>
          <p:cNvSpPr txBox="1">
            <a:spLocks noGrp="1"/>
          </p:cNvSpPr>
          <p:nvPr>
            <p:ph type="subTitle" idx="1"/>
          </p:nvPr>
        </p:nvSpPr>
        <p:spPr>
          <a:xfrm>
            <a:off x="1981498" y="2304578"/>
            <a:ext cx="2590501"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Context of Natural Science Education in Vietnam</a:t>
            </a:r>
            <a:endParaRPr sz="1800" dirty="0"/>
          </a:p>
        </p:txBody>
      </p:sp>
      <p:sp>
        <p:nvSpPr>
          <p:cNvPr id="509" name="Google Shape;509;p46"/>
          <p:cNvSpPr txBox="1">
            <a:spLocks noGrp="1"/>
          </p:cNvSpPr>
          <p:nvPr>
            <p:ph type="subTitle" idx="6"/>
          </p:nvPr>
        </p:nvSpPr>
        <p:spPr>
          <a:xfrm>
            <a:off x="4833175" y="2027930"/>
            <a:ext cx="2590500" cy="484800"/>
          </a:xfrm>
          <a:prstGeom prst="rect">
            <a:avLst/>
          </a:prstGeom>
          <a:noFill/>
          <a:ln>
            <a:noFill/>
          </a:ln>
        </p:spPr>
        <p:txBody>
          <a:bodyPr spcFirstLastPara="1" wrap="square" lIns="91425" tIns="91425" rIns="91425" bIns="91425" anchor="b" anchorCtr="0">
            <a:noAutofit/>
          </a:bodyPr>
          <a:lstStyle/>
          <a:p>
            <a:pPr marL="0" indent="0"/>
            <a:r>
              <a:rPr lang="en" sz="1800" dirty="0"/>
              <a:t>Pedagogical Professional Skills</a:t>
            </a:r>
            <a:endParaRPr sz="1800" dirty="0"/>
          </a:p>
        </p:txBody>
      </p:sp>
      <p:sp>
        <p:nvSpPr>
          <p:cNvPr id="510" name="Google Shape;510;p46"/>
          <p:cNvSpPr txBox="1">
            <a:spLocks noGrp="1"/>
          </p:cNvSpPr>
          <p:nvPr>
            <p:ph type="subTitle" idx="7"/>
          </p:nvPr>
        </p:nvSpPr>
        <p:spPr>
          <a:xfrm>
            <a:off x="1981498" y="4260178"/>
            <a:ext cx="2851675" cy="484800"/>
          </a:xfrm>
          <a:prstGeom prst="rect">
            <a:avLst/>
          </a:prstGeom>
          <a:noFill/>
          <a:ln>
            <a:noFill/>
          </a:ln>
        </p:spPr>
        <p:txBody>
          <a:bodyPr spcFirstLastPara="1" wrap="square" lIns="91425" tIns="91425" rIns="91425" bIns="91425" anchor="b" anchorCtr="0">
            <a:noAutofit/>
          </a:bodyPr>
          <a:lstStyle/>
          <a:p>
            <a:pPr marL="0" indent="0"/>
            <a:r>
              <a:rPr lang="en" sz="1800" dirty="0"/>
              <a:t>The current status of Pedagogical Professional Skills of Preservice Students</a:t>
            </a:r>
            <a:endParaRPr sz="1800" dirty="0"/>
          </a:p>
        </p:txBody>
      </p:sp>
      <p:sp>
        <p:nvSpPr>
          <p:cNvPr id="511" name="Google Shape;511;p46"/>
          <p:cNvSpPr txBox="1">
            <a:spLocks noGrp="1"/>
          </p:cNvSpPr>
          <p:nvPr>
            <p:ph type="subTitle" idx="8"/>
          </p:nvPr>
        </p:nvSpPr>
        <p:spPr>
          <a:xfrm>
            <a:off x="4833174" y="3972146"/>
            <a:ext cx="2590499" cy="484800"/>
          </a:xfrm>
          <a:prstGeom prst="rect">
            <a:avLst/>
          </a:prstGeom>
          <a:noFill/>
          <a:ln>
            <a:noFill/>
          </a:ln>
        </p:spPr>
        <p:txBody>
          <a:bodyPr spcFirstLastPara="1" wrap="square" lIns="91425" tIns="91425" rIns="91425" bIns="91425" anchor="b" anchorCtr="0">
            <a:noAutofit/>
          </a:bodyPr>
          <a:lstStyle/>
          <a:p>
            <a:pPr marL="0" indent="0"/>
            <a:r>
              <a:rPr lang="en" sz="1800" dirty="0"/>
              <a:t>Influencing factors on Pedagogical Professional Skills</a:t>
            </a:r>
            <a:endParaRPr sz="1800" dirty="0"/>
          </a:p>
        </p:txBody>
      </p:sp>
      <p:sp>
        <p:nvSpPr>
          <p:cNvPr id="512" name="Google Shape;512;p46"/>
          <p:cNvSpPr/>
          <p:nvPr/>
        </p:nvSpPr>
        <p:spPr>
          <a:xfrm>
            <a:off x="1785125" y="1275606"/>
            <a:ext cx="190800" cy="19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6"/>
          <p:cNvSpPr/>
          <p:nvPr/>
        </p:nvSpPr>
        <p:spPr>
          <a:xfrm>
            <a:off x="4642375" y="1275606"/>
            <a:ext cx="190800" cy="19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6"/>
          <p:cNvSpPr/>
          <p:nvPr/>
        </p:nvSpPr>
        <p:spPr>
          <a:xfrm>
            <a:off x="1785125" y="2864006"/>
            <a:ext cx="190800" cy="19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6"/>
          <p:cNvSpPr/>
          <p:nvPr/>
        </p:nvSpPr>
        <p:spPr>
          <a:xfrm>
            <a:off x="4642375" y="2864006"/>
            <a:ext cx="190800" cy="19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6"/>
          <p:cNvSpPr txBox="1">
            <a:spLocks noGrp="1"/>
          </p:cNvSpPr>
          <p:nvPr>
            <p:ph type="title"/>
          </p:nvPr>
        </p:nvSpPr>
        <p:spPr>
          <a:xfrm>
            <a:off x="713225" y="445025"/>
            <a:ext cx="747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Contents of Presentation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8"/>
          <p:cNvSpPr txBox="1">
            <a:spLocks noGrp="1"/>
          </p:cNvSpPr>
          <p:nvPr>
            <p:ph type="title"/>
          </p:nvPr>
        </p:nvSpPr>
        <p:spPr>
          <a:xfrm>
            <a:off x="1002715" y="2154176"/>
            <a:ext cx="7169677" cy="1511400"/>
          </a:xfrm>
          <a:prstGeom prst="rect">
            <a:avLst/>
          </a:prstGeom>
        </p:spPr>
        <p:txBody>
          <a:bodyPr spcFirstLastPara="1" wrap="square" lIns="91425" tIns="91425" rIns="91425" bIns="91425" anchor="ctr" anchorCtr="0">
            <a:noAutofit/>
          </a:bodyPr>
          <a:lstStyle/>
          <a:p>
            <a:pPr marL="0" indent="0"/>
            <a:r>
              <a:rPr lang="en-US" sz="3200" dirty="0"/>
              <a:t>The current status of Pedagogical Professional Skills of Preservice Students</a:t>
            </a:r>
          </a:p>
        </p:txBody>
      </p:sp>
      <p:sp>
        <p:nvSpPr>
          <p:cNvPr id="528" name="Google Shape;528;p48"/>
          <p:cNvSpPr txBox="1">
            <a:spLocks noGrp="1"/>
          </p:cNvSpPr>
          <p:nvPr>
            <p:ph type="title" idx="2"/>
          </p:nvPr>
        </p:nvSpPr>
        <p:spPr>
          <a:xfrm>
            <a:off x="1002724" y="1317725"/>
            <a:ext cx="12006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sp>
        <p:nvSpPr>
          <p:cNvPr id="529" name="Google Shape;529;p48"/>
          <p:cNvSpPr/>
          <p:nvPr/>
        </p:nvSpPr>
        <p:spPr>
          <a:xfrm>
            <a:off x="713215" y="1028200"/>
            <a:ext cx="289500" cy="289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85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current status</a:t>
            </a:r>
            <a:endParaRPr dirty="0"/>
          </a:p>
        </p:txBody>
      </p:sp>
      <p:sp>
        <p:nvSpPr>
          <p:cNvPr id="535" name="Google Shape;535;p49"/>
          <p:cNvSpPr txBox="1">
            <a:spLocks noGrp="1"/>
          </p:cNvSpPr>
          <p:nvPr>
            <p:ph type="subTitle" idx="1"/>
          </p:nvPr>
        </p:nvSpPr>
        <p:spPr>
          <a:xfrm>
            <a:off x="4055400" y="2215125"/>
            <a:ext cx="2748848" cy="16446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dirty="0"/>
              <a:t>Foreign language proficiency skills (43.93%).</a:t>
            </a:r>
          </a:p>
          <a:p>
            <a:pPr marL="171450" indent="-171450">
              <a:buFont typeface="Arial" panose="020B0604020202020204" pitchFamily="34" charset="0"/>
              <a:buChar char="•"/>
            </a:pPr>
            <a:r>
              <a:rPr lang="en-US" dirty="0"/>
              <a:t>Building learner competency assessment portfolios (59.81%).</a:t>
            </a:r>
          </a:p>
          <a:p>
            <a:pPr marL="171450" indent="-171450">
              <a:buFont typeface="Arial" panose="020B0604020202020204" pitchFamily="34" charset="0"/>
              <a:buChar char="•"/>
            </a:pPr>
            <a:r>
              <a:rPr lang="en-US" dirty="0"/>
              <a:t>Anticipate the level and actions of students taking place in your lesson. (65,42%).</a:t>
            </a:r>
          </a:p>
          <a:p>
            <a:pPr marL="171450" lvl="0" indent="-171450">
              <a:buFont typeface="Arial" panose="020B0604020202020204" pitchFamily="34" charset="0"/>
              <a:buChar char="•"/>
            </a:pPr>
            <a:r>
              <a:rPr lang="en-US" dirty="0"/>
              <a:t>Skills of writing on the board</a:t>
            </a:r>
          </a:p>
          <a:p>
            <a:pPr marL="171450" indent="-171450">
              <a:buFont typeface="Arial" panose="020B0604020202020204" pitchFamily="34" charset="0"/>
              <a:buChar char="•"/>
            </a:pPr>
            <a:r>
              <a:rPr lang="en-US" sz="1200" dirty="0">
                <a:solidFill>
                  <a:schemeClr val="dk1"/>
                </a:solidFill>
                <a:latin typeface="DM Sans"/>
                <a:ea typeface="DM Sans"/>
                <a:cs typeface="DM Sans"/>
                <a:sym typeface="DM Sans"/>
              </a:rPr>
              <a:t>Personal skills (time management, adapting skills, lifelong learning) (63.55%).</a:t>
            </a:r>
          </a:p>
        </p:txBody>
      </p:sp>
      <p:sp>
        <p:nvSpPr>
          <p:cNvPr id="536" name="Google Shape;536;p49"/>
          <p:cNvSpPr txBox="1">
            <a:spLocks noGrp="1"/>
          </p:cNvSpPr>
          <p:nvPr>
            <p:ph type="subTitle" idx="2"/>
          </p:nvPr>
        </p:nvSpPr>
        <p:spPr>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All skills related to moral qualities of students account for over 90%..</a:t>
            </a:r>
          </a:p>
          <a:p>
            <a:pPr marL="171450" lvl="0" indent="-171450" algn="l" rtl="0">
              <a:spcBef>
                <a:spcPts val="0"/>
              </a:spcBef>
              <a:spcAft>
                <a:spcPts val="0"/>
              </a:spcAft>
              <a:buFont typeface="Arial" panose="020B0604020202020204" pitchFamily="34" charset="0"/>
              <a:buChar char="•"/>
            </a:pPr>
            <a:r>
              <a:rPr lang="en-US" dirty="0"/>
              <a:t>Skill of apply IT in education (84,11%).</a:t>
            </a:r>
          </a:p>
          <a:p>
            <a:pPr marL="171450" indent="-171450">
              <a:buFont typeface="Arial" panose="020B0604020202020204" pitchFamily="34" charset="0"/>
              <a:buChar char="•"/>
            </a:pPr>
            <a:r>
              <a:rPr lang="en-US" sz="1200" dirty="0">
                <a:solidFill>
                  <a:schemeClr val="dk1"/>
                </a:solidFill>
                <a:latin typeface="DM Sans"/>
                <a:ea typeface="DM Sans"/>
                <a:cs typeface="DM Sans"/>
                <a:sym typeface="DM Sans"/>
              </a:rPr>
              <a:t>Update new knowledge in the field of teaching (83,18%).</a:t>
            </a:r>
          </a:p>
          <a:p>
            <a:pPr marL="171450" indent="-171450">
              <a:buFont typeface="Arial" panose="020B0604020202020204" pitchFamily="34" charset="0"/>
              <a:buChar char="•"/>
            </a:pPr>
            <a:r>
              <a:rPr lang="en-US" dirty="0"/>
              <a:t>Analyze course content, curriculum (80,73%).</a:t>
            </a:r>
            <a:endParaRPr lang="en-US" sz="1200" dirty="0">
              <a:solidFill>
                <a:schemeClr val="dk1"/>
              </a:solidFill>
              <a:latin typeface="DM Sans"/>
              <a:ea typeface="DM Sans"/>
              <a:cs typeface="DM Sans"/>
              <a:sym typeface="DM Sans"/>
            </a:endParaRPr>
          </a:p>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endParaRPr dirty="0"/>
          </a:p>
        </p:txBody>
      </p:sp>
      <p:sp>
        <p:nvSpPr>
          <p:cNvPr id="2" name="Subtitle 1">
            <a:extLst>
              <a:ext uri="{FF2B5EF4-FFF2-40B4-BE49-F238E27FC236}">
                <a16:creationId xmlns:a16="http://schemas.microsoft.com/office/drawing/2014/main" id="{FC06197A-9D90-D24A-9FB3-DF7AAB1C7937}"/>
              </a:ext>
            </a:extLst>
          </p:cNvPr>
          <p:cNvSpPr>
            <a:spLocks noGrp="1"/>
          </p:cNvSpPr>
          <p:nvPr>
            <p:ph type="subTitle" idx="3"/>
          </p:nvPr>
        </p:nvSpPr>
        <p:spPr/>
        <p:txBody>
          <a:bodyPr/>
          <a:lstStyle/>
          <a:p>
            <a:r>
              <a:rPr lang="en-VN" sz="1400" dirty="0"/>
              <a:t>Skills achieved at good to very good level</a:t>
            </a:r>
          </a:p>
        </p:txBody>
      </p:sp>
      <p:sp>
        <p:nvSpPr>
          <p:cNvPr id="3" name="Subtitle 2">
            <a:extLst>
              <a:ext uri="{FF2B5EF4-FFF2-40B4-BE49-F238E27FC236}">
                <a16:creationId xmlns:a16="http://schemas.microsoft.com/office/drawing/2014/main" id="{83AE8FA0-DAF4-9E4F-BD92-0346C0AF7F53}"/>
              </a:ext>
            </a:extLst>
          </p:cNvPr>
          <p:cNvSpPr>
            <a:spLocks noGrp="1"/>
          </p:cNvSpPr>
          <p:nvPr>
            <p:ph type="subTitle" idx="4"/>
          </p:nvPr>
        </p:nvSpPr>
        <p:spPr>
          <a:xfrm>
            <a:off x="4055424" y="1756150"/>
            <a:ext cx="2964848" cy="459000"/>
          </a:xfrm>
          <a:noFill/>
          <a:ln>
            <a:noFill/>
          </a:ln>
        </p:spPr>
        <p:txBody>
          <a:bodyPr spcFirstLastPara="1" wrap="square" lIns="91425" tIns="91425" rIns="91425" bIns="91425" anchor="b" anchorCtr="0">
            <a:noAutofit/>
          </a:bodyPr>
          <a:lstStyle/>
          <a:p>
            <a:r>
              <a:rPr lang="en-VN" sz="1400" dirty="0"/>
              <a:t>Skills achieved at Not good to No very good level</a:t>
            </a:r>
          </a:p>
        </p:txBody>
      </p:sp>
    </p:spTree>
    <p:extLst>
      <p:ext uri="{BB962C8B-B14F-4D97-AF65-F5344CB8AC3E}">
        <p14:creationId xmlns:p14="http://schemas.microsoft.com/office/powerpoint/2010/main" val="4842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8"/>
          <p:cNvSpPr txBox="1">
            <a:spLocks noGrp="1"/>
          </p:cNvSpPr>
          <p:nvPr>
            <p:ph type="title"/>
          </p:nvPr>
        </p:nvSpPr>
        <p:spPr>
          <a:xfrm>
            <a:off x="1002715" y="2154176"/>
            <a:ext cx="7169677" cy="1511400"/>
          </a:xfrm>
          <a:prstGeom prst="rect">
            <a:avLst/>
          </a:prstGeom>
        </p:spPr>
        <p:txBody>
          <a:bodyPr spcFirstLastPara="1" wrap="square" lIns="91425" tIns="91425" rIns="91425" bIns="91425" anchor="ctr" anchorCtr="0">
            <a:noAutofit/>
          </a:bodyPr>
          <a:lstStyle/>
          <a:p>
            <a:pPr marL="0" indent="0"/>
            <a:r>
              <a:rPr lang="en-US" sz="3200" dirty="0"/>
              <a:t>Influencing factors on Pedagogical Professional Skills</a:t>
            </a:r>
          </a:p>
        </p:txBody>
      </p:sp>
      <p:sp>
        <p:nvSpPr>
          <p:cNvPr id="528" name="Google Shape;528;p48"/>
          <p:cNvSpPr txBox="1">
            <a:spLocks noGrp="1"/>
          </p:cNvSpPr>
          <p:nvPr>
            <p:ph type="title" idx="2"/>
          </p:nvPr>
        </p:nvSpPr>
        <p:spPr>
          <a:xfrm>
            <a:off x="1002724" y="1317725"/>
            <a:ext cx="12006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sp>
        <p:nvSpPr>
          <p:cNvPr id="529" name="Google Shape;529;p48"/>
          <p:cNvSpPr/>
          <p:nvPr/>
        </p:nvSpPr>
        <p:spPr>
          <a:xfrm>
            <a:off x="713215" y="1028200"/>
            <a:ext cx="289500" cy="289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18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4"/>
          <p:cNvSpPr/>
          <p:nvPr/>
        </p:nvSpPr>
        <p:spPr>
          <a:xfrm>
            <a:off x="3182700" y="1524000"/>
            <a:ext cx="2778600" cy="2496900"/>
          </a:xfrm>
          <a:prstGeom prst="hexagon">
            <a:avLst>
              <a:gd name="adj" fmla="val 25000"/>
              <a:gd name="vf" fmla="val 11547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4"/>
          <p:cNvSpPr txBox="1">
            <a:spLocks noGrp="1"/>
          </p:cNvSpPr>
          <p:nvPr>
            <p:ph type="title"/>
          </p:nvPr>
        </p:nvSpPr>
        <p:spPr>
          <a:xfrm>
            <a:off x="3635896" y="1707654"/>
            <a:ext cx="1862738" cy="6299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Influence factors on training Pedagogical professional skills</a:t>
            </a:r>
            <a:endParaRPr sz="2000" dirty="0"/>
          </a:p>
        </p:txBody>
      </p:sp>
      <p:sp>
        <p:nvSpPr>
          <p:cNvPr id="838" name="Google Shape;838;p74"/>
          <p:cNvSpPr txBox="1"/>
          <p:nvPr/>
        </p:nvSpPr>
        <p:spPr>
          <a:xfrm>
            <a:off x="544095" y="1348750"/>
            <a:ext cx="2231330"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gn="r">
              <a:buNone/>
              <a:defRPr sz="1600" b="1">
                <a:solidFill>
                  <a:schemeClr val="hlink"/>
                </a:solidFill>
                <a:uFill>
                  <a:noFill/>
                </a:uFill>
                <a:latin typeface="Libre Baskerville"/>
                <a:ea typeface="Libre Baskerville"/>
                <a:cs typeface="Libre Baskerville"/>
              </a:defRPr>
            </a:lvl1pPr>
          </a:lstStyle>
          <a:p>
            <a:r>
              <a:rPr lang="en-US" dirty="0">
                <a:sym typeface="Libre Baskerville"/>
              </a:rPr>
              <a:t>Training curriculum</a:t>
            </a:r>
          </a:p>
        </p:txBody>
      </p:sp>
      <p:sp>
        <p:nvSpPr>
          <p:cNvPr id="840" name="Google Shape;840;p74"/>
          <p:cNvSpPr txBox="1"/>
          <p:nvPr/>
        </p:nvSpPr>
        <p:spPr>
          <a:xfrm>
            <a:off x="0" y="2580585"/>
            <a:ext cx="2778600" cy="358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US" sz="1600" b="1" dirty="0">
                <a:solidFill>
                  <a:schemeClr val="hlink"/>
                </a:solidFill>
                <a:uFill>
                  <a:noFill/>
                </a:uFill>
                <a:latin typeface="Libre Baskerville"/>
                <a:ea typeface="Libre Baskerville"/>
                <a:cs typeface="Libre Baskerville"/>
                <a:sym typeface="Libre Baskerville"/>
              </a:rPr>
              <a:t>Intrinsic factors</a:t>
            </a:r>
            <a:endParaRPr lang="en-US" sz="1600" b="1" dirty="0">
              <a:solidFill>
                <a:schemeClr val="dk1"/>
              </a:solidFill>
              <a:latin typeface="Libre Baskerville"/>
              <a:ea typeface="Libre Baskerville"/>
              <a:cs typeface="Libre Baskerville"/>
              <a:sym typeface="Libre Baskerville"/>
            </a:endParaRPr>
          </a:p>
        </p:txBody>
      </p:sp>
      <p:sp>
        <p:nvSpPr>
          <p:cNvPr id="844" name="Google Shape;844;p74"/>
          <p:cNvSpPr txBox="1"/>
          <p:nvPr/>
        </p:nvSpPr>
        <p:spPr>
          <a:xfrm>
            <a:off x="6368640" y="1348750"/>
            <a:ext cx="2379823"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marL="0" indent="0" algn="r">
              <a:buNone/>
              <a:defRPr sz="1600" b="1">
                <a:solidFill>
                  <a:schemeClr val="hlink"/>
                </a:solidFill>
                <a:uFill>
                  <a:noFill/>
                </a:uFill>
                <a:latin typeface="Libre Baskerville"/>
                <a:ea typeface="Libre Baskerville"/>
                <a:cs typeface="Libre Baskerville"/>
              </a:defRPr>
            </a:lvl1pPr>
          </a:lstStyle>
          <a:p>
            <a:pPr algn="l"/>
            <a:r>
              <a:rPr lang="en-US" dirty="0">
                <a:sym typeface="Libre Baskerville"/>
              </a:rPr>
              <a:t>Professional training</a:t>
            </a:r>
          </a:p>
        </p:txBody>
      </p:sp>
      <p:sp>
        <p:nvSpPr>
          <p:cNvPr id="846" name="Google Shape;846;p74"/>
          <p:cNvSpPr txBox="1"/>
          <p:nvPr/>
        </p:nvSpPr>
        <p:spPr>
          <a:xfrm>
            <a:off x="6440650" y="2770066"/>
            <a:ext cx="2379822"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gn="r">
              <a:buNone/>
              <a:defRPr sz="1600" b="1">
                <a:solidFill>
                  <a:schemeClr val="hlink"/>
                </a:solidFill>
                <a:uFill>
                  <a:noFill/>
                </a:uFill>
                <a:latin typeface="Libre Baskerville"/>
                <a:ea typeface="Libre Baskerville"/>
                <a:cs typeface="Libre Baskerville"/>
              </a:defRPr>
            </a:lvl1pPr>
          </a:lstStyle>
          <a:p>
            <a:pPr marL="0" lvl="0" indent="0" algn="l" rtl="0">
              <a:spcBef>
                <a:spcPts val="0"/>
              </a:spcBef>
              <a:spcAft>
                <a:spcPts val="0"/>
              </a:spcAft>
              <a:buNone/>
            </a:pPr>
            <a:r>
              <a:rPr lang="en-US" sz="1600" b="1" dirty="0">
                <a:solidFill>
                  <a:schemeClr val="hlink"/>
                </a:solidFill>
                <a:uFill>
                  <a:noFill/>
                </a:uFill>
                <a:latin typeface="Libre Baskerville"/>
                <a:ea typeface="Libre Baskerville"/>
                <a:cs typeface="Libre Baskerville"/>
                <a:sym typeface="Libre Baskerville"/>
              </a:rPr>
              <a:t>Training activities in university</a:t>
            </a:r>
            <a:endParaRPr lang="en-US" sz="1600" b="1" dirty="0">
              <a:solidFill>
                <a:schemeClr val="dk1"/>
              </a:solidFill>
              <a:latin typeface="Libre Baskerville"/>
              <a:ea typeface="Libre Baskerville"/>
              <a:cs typeface="Libre Baskerville"/>
              <a:sym typeface="Libre Baskerville"/>
            </a:endParaRPr>
          </a:p>
        </p:txBody>
      </p:sp>
      <p:sp>
        <p:nvSpPr>
          <p:cNvPr id="848" name="Google Shape;848;p74"/>
          <p:cNvSpPr txBox="1"/>
          <p:nvPr/>
        </p:nvSpPr>
        <p:spPr>
          <a:xfrm>
            <a:off x="6368574" y="3844074"/>
            <a:ext cx="2523906"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marL="0" indent="0">
              <a:buNone/>
              <a:defRPr sz="1600" b="1">
                <a:solidFill>
                  <a:schemeClr val="hlink"/>
                </a:solidFill>
                <a:uFill>
                  <a:noFill/>
                </a:uFill>
                <a:latin typeface="Libre Baskerville"/>
                <a:ea typeface="Libre Baskerville"/>
                <a:cs typeface="Libre Baskerville"/>
              </a:defRPr>
            </a:lvl1pPr>
          </a:lstStyle>
          <a:p>
            <a:r>
              <a:rPr lang="en-US" dirty="0">
                <a:sym typeface="Libre Baskerville"/>
              </a:rPr>
              <a:t>University professors</a:t>
            </a:r>
          </a:p>
        </p:txBody>
      </p:sp>
      <p:sp>
        <p:nvSpPr>
          <p:cNvPr id="850" name="Google Shape;850;p74"/>
          <p:cNvSpPr/>
          <p:nvPr/>
        </p:nvSpPr>
        <p:spPr>
          <a:xfrm>
            <a:off x="5243325" y="1428664"/>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4"/>
          <p:cNvSpPr/>
          <p:nvPr/>
        </p:nvSpPr>
        <p:spPr>
          <a:xfrm>
            <a:off x="3099431" y="2680808"/>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4"/>
          <p:cNvSpPr/>
          <p:nvPr/>
        </p:nvSpPr>
        <p:spPr>
          <a:xfrm>
            <a:off x="5827556" y="2680808"/>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4"/>
          <p:cNvSpPr/>
          <p:nvPr/>
        </p:nvSpPr>
        <p:spPr>
          <a:xfrm>
            <a:off x="3717375" y="1428664"/>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4"/>
          <p:cNvSpPr/>
          <p:nvPr/>
        </p:nvSpPr>
        <p:spPr>
          <a:xfrm>
            <a:off x="5243325" y="3928214"/>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4"/>
          <p:cNvSpPr/>
          <p:nvPr/>
        </p:nvSpPr>
        <p:spPr>
          <a:xfrm>
            <a:off x="3717375" y="3928214"/>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6" name="Google Shape;856;p74"/>
          <p:cNvCxnSpPr>
            <a:cxnSpLocks/>
            <a:stCxn id="853" idx="1"/>
            <a:endCxn id="838" idx="3"/>
          </p:cNvCxnSpPr>
          <p:nvPr/>
        </p:nvCxnSpPr>
        <p:spPr>
          <a:xfrm flipH="1">
            <a:off x="2775425" y="1520314"/>
            <a:ext cx="941950" cy="7836"/>
          </a:xfrm>
          <a:prstGeom prst="straightConnector1">
            <a:avLst/>
          </a:prstGeom>
          <a:noFill/>
          <a:ln w="9525" cap="flat" cmpd="sng">
            <a:solidFill>
              <a:schemeClr val="dk1"/>
            </a:solidFill>
            <a:prstDash val="solid"/>
            <a:round/>
            <a:headEnd type="none" w="med" len="med"/>
            <a:tailEnd type="none" w="med" len="med"/>
          </a:ln>
        </p:spPr>
      </p:cxnSp>
      <p:cxnSp>
        <p:nvCxnSpPr>
          <p:cNvPr id="857" name="Google Shape;857;p74"/>
          <p:cNvCxnSpPr>
            <a:cxnSpLocks/>
            <a:stCxn id="850" idx="3"/>
            <a:endCxn id="844" idx="1"/>
          </p:cNvCxnSpPr>
          <p:nvPr/>
        </p:nvCxnSpPr>
        <p:spPr>
          <a:xfrm>
            <a:off x="5426625" y="1520314"/>
            <a:ext cx="942015" cy="7836"/>
          </a:xfrm>
          <a:prstGeom prst="straightConnector1">
            <a:avLst/>
          </a:prstGeom>
          <a:noFill/>
          <a:ln w="9525" cap="flat" cmpd="sng">
            <a:solidFill>
              <a:schemeClr val="dk1"/>
            </a:solidFill>
            <a:prstDash val="solid"/>
            <a:round/>
            <a:headEnd type="none" w="med" len="med"/>
            <a:tailEnd type="none" w="med" len="med"/>
          </a:ln>
        </p:spPr>
      </p:cxnSp>
      <p:cxnSp>
        <p:nvCxnSpPr>
          <p:cNvPr id="858" name="Google Shape;858;p74"/>
          <p:cNvCxnSpPr>
            <a:cxnSpLocks/>
            <a:stCxn id="851" idx="1"/>
          </p:cNvCxnSpPr>
          <p:nvPr/>
        </p:nvCxnSpPr>
        <p:spPr>
          <a:xfrm flipH="1" flipV="1">
            <a:off x="2775360" y="2772450"/>
            <a:ext cx="324071" cy="8"/>
          </a:xfrm>
          <a:prstGeom prst="straightConnector1">
            <a:avLst/>
          </a:prstGeom>
          <a:noFill/>
          <a:ln w="9525" cap="flat" cmpd="sng">
            <a:solidFill>
              <a:schemeClr val="dk1"/>
            </a:solidFill>
            <a:prstDash val="solid"/>
            <a:round/>
            <a:headEnd type="none" w="med" len="med"/>
            <a:tailEnd type="none" w="med" len="med"/>
          </a:ln>
        </p:spPr>
      </p:cxnSp>
      <p:cxnSp>
        <p:nvCxnSpPr>
          <p:cNvPr id="859" name="Google Shape;859;p74"/>
          <p:cNvCxnSpPr>
            <a:cxnSpLocks/>
            <a:stCxn id="852" idx="3"/>
          </p:cNvCxnSpPr>
          <p:nvPr/>
        </p:nvCxnSpPr>
        <p:spPr>
          <a:xfrm flipV="1">
            <a:off x="6010856" y="2772450"/>
            <a:ext cx="433352" cy="8"/>
          </a:xfrm>
          <a:prstGeom prst="straightConnector1">
            <a:avLst/>
          </a:prstGeom>
          <a:noFill/>
          <a:ln w="9525" cap="flat" cmpd="sng">
            <a:solidFill>
              <a:schemeClr val="dk1"/>
            </a:solidFill>
            <a:prstDash val="solid"/>
            <a:round/>
            <a:headEnd type="none" w="med" len="med"/>
            <a:tailEnd type="none" w="med" len="med"/>
          </a:ln>
        </p:spPr>
      </p:cxnSp>
      <p:cxnSp>
        <p:nvCxnSpPr>
          <p:cNvPr id="861" name="Google Shape;861;p74"/>
          <p:cNvCxnSpPr>
            <a:cxnSpLocks/>
            <a:stCxn id="854" idx="3"/>
            <a:endCxn id="848" idx="1"/>
          </p:cNvCxnSpPr>
          <p:nvPr/>
        </p:nvCxnSpPr>
        <p:spPr>
          <a:xfrm>
            <a:off x="5426625" y="4019864"/>
            <a:ext cx="941949" cy="3610"/>
          </a:xfrm>
          <a:prstGeom prst="straightConnector1">
            <a:avLst/>
          </a:prstGeom>
          <a:noFill/>
          <a:ln w="9525" cap="flat" cmpd="sng">
            <a:solidFill>
              <a:schemeClr val="dk1"/>
            </a:solidFill>
            <a:prstDash val="solid"/>
            <a:round/>
            <a:headEnd type="none" w="med" len="med"/>
            <a:tailEnd type="none" w="med" len="med"/>
          </a:ln>
        </p:spPr>
      </p:cxnSp>
      <p:sp>
        <p:nvSpPr>
          <p:cNvPr id="23" name="Google Shape;838;p74">
            <a:extLst>
              <a:ext uri="{FF2B5EF4-FFF2-40B4-BE49-F238E27FC236}">
                <a16:creationId xmlns:a16="http://schemas.microsoft.com/office/drawing/2014/main" id="{F4F7DDE0-D974-A14D-A37F-58B6DBC4A783}"/>
              </a:ext>
            </a:extLst>
          </p:cNvPr>
          <p:cNvSpPr txBox="1"/>
          <p:nvPr/>
        </p:nvSpPr>
        <p:spPr>
          <a:xfrm>
            <a:off x="585130" y="3856204"/>
            <a:ext cx="2231330"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gn="r">
              <a:buNone/>
              <a:defRPr sz="1600" b="1">
                <a:solidFill>
                  <a:schemeClr val="hlink"/>
                </a:solidFill>
                <a:uFill>
                  <a:noFill/>
                </a:uFill>
                <a:latin typeface="Libre Baskerville"/>
                <a:ea typeface="Libre Baskerville"/>
                <a:cs typeface="Libre Baskerville"/>
              </a:defRPr>
            </a:lvl1pPr>
          </a:lstStyle>
          <a:p>
            <a:pPr marL="0" lvl="0" indent="0" rtl="0">
              <a:spcBef>
                <a:spcPts val="0"/>
              </a:spcBef>
              <a:spcAft>
                <a:spcPts val="0"/>
              </a:spcAft>
              <a:buNone/>
            </a:pPr>
            <a:r>
              <a:rPr lang="en-US" sz="1600" b="1" dirty="0">
                <a:solidFill>
                  <a:schemeClr val="hlink"/>
                </a:solidFill>
                <a:uFill>
                  <a:noFill/>
                </a:uFill>
                <a:latin typeface="Libre Baskerville"/>
                <a:ea typeface="Libre Baskerville"/>
                <a:cs typeface="Libre Baskerville"/>
                <a:sym typeface="Libre Baskerville"/>
              </a:rPr>
              <a:t>Attitudes toward profession</a:t>
            </a:r>
            <a:endParaRPr lang="en-US" sz="1600" b="1" dirty="0">
              <a:solidFill>
                <a:schemeClr val="dk1"/>
              </a:solidFill>
              <a:latin typeface="Libre Baskerville"/>
              <a:ea typeface="Libre Baskerville"/>
              <a:cs typeface="Libre Baskerville"/>
              <a:sym typeface="Libre Baskerville"/>
            </a:endParaRPr>
          </a:p>
        </p:txBody>
      </p:sp>
      <p:cxnSp>
        <p:nvCxnSpPr>
          <p:cNvPr id="24" name="Google Shape;856;p74">
            <a:extLst>
              <a:ext uri="{FF2B5EF4-FFF2-40B4-BE49-F238E27FC236}">
                <a16:creationId xmlns:a16="http://schemas.microsoft.com/office/drawing/2014/main" id="{C0D9923C-8A3F-BE48-865B-7E50438B819B}"/>
              </a:ext>
            </a:extLst>
          </p:cNvPr>
          <p:cNvCxnSpPr>
            <a:cxnSpLocks/>
            <a:endCxn id="23" idx="3"/>
          </p:cNvCxnSpPr>
          <p:nvPr/>
        </p:nvCxnSpPr>
        <p:spPr>
          <a:xfrm flipH="1">
            <a:off x="2816460" y="4027768"/>
            <a:ext cx="941950" cy="7836"/>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861;p74">
            <a:extLst>
              <a:ext uri="{FF2B5EF4-FFF2-40B4-BE49-F238E27FC236}">
                <a16:creationId xmlns:a16="http://schemas.microsoft.com/office/drawing/2014/main" id="{E35A5F87-91B4-E543-98A8-377A71449A5B}"/>
              </a:ext>
            </a:extLst>
          </p:cNvPr>
          <p:cNvCxnSpPr>
            <a:cxnSpLocks/>
          </p:cNvCxnSpPr>
          <p:nvPr/>
        </p:nvCxnSpPr>
        <p:spPr>
          <a:xfrm>
            <a:off x="4629288" y="4018059"/>
            <a:ext cx="0" cy="269245"/>
          </a:xfrm>
          <a:prstGeom prst="straightConnector1">
            <a:avLst/>
          </a:prstGeom>
          <a:noFill/>
          <a:ln w="9525" cap="flat" cmpd="sng">
            <a:solidFill>
              <a:schemeClr val="dk1"/>
            </a:solidFill>
            <a:prstDash val="solid"/>
            <a:round/>
            <a:headEnd type="none" w="med" len="med"/>
            <a:tailEnd type="none" w="med" len="med"/>
          </a:ln>
        </p:spPr>
      </p:cxnSp>
      <p:sp>
        <p:nvSpPr>
          <p:cNvPr id="27" name="Google Shape;848;p74">
            <a:extLst>
              <a:ext uri="{FF2B5EF4-FFF2-40B4-BE49-F238E27FC236}">
                <a16:creationId xmlns:a16="http://schemas.microsoft.com/office/drawing/2014/main" id="{FCDF74C1-7C09-F54A-A651-7BF27A35FBF8}"/>
              </a:ext>
            </a:extLst>
          </p:cNvPr>
          <p:cNvSpPr txBox="1"/>
          <p:nvPr/>
        </p:nvSpPr>
        <p:spPr>
          <a:xfrm>
            <a:off x="2987832" y="4294172"/>
            <a:ext cx="3240346"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marL="0" indent="0">
              <a:buNone/>
              <a:defRPr sz="1600" b="1">
                <a:solidFill>
                  <a:schemeClr val="hlink"/>
                </a:solidFill>
                <a:uFill>
                  <a:noFill/>
                </a:uFill>
                <a:latin typeface="Libre Baskerville"/>
                <a:ea typeface="Libre Baskerville"/>
                <a:cs typeface="Libre Baskerville"/>
              </a:defRPr>
            </a:lvl1pPr>
          </a:lstStyle>
          <a:p>
            <a:pPr marL="0" lvl="0" indent="0" algn="ctr" rtl="0">
              <a:spcBef>
                <a:spcPts val="0"/>
              </a:spcBef>
              <a:spcAft>
                <a:spcPts val="0"/>
              </a:spcAft>
              <a:buNone/>
            </a:pPr>
            <a:r>
              <a:rPr lang="en-US" sz="1600" b="1" dirty="0">
                <a:solidFill>
                  <a:schemeClr val="hlink"/>
                </a:solidFill>
                <a:uFill>
                  <a:noFill/>
                </a:uFill>
                <a:latin typeface="Libre Baskerville"/>
                <a:ea typeface="Libre Baskerville"/>
                <a:cs typeface="Libre Baskerville"/>
                <a:sym typeface="Libre Baskerville"/>
              </a:rPr>
              <a:t>School and social support</a:t>
            </a:r>
            <a:endParaRPr lang="en-US" sz="1600" b="1" dirty="0">
              <a:solidFill>
                <a:schemeClr val="dk1"/>
              </a:solidFill>
              <a:latin typeface="Libre Baskerville"/>
              <a:ea typeface="Libre Baskerville"/>
              <a:cs typeface="Libre Baskerville"/>
              <a:sym typeface="Libre Baskerville"/>
            </a:endParaRPr>
          </a:p>
        </p:txBody>
      </p:sp>
      <p:pic>
        <p:nvPicPr>
          <p:cNvPr id="3" name="Picture 2">
            <a:extLst>
              <a:ext uri="{FF2B5EF4-FFF2-40B4-BE49-F238E27FC236}">
                <a16:creationId xmlns:a16="http://schemas.microsoft.com/office/drawing/2014/main" id="{E2528509-C5EA-C249-940F-95D6F73171B7}"/>
              </a:ext>
            </a:extLst>
          </p:cNvPr>
          <p:cNvPicPr>
            <a:picLocks noChangeAspect="1"/>
          </p:cNvPicPr>
          <p:nvPr/>
        </p:nvPicPr>
        <p:blipFill>
          <a:blip r:embed="rId3"/>
          <a:stretch>
            <a:fillRect/>
          </a:stretch>
        </p:blipFill>
        <p:spPr>
          <a:xfrm>
            <a:off x="5292080" y="212042"/>
            <a:ext cx="3033808" cy="847540"/>
          </a:xfrm>
          <a:prstGeom prst="rect">
            <a:avLst/>
          </a:prstGeom>
        </p:spPr>
      </p:pic>
      <p:graphicFrame>
        <p:nvGraphicFramePr>
          <p:cNvPr id="28" name="Table 5">
            <a:extLst>
              <a:ext uri="{FF2B5EF4-FFF2-40B4-BE49-F238E27FC236}">
                <a16:creationId xmlns:a16="http://schemas.microsoft.com/office/drawing/2014/main" id="{7B440F59-24E8-E648-BA05-68A84002E28E}"/>
              </a:ext>
            </a:extLst>
          </p:cNvPr>
          <p:cNvGraphicFramePr>
            <a:graphicFrameLocks noGrp="1"/>
          </p:cNvGraphicFramePr>
          <p:nvPr>
            <p:extLst>
              <p:ext uri="{D42A27DB-BD31-4B8C-83A1-F6EECF244321}">
                <p14:modId xmlns:p14="http://schemas.microsoft.com/office/powerpoint/2010/main" val="322820220"/>
              </p:ext>
            </p:extLst>
          </p:nvPr>
        </p:nvGraphicFramePr>
        <p:xfrm>
          <a:off x="395537" y="123478"/>
          <a:ext cx="4830020" cy="950338"/>
        </p:xfrm>
        <a:graphic>
          <a:graphicData uri="http://schemas.openxmlformats.org/drawingml/2006/table">
            <a:tbl>
              <a:tblPr firstRow="1" bandRow="1">
                <a:tableStyleId>{0122B3A1-F528-4907-8F2B-5785B890C41E}</a:tableStyleId>
              </a:tblPr>
              <a:tblGrid>
                <a:gridCol w="2415010">
                  <a:extLst>
                    <a:ext uri="{9D8B030D-6E8A-4147-A177-3AD203B41FA5}">
                      <a16:colId xmlns:a16="http://schemas.microsoft.com/office/drawing/2014/main" val="4212229180"/>
                    </a:ext>
                  </a:extLst>
                </a:gridCol>
                <a:gridCol w="2415010">
                  <a:extLst>
                    <a:ext uri="{9D8B030D-6E8A-4147-A177-3AD203B41FA5}">
                      <a16:colId xmlns:a16="http://schemas.microsoft.com/office/drawing/2014/main" val="3892961675"/>
                    </a:ext>
                  </a:extLst>
                </a:gridCol>
              </a:tblGrid>
              <a:tr h="280725">
                <a:tc>
                  <a:txBody>
                    <a:bodyPr/>
                    <a:lstStyle/>
                    <a:p>
                      <a:r>
                        <a:rPr lang="en-VN" dirty="0"/>
                        <a:t>Tools</a:t>
                      </a:r>
                    </a:p>
                  </a:txBody>
                  <a:tcPr/>
                </a:tc>
                <a:tc>
                  <a:txBody>
                    <a:bodyPr/>
                    <a:lstStyle/>
                    <a:p>
                      <a:r>
                        <a:rPr lang="en-VN" dirty="0"/>
                        <a:t>Survey – Google Forms</a:t>
                      </a:r>
                    </a:p>
                  </a:txBody>
                  <a:tcPr/>
                </a:tc>
                <a:extLst>
                  <a:ext uri="{0D108BD9-81ED-4DB2-BD59-A6C34878D82A}">
                    <a16:rowId xmlns:a16="http://schemas.microsoft.com/office/drawing/2014/main" val="4030697028"/>
                  </a:ext>
                </a:extLst>
              </a:tr>
              <a:tr h="322769">
                <a:tc>
                  <a:txBody>
                    <a:bodyPr/>
                    <a:lstStyle/>
                    <a:p>
                      <a:r>
                        <a:rPr lang="en-VN" dirty="0"/>
                        <a:t>Number of samples</a:t>
                      </a:r>
                    </a:p>
                  </a:txBody>
                  <a:tcPr/>
                </a:tc>
                <a:tc>
                  <a:txBody>
                    <a:bodyPr/>
                    <a:lstStyle/>
                    <a:p>
                      <a:r>
                        <a:rPr lang="en-VN" dirty="0"/>
                        <a:t>107 samples</a:t>
                      </a:r>
                    </a:p>
                  </a:txBody>
                  <a:tcPr/>
                </a:tc>
                <a:extLst>
                  <a:ext uri="{0D108BD9-81ED-4DB2-BD59-A6C34878D82A}">
                    <a16:rowId xmlns:a16="http://schemas.microsoft.com/office/drawing/2014/main" val="1801554827"/>
                  </a:ext>
                </a:extLst>
              </a:tr>
              <a:tr h="322769">
                <a:tc>
                  <a:txBody>
                    <a:bodyPr/>
                    <a:lstStyle/>
                    <a:p>
                      <a:r>
                        <a:rPr lang="en-VN" dirty="0"/>
                        <a:t>Gender ratio</a:t>
                      </a:r>
                    </a:p>
                  </a:txBody>
                  <a:tcPr/>
                </a:tc>
                <a:tc>
                  <a:txBody>
                    <a:bodyPr/>
                    <a:lstStyle/>
                    <a:p>
                      <a:r>
                        <a:rPr lang="en-VN" dirty="0"/>
                        <a:t>80,4% female – 19,6% male</a:t>
                      </a:r>
                    </a:p>
                  </a:txBody>
                  <a:tcPr/>
                </a:tc>
                <a:extLst>
                  <a:ext uri="{0D108BD9-81ED-4DB2-BD59-A6C34878D82A}">
                    <a16:rowId xmlns:a16="http://schemas.microsoft.com/office/drawing/2014/main" val="261330109"/>
                  </a:ext>
                </a:extLst>
              </a:tr>
            </a:tbl>
          </a:graphicData>
        </a:graphic>
      </p:graphicFrame>
    </p:spTree>
    <p:extLst>
      <p:ext uri="{BB962C8B-B14F-4D97-AF65-F5344CB8AC3E}">
        <p14:creationId xmlns:p14="http://schemas.microsoft.com/office/powerpoint/2010/main" val="3804733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34286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Influence factors on training Pedagogical professional skills</a:t>
            </a:r>
            <a:endParaRPr sz="2400"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2469814135"/>
              </p:ext>
            </p:extLst>
          </p:nvPr>
        </p:nvGraphicFramePr>
        <p:xfrm>
          <a:off x="899592" y="1635645"/>
          <a:ext cx="7704000" cy="2355229"/>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1413137">
                <a:tc rowSpan="2">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Training curriculum</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Knowledge of natural sciences: Calculus, Thermomechanical, Electro-optical; Teaching the theme of earth and sky; Teaching the topic of living things; Vertebrates, Energy and Transformation…</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4209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Pedagogical knowledge: ICT application in education; Methods of scientific research; Teaching theory; Educational program development</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4739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34286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Influence factors on training Pedagogical professional skills</a:t>
            </a:r>
            <a:endParaRPr sz="2400"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1057488739"/>
              </p:ext>
            </p:extLst>
          </p:nvPr>
        </p:nvGraphicFramePr>
        <p:xfrm>
          <a:off x="899592" y="1635646"/>
          <a:ext cx="7704000" cy="2355230"/>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1009384">
                <a:tc rowSpan="3">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Professional training</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Training in high school</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72923">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Practice through regular pedagogical modules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72923">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Training at the University of Education</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3514947055"/>
                  </a:ext>
                </a:extLst>
              </a:tr>
            </a:tbl>
          </a:graphicData>
        </a:graphic>
      </p:graphicFrame>
    </p:spTree>
    <p:extLst>
      <p:ext uri="{BB962C8B-B14F-4D97-AF65-F5344CB8AC3E}">
        <p14:creationId xmlns:p14="http://schemas.microsoft.com/office/powerpoint/2010/main" val="36066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34286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Influence factors on </a:t>
            </a:r>
            <a:r>
              <a:rPr lang="en" sz="2400" dirty="0" err="1"/>
              <a:t>trainin</a:t>
            </a:r>
            <a:r>
              <a:rPr lang="en-US" sz="2400" dirty="0"/>
              <a:t>g</a:t>
            </a:r>
            <a:r>
              <a:rPr lang="en" sz="2400" dirty="0"/>
              <a:t> Pedagogical professional skills</a:t>
            </a:r>
            <a:endParaRPr sz="2400"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1020600771"/>
              </p:ext>
            </p:extLst>
          </p:nvPr>
        </p:nvGraphicFramePr>
        <p:xfrm>
          <a:off x="899592" y="1635646"/>
          <a:ext cx="7704000" cy="2355230"/>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1009384">
                <a:tc rowSpan="3">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Intrinsic factors</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Methods of self-training of students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72923">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Motivation for students’ professional practice</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72923">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Self-efficacy of each student</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3514947055"/>
                  </a:ext>
                </a:extLst>
              </a:tr>
            </a:tbl>
          </a:graphicData>
        </a:graphic>
      </p:graphicFrame>
    </p:spTree>
    <p:extLst>
      <p:ext uri="{BB962C8B-B14F-4D97-AF65-F5344CB8AC3E}">
        <p14:creationId xmlns:p14="http://schemas.microsoft.com/office/powerpoint/2010/main" val="333740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34286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Influence factors on training</a:t>
            </a:r>
            <a:r>
              <a:rPr lang="en-US" sz="2400" dirty="0"/>
              <a:t> </a:t>
            </a:r>
            <a:r>
              <a:rPr lang="en" sz="2400" dirty="0"/>
              <a:t>Pedagogical professional skills</a:t>
            </a:r>
            <a:endParaRPr sz="2400"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752153283"/>
              </p:ext>
            </p:extLst>
          </p:nvPr>
        </p:nvGraphicFramePr>
        <p:xfrm>
          <a:off x="899592" y="1635646"/>
          <a:ext cx="7704000" cy="2808311"/>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765903">
                <a:tc rowSpan="5">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Training activities in university</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Participate in pedagogical professional competitions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Participate in Club activities in university</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Participate in scientific research</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514947055"/>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Attend pedagogical conferences, seminars</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36440472"/>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Participate in volunteering and social activities</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2398274619"/>
                  </a:ext>
                </a:extLst>
              </a:tr>
            </a:tbl>
          </a:graphicData>
        </a:graphic>
      </p:graphicFrame>
    </p:spTree>
    <p:extLst>
      <p:ext uri="{BB962C8B-B14F-4D97-AF65-F5344CB8AC3E}">
        <p14:creationId xmlns:p14="http://schemas.microsoft.com/office/powerpoint/2010/main" val="2091484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34286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Influence factors on training Pedagogical professional skills</a:t>
            </a:r>
            <a:endParaRPr sz="2400"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560663574"/>
              </p:ext>
            </p:extLst>
          </p:nvPr>
        </p:nvGraphicFramePr>
        <p:xfrm>
          <a:off x="899592" y="1635646"/>
          <a:ext cx="7704000" cy="2474456"/>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432048">
                <a:tc rowSpan="5">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Attitudes toward profession</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Interest in pedagogy</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Realizing the importance of pedagogical competence</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Understanding the pedagogical competence</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514947055"/>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Understanding the goal of pedagogical competence</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36440472"/>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Take measures to form appropriate pedagogical capacity</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2398274619"/>
                  </a:ext>
                </a:extLst>
              </a:tr>
            </a:tbl>
          </a:graphicData>
        </a:graphic>
      </p:graphicFrame>
    </p:spTree>
    <p:extLst>
      <p:ext uri="{BB962C8B-B14F-4D97-AF65-F5344CB8AC3E}">
        <p14:creationId xmlns:p14="http://schemas.microsoft.com/office/powerpoint/2010/main" val="2931575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34286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Influence factors on training Pedagogical professional skills</a:t>
            </a:r>
            <a:endParaRPr sz="2400"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3671107231"/>
              </p:ext>
            </p:extLst>
          </p:nvPr>
        </p:nvGraphicFramePr>
        <p:xfrm>
          <a:off x="899592" y="1792755"/>
          <a:ext cx="7872061" cy="1512167"/>
        </p:xfrm>
        <a:graphic>
          <a:graphicData uri="http://schemas.openxmlformats.org/drawingml/2006/table">
            <a:tbl>
              <a:tblPr>
                <a:noFill/>
                <a:tableStyleId>{0122B3A1-F528-4907-8F2B-5785B890C41E}</a:tableStyleId>
              </a:tblPr>
              <a:tblGrid>
                <a:gridCol w="1787813">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490963">
                <a:tc rowSpan="3">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University professors</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Interest in Attention to the ability to form pedagogical skills for students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Practicum instructors have not placed high demands on students</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514947055"/>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Lecturers give measures to form pedagogical capacity for students</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36440472"/>
                  </a:ext>
                </a:extLst>
              </a:tr>
            </a:tbl>
          </a:graphicData>
        </a:graphic>
      </p:graphicFrame>
    </p:spTree>
    <p:extLst>
      <p:ext uri="{BB962C8B-B14F-4D97-AF65-F5344CB8AC3E}">
        <p14:creationId xmlns:p14="http://schemas.microsoft.com/office/powerpoint/2010/main" val="133938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8"/>
          <p:cNvSpPr txBox="1">
            <a:spLocks noGrp="1"/>
          </p:cNvSpPr>
          <p:nvPr>
            <p:ph type="title"/>
          </p:nvPr>
        </p:nvSpPr>
        <p:spPr>
          <a:xfrm>
            <a:off x="1002715" y="2154176"/>
            <a:ext cx="7169677" cy="151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dirty="0"/>
              <a:t>Context of Natural Science Education in Vietnam</a:t>
            </a:r>
            <a:endParaRPr sz="3000" dirty="0"/>
          </a:p>
        </p:txBody>
      </p:sp>
      <p:sp>
        <p:nvSpPr>
          <p:cNvPr id="528" name="Google Shape;528;p48"/>
          <p:cNvSpPr txBox="1">
            <a:spLocks noGrp="1"/>
          </p:cNvSpPr>
          <p:nvPr>
            <p:ph type="title" idx="2"/>
          </p:nvPr>
        </p:nvSpPr>
        <p:spPr>
          <a:xfrm>
            <a:off x="1002724" y="1317725"/>
            <a:ext cx="12006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529" name="Google Shape;529;p48"/>
          <p:cNvSpPr/>
          <p:nvPr/>
        </p:nvSpPr>
        <p:spPr>
          <a:xfrm>
            <a:off x="713215" y="1028200"/>
            <a:ext cx="289500" cy="289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34286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Influence factors on training Pedagogical professional skills</a:t>
            </a:r>
            <a:endParaRPr sz="2400"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1949697160"/>
              </p:ext>
            </p:extLst>
          </p:nvPr>
        </p:nvGraphicFramePr>
        <p:xfrm>
          <a:off x="899592" y="1635646"/>
          <a:ext cx="7704000" cy="3164990"/>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391178">
                <a:tc rowSpan="7">
                  <a:txBody>
                    <a:bodyPr/>
                    <a:lstStyle/>
                    <a:p>
                      <a:pPr marL="0" lvl="0" indent="0" algn="l" rtl="0">
                        <a:spcBef>
                          <a:spcPts val="0"/>
                        </a:spcBef>
                        <a:spcAft>
                          <a:spcPts val="0"/>
                        </a:spcAft>
                        <a:buNone/>
                      </a:pPr>
                      <a:r>
                        <a:rPr lang="en-US" sz="1100" b="1" dirty="0">
                          <a:solidFill>
                            <a:schemeClr val="hlink"/>
                          </a:solidFill>
                          <a:uFill>
                            <a:noFill/>
                          </a:uFill>
                          <a:latin typeface="Libre Baskerville"/>
                          <a:ea typeface="Libre Baskerville"/>
                          <a:cs typeface="Libre Baskerville"/>
                          <a:sym typeface="Libre Baskerville"/>
                        </a:rPr>
                        <a:t>School and social support</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Teaching facilities and equipment</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23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Policy to support tuition fees, living expenses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623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Regularly organize activities to develop pedagogical capacity</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514947055"/>
                  </a:ext>
                </a:extLst>
              </a:tr>
              <a:tr h="4623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Clearly define the system of pedagogical skills that need to be developed for students</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36440472"/>
                  </a:ext>
                </a:extLst>
              </a:tr>
              <a:tr h="4623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The synchronous management of the departments in the process of organizing activities to develop pedagogical capacity for students</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98274619"/>
                  </a:ext>
                </a:extLst>
              </a:tr>
              <a:tr h="4623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Organizing the examination and evaluation of the development of pedagogical capacity</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863932271"/>
                  </a:ext>
                </a:extLst>
              </a:tr>
              <a:tr h="4623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The close cooperation between the University of Education and the secondary and high schools in the process of developing pedagogical capacity</a:t>
                      </a:r>
                      <a:endParaRPr sz="1100" dirty="0">
                        <a:solidFill>
                          <a:schemeClr val="dk1"/>
                        </a:solidFill>
                        <a:latin typeface="DM Sans"/>
                        <a:ea typeface="DM Sans"/>
                        <a:cs typeface="DM Sans"/>
                        <a:sym typeface="DM Sans"/>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726766746"/>
                  </a:ext>
                </a:extLst>
              </a:tr>
            </a:tbl>
          </a:graphicData>
        </a:graphic>
      </p:graphicFrame>
    </p:spTree>
    <p:extLst>
      <p:ext uri="{BB962C8B-B14F-4D97-AF65-F5344CB8AC3E}">
        <p14:creationId xmlns:p14="http://schemas.microsoft.com/office/powerpoint/2010/main" val="3731060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720000" y="34286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Influence factors on training Pedagogical professional skills</a:t>
            </a:r>
            <a:endParaRPr sz="2400" dirty="0"/>
          </a:p>
        </p:txBody>
      </p:sp>
      <p:sp>
        <p:nvSpPr>
          <p:cNvPr id="496" name="Google Shape;496;p45"/>
          <p:cNvSpPr txBox="1"/>
          <p:nvPr/>
        </p:nvSpPr>
        <p:spPr>
          <a:xfrm>
            <a:off x="720000" y="11526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b="1" dirty="0">
              <a:solidFill>
                <a:schemeClr val="dk1"/>
              </a:solidFill>
              <a:latin typeface="DM Sans"/>
              <a:ea typeface="DM Sans"/>
              <a:cs typeface="DM Sans"/>
              <a:sym typeface="DM Sans"/>
            </a:endParaRPr>
          </a:p>
        </p:txBody>
      </p:sp>
      <p:graphicFrame>
        <p:nvGraphicFramePr>
          <p:cNvPr id="499" name="Google Shape;499;p45"/>
          <p:cNvGraphicFramePr/>
          <p:nvPr>
            <p:extLst>
              <p:ext uri="{D42A27DB-BD31-4B8C-83A1-F6EECF244321}">
                <p14:modId xmlns:p14="http://schemas.microsoft.com/office/powerpoint/2010/main" val="694904873"/>
              </p:ext>
            </p:extLst>
          </p:nvPr>
        </p:nvGraphicFramePr>
        <p:xfrm>
          <a:off x="899592" y="1989140"/>
          <a:ext cx="7704000" cy="942650"/>
        </p:xfrm>
        <a:graphic>
          <a:graphicData uri="http://schemas.openxmlformats.org/drawingml/2006/table">
            <a:tbl>
              <a:tblPr>
                <a:noFill/>
                <a:tableStyleId>{0122B3A1-F528-4907-8F2B-5785B890C41E}</a:tableStyleId>
              </a:tblPr>
              <a:tblGrid>
                <a:gridCol w="1619752">
                  <a:extLst>
                    <a:ext uri="{9D8B030D-6E8A-4147-A177-3AD203B41FA5}">
                      <a16:colId xmlns:a16="http://schemas.microsoft.com/office/drawing/2014/main" val="20000"/>
                    </a:ext>
                  </a:extLst>
                </a:gridCol>
                <a:gridCol w="6084248">
                  <a:extLst>
                    <a:ext uri="{9D8B030D-6E8A-4147-A177-3AD203B41FA5}">
                      <a16:colId xmlns:a16="http://schemas.microsoft.com/office/drawing/2014/main" val="20001"/>
                    </a:ext>
                  </a:extLst>
                </a:gridCol>
              </a:tblGrid>
              <a:tr h="432048">
                <a:tc rowSpan="2">
                  <a:txBody>
                    <a:bodyPr/>
                    <a:lstStyle/>
                    <a:p>
                      <a:pPr marL="0" lvl="0" indent="0" algn="l" rtl="0">
                        <a:spcBef>
                          <a:spcPts val="0"/>
                        </a:spcBef>
                        <a:spcAft>
                          <a:spcPts val="0"/>
                        </a:spcAft>
                        <a:buNone/>
                      </a:pPr>
                      <a:r>
                        <a:rPr lang="en" sz="1100" b="1" dirty="0">
                          <a:solidFill>
                            <a:schemeClr val="hlink"/>
                          </a:solidFill>
                          <a:uFill>
                            <a:noFill/>
                          </a:uFill>
                          <a:latin typeface="Libre Baskerville"/>
                          <a:ea typeface="Libre Baskerville"/>
                          <a:cs typeface="Libre Baskerville"/>
                          <a:sym typeface="Libre Baskerville"/>
                        </a:rPr>
                        <a:t>Teachers in secondary and high schools</a:t>
                      </a: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sz="1100" dirty="0">
                          <a:solidFill>
                            <a:schemeClr val="dk1"/>
                          </a:solidFill>
                          <a:latin typeface="DM Sans"/>
                          <a:ea typeface="DM Sans"/>
                          <a:cs typeface="DM Sans"/>
                          <a:sym typeface="DM Sans"/>
                        </a:rPr>
                        <a:t>The connection between students and teachers at high school</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0602">
                <a:tc vMerge="1">
                  <a:txBody>
                    <a:bodyPr/>
                    <a:lstStyle/>
                    <a:p>
                      <a:pPr marL="0" lvl="0" indent="0" algn="l" rtl="0">
                        <a:spcBef>
                          <a:spcPts val="0"/>
                        </a:spcBef>
                        <a:spcAft>
                          <a:spcPts val="0"/>
                        </a:spcAft>
                        <a:buNone/>
                      </a:pPr>
                      <a:endParaRPr sz="1100" b="1" dirty="0">
                        <a:solidFill>
                          <a:schemeClr val="dk1"/>
                        </a:solidFill>
                        <a:latin typeface="Libre Baskerville"/>
                        <a:ea typeface="Libre Baskerville"/>
                        <a:cs typeface="Libre Baskerville"/>
                        <a:sym typeface="Libre Baskervill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sz="1100" dirty="0">
                          <a:solidFill>
                            <a:schemeClr val="dk1"/>
                          </a:solidFill>
                          <a:latin typeface="DM Sans"/>
                          <a:ea typeface="DM Sans"/>
                          <a:cs typeface="DM Sans"/>
                          <a:sym typeface="DM Sans"/>
                        </a:rPr>
                        <a:t>Requirements of teachers and schools on testing and assessing pedagogical competence for preservice students</a:t>
                      </a:r>
                      <a:endParaRPr sz="1100" dirty="0">
                        <a:solidFill>
                          <a:schemeClr val="dk1"/>
                        </a:solidFill>
                        <a:latin typeface="DM Sans"/>
                        <a:ea typeface="DM Sans"/>
                        <a:cs typeface="DM Sans"/>
                        <a:sym typeface="DM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2558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363B-3F89-B544-8021-3584F2DD3F34}"/>
              </a:ext>
            </a:extLst>
          </p:cNvPr>
          <p:cNvSpPr>
            <a:spLocks noGrp="1"/>
          </p:cNvSpPr>
          <p:nvPr>
            <p:ph type="title"/>
          </p:nvPr>
        </p:nvSpPr>
        <p:spPr>
          <a:xfrm>
            <a:off x="720000" y="445025"/>
            <a:ext cx="8028464" cy="572700"/>
          </a:xfrm>
        </p:spPr>
        <p:txBody>
          <a:bodyPr/>
          <a:lstStyle/>
          <a:p>
            <a:r>
              <a:rPr lang="en-US" sz="2400" dirty="0"/>
              <a:t>T</a:t>
            </a:r>
            <a:r>
              <a:rPr lang="en-VN" sz="2400" dirty="0"/>
              <a:t>he relation between pedagogical professional skills and the influence factors</a:t>
            </a:r>
          </a:p>
        </p:txBody>
      </p:sp>
      <p:pic>
        <p:nvPicPr>
          <p:cNvPr id="4" name="Picture 3">
            <a:extLst>
              <a:ext uri="{FF2B5EF4-FFF2-40B4-BE49-F238E27FC236}">
                <a16:creationId xmlns:a16="http://schemas.microsoft.com/office/drawing/2014/main" id="{E9783F19-9C9B-1C4E-8EEF-F55A538F4AB5}"/>
              </a:ext>
            </a:extLst>
          </p:cNvPr>
          <p:cNvPicPr>
            <a:picLocks noChangeAspect="1"/>
          </p:cNvPicPr>
          <p:nvPr/>
        </p:nvPicPr>
        <p:blipFill>
          <a:blip r:embed="rId3"/>
          <a:stretch>
            <a:fillRect/>
          </a:stretch>
        </p:blipFill>
        <p:spPr>
          <a:xfrm>
            <a:off x="1530052" y="1353666"/>
            <a:ext cx="6210300" cy="3162300"/>
          </a:xfrm>
          <a:prstGeom prst="rect">
            <a:avLst/>
          </a:prstGeom>
        </p:spPr>
      </p:pic>
      <p:sp>
        <p:nvSpPr>
          <p:cNvPr id="5" name="Rounded Rectangle 4">
            <a:extLst>
              <a:ext uri="{FF2B5EF4-FFF2-40B4-BE49-F238E27FC236}">
                <a16:creationId xmlns:a16="http://schemas.microsoft.com/office/drawing/2014/main" id="{864A1840-D31E-0044-BE4E-4014BBA15AAF}"/>
              </a:ext>
            </a:extLst>
          </p:cNvPr>
          <p:cNvSpPr/>
          <p:nvPr/>
        </p:nvSpPr>
        <p:spPr>
          <a:xfrm>
            <a:off x="6948264" y="2139702"/>
            <a:ext cx="72008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ounded Rectangle 5">
            <a:extLst>
              <a:ext uri="{FF2B5EF4-FFF2-40B4-BE49-F238E27FC236}">
                <a16:creationId xmlns:a16="http://schemas.microsoft.com/office/drawing/2014/main" id="{BA75919C-98A3-BB43-9C03-90F80A0D6487}"/>
              </a:ext>
            </a:extLst>
          </p:cNvPr>
          <p:cNvSpPr/>
          <p:nvPr/>
        </p:nvSpPr>
        <p:spPr>
          <a:xfrm>
            <a:off x="5652120" y="3291830"/>
            <a:ext cx="72008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139338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Recommendations</a:t>
            </a:r>
            <a:endParaRPr dirty="0"/>
          </a:p>
        </p:txBody>
      </p:sp>
      <p:sp>
        <p:nvSpPr>
          <p:cNvPr id="725" name="Google Shape;725;p68"/>
          <p:cNvSpPr/>
          <p:nvPr/>
        </p:nvSpPr>
        <p:spPr>
          <a:xfrm>
            <a:off x="1537950" y="2678300"/>
            <a:ext cx="176400" cy="17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8"/>
          <p:cNvSpPr/>
          <p:nvPr/>
        </p:nvSpPr>
        <p:spPr>
          <a:xfrm>
            <a:off x="3501850" y="2678300"/>
            <a:ext cx="176400" cy="17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8"/>
          <p:cNvSpPr/>
          <p:nvPr/>
        </p:nvSpPr>
        <p:spPr>
          <a:xfrm>
            <a:off x="5465750" y="2678300"/>
            <a:ext cx="176400" cy="17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8"/>
          <p:cNvSpPr/>
          <p:nvPr/>
        </p:nvSpPr>
        <p:spPr>
          <a:xfrm>
            <a:off x="7429650" y="2678300"/>
            <a:ext cx="176400" cy="17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8"/>
          <p:cNvSpPr txBox="1"/>
          <p:nvPr/>
        </p:nvSpPr>
        <p:spPr>
          <a:xfrm flipH="1">
            <a:off x="713167" y="3418036"/>
            <a:ext cx="1812300" cy="31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None/>
              <a:defRPr sz="1200">
                <a:solidFill>
                  <a:schemeClr val="dk1"/>
                </a:solidFill>
                <a:latin typeface="DM Sans"/>
                <a:ea typeface="DM Sans"/>
                <a:cs typeface="DM Sans"/>
              </a:defRPr>
            </a:lvl1pPr>
          </a:lstStyle>
          <a:p>
            <a:r>
              <a:rPr lang="en-US" dirty="0"/>
              <a:t>Combining theoretical training with regular practice</a:t>
            </a:r>
            <a:endParaRPr dirty="0">
              <a:sym typeface="DM Sans"/>
            </a:endParaRPr>
          </a:p>
        </p:txBody>
      </p:sp>
      <p:sp>
        <p:nvSpPr>
          <p:cNvPr id="732" name="Google Shape;732;p68"/>
          <p:cNvSpPr txBox="1"/>
          <p:nvPr/>
        </p:nvSpPr>
        <p:spPr>
          <a:xfrm flipH="1">
            <a:off x="2680108" y="3402353"/>
            <a:ext cx="1963900" cy="335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None/>
              <a:defRPr sz="1200">
                <a:solidFill>
                  <a:schemeClr val="dk1"/>
                </a:solidFill>
                <a:latin typeface="DM Sans"/>
                <a:ea typeface="DM Sans"/>
                <a:cs typeface="DM Sans"/>
              </a:defRPr>
            </a:lvl1pPr>
          </a:lstStyle>
          <a:p>
            <a:r>
              <a:rPr lang="en-US" dirty="0"/>
              <a:t>Engaging in teaching practice (students practice lesson planning, video recording, assessment, etc.)</a:t>
            </a:r>
            <a:endParaRPr dirty="0">
              <a:sym typeface="DM Sans"/>
            </a:endParaRPr>
          </a:p>
        </p:txBody>
      </p:sp>
      <p:sp>
        <p:nvSpPr>
          <p:cNvPr id="734" name="Google Shape;734;p68"/>
          <p:cNvSpPr txBox="1"/>
          <p:nvPr/>
        </p:nvSpPr>
        <p:spPr>
          <a:xfrm flipH="1">
            <a:off x="4640967" y="3418036"/>
            <a:ext cx="1812300" cy="31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None/>
              <a:defRPr sz="1200">
                <a:solidFill>
                  <a:schemeClr val="dk1"/>
                </a:solidFill>
                <a:latin typeface="DM Sans"/>
                <a:ea typeface="DM Sans"/>
                <a:cs typeface="DM Sans"/>
              </a:defRPr>
            </a:lvl1pPr>
          </a:lstStyle>
          <a:p>
            <a:r>
              <a:rPr lang="en-US" dirty="0"/>
              <a:t>Close coordination between departments, the university, and secondary schools</a:t>
            </a:r>
            <a:endParaRPr dirty="0">
              <a:sym typeface="DM Sans"/>
            </a:endParaRPr>
          </a:p>
        </p:txBody>
      </p:sp>
      <p:sp>
        <p:nvSpPr>
          <p:cNvPr id="736" name="Google Shape;736;p68"/>
          <p:cNvSpPr txBox="1"/>
          <p:nvPr/>
        </p:nvSpPr>
        <p:spPr>
          <a:xfrm flipH="1">
            <a:off x="6516216" y="3418036"/>
            <a:ext cx="2143597" cy="31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None/>
              <a:defRPr sz="1200">
                <a:solidFill>
                  <a:schemeClr val="dk1"/>
                </a:solidFill>
                <a:latin typeface="DM Sans"/>
                <a:ea typeface="DM Sans"/>
                <a:cs typeface="DM Sans"/>
              </a:defRPr>
            </a:lvl1pPr>
          </a:lstStyle>
          <a:p>
            <a:r>
              <a:rPr lang="en-US" dirty="0"/>
              <a:t>Regularly planning and conducting periodic assessments to evaluate the pedagogical skills of  students.</a:t>
            </a:r>
            <a:endParaRPr dirty="0">
              <a:sym typeface="DM Sans"/>
            </a:endParaRPr>
          </a:p>
        </p:txBody>
      </p:sp>
      <p:cxnSp>
        <p:nvCxnSpPr>
          <p:cNvPr id="737" name="Google Shape;737;p68"/>
          <p:cNvCxnSpPr>
            <a:cxnSpLocks/>
            <a:stCxn id="725" idx="2"/>
          </p:cNvCxnSpPr>
          <p:nvPr/>
        </p:nvCxnSpPr>
        <p:spPr>
          <a:xfrm flipH="1">
            <a:off x="1619250" y="2854700"/>
            <a:ext cx="6900" cy="291600"/>
          </a:xfrm>
          <a:prstGeom prst="straightConnector1">
            <a:avLst/>
          </a:prstGeom>
          <a:noFill/>
          <a:ln w="9525" cap="flat" cmpd="sng">
            <a:solidFill>
              <a:schemeClr val="dk1"/>
            </a:solidFill>
            <a:prstDash val="solid"/>
            <a:round/>
            <a:headEnd type="none" w="med" len="med"/>
            <a:tailEnd type="none" w="med" len="med"/>
          </a:ln>
        </p:spPr>
      </p:cxnSp>
      <p:cxnSp>
        <p:nvCxnSpPr>
          <p:cNvPr id="738" name="Google Shape;738;p68"/>
          <p:cNvCxnSpPr>
            <a:cxnSpLocks/>
            <a:stCxn id="726" idx="2"/>
          </p:cNvCxnSpPr>
          <p:nvPr/>
        </p:nvCxnSpPr>
        <p:spPr>
          <a:xfrm flipH="1">
            <a:off x="3583150" y="2854700"/>
            <a:ext cx="6900" cy="291600"/>
          </a:xfrm>
          <a:prstGeom prst="straightConnector1">
            <a:avLst/>
          </a:prstGeom>
          <a:noFill/>
          <a:ln w="9525" cap="flat" cmpd="sng">
            <a:solidFill>
              <a:schemeClr val="dk1"/>
            </a:solidFill>
            <a:prstDash val="solid"/>
            <a:round/>
            <a:headEnd type="none" w="med" len="med"/>
            <a:tailEnd type="none" w="med" len="med"/>
          </a:ln>
        </p:spPr>
      </p:cxnSp>
      <p:cxnSp>
        <p:nvCxnSpPr>
          <p:cNvPr id="739" name="Google Shape;739;p68"/>
          <p:cNvCxnSpPr>
            <a:cxnSpLocks/>
            <a:stCxn id="727" idx="2"/>
          </p:cNvCxnSpPr>
          <p:nvPr/>
        </p:nvCxnSpPr>
        <p:spPr>
          <a:xfrm flipH="1">
            <a:off x="5547050" y="2854700"/>
            <a:ext cx="6900" cy="291600"/>
          </a:xfrm>
          <a:prstGeom prst="straightConnector1">
            <a:avLst/>
          </a:prstGeom>
          <a:noFill/>
          <a:ln w="9525" cap="flat" cmpd="sng">
            <a:solidFill>
              <a:schemeClr val="dk1"/>
            </a:solidFill>
            <a:prstDash val="solid"/>
            <a:round/>
            <a:headEnd type="none" w="med" len="med"/>
            <a:tailEnd type="none" w="med" len="med"/>
          </a:ln>
        </p:spPr>
      </p:cxnSp>
      <p:cxnSp>
        <p:nvCxnSpPr>
          <p:cNvPr id="740" name="Google Shape;740;p68"/>
          <p:cNvCxnSpPr>
            <a:cxnSpLocks/>
            <a:stCxn id="728" idx="2"/>
          </p:cNvCxnSpPr>
          <p:nvPr/>
        </p:nvCxnSpPr>
        <p:spPr>
          <a:xfrm flipH="1">
            <a:off x="7510950" y="2854700"/>
            <a:ext cx="6900" cy="291600"/>
          </a:xfrm>
          <a:prstGeom prst="straightConnector1">
            <a:avLst/>
          </a:prstGeom>
          <a:noFill/>
          <a:ln w="9525" cap="flat" cmpd="sng">
            <a:solidFill>
              <a:schemeClr val="dk1"/>
            </a:solidFill>
            <a:prstDash val="solid"/>
            <a:round/>
            <a:headEnd type="none" w="med" len="med"/>
            <a:tailEnd type="none" w="med" len="med"/>
          </a:ln>
        </p:spPr>
      </p:cxnSp>
      <p:sp>
        <p:nvSpPr>
          <p:cNvPr id="742" name="Google Shape;742;p68"/>
          <p:cNvSpPr txBox="1"/>
          <p:nvPr/>
        </p:nvSpPr>
        <p:spPr>
          <a:xfrm flipH="1">
            <a:off x="1599993" y="1203598"/>
            <a:ext cx="196389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None/>
              <a:defRPr sz="1200">
                <a:solidFill>
                  <a:schemeClr val="dk1"/>
                </a:solidFill>
                <a:latin typeface="DM Sans"/>
                <a:ea typeface="DM Sans"/>
                <a:cs typeface="DM Sans"/>
              </a:defRPr>
            </a:lvl1pPr>
          </a:lstStyle>
          <a:p>
            <a:r>
              <a:rPr lang="en-US" dirty="0"/>
              <a:t>Strengthening the work of educating students' consciousness, awareness, and career orientation</a:t>
            </a:r>
            <a:endParaRPr dirty="0">
              <a:sym typeface="DM Sans"/>
            </a:endParaRPr>
          </a:p>
        </p:txBody>
      </p:sp>
      <p:sp>
        <p:nvSpPr>
          <p:cNvPr id="744" name="Google Shape;744;p68"/>
          <p:cNvSpPr txBox="1"/>
          <p:nvPr/>
        </p:nvSpPr>
        <p:spPr>
          <a:xfrm flipH="1">
            <a:off x="3491880" y="1203598"/>
            <a:ext cx="2130258" cy="5727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None/>
              <a:defRPr sz="1200">
                <a:solidFill>
                  <a:schemeClr val="dk1"/>
                </a:solidFill>
                <a:latin typeface="DM Sans"/>
                <a:ea typeface="DM Sans"/>
                <a:cs typeface="DM Sans"/>
              </a:defRPr>
            </a:lvl1pPr>
          </a:lstStyle>
          <a:p>
            <a:r>
              <a:rPr lang="en-US" dirty="0"/>
              <a:t>Enhancing professionalism in pedagogical practicum periods and teaching internships at secondary schools</a:t>
            </a:r>
            <a:endParaRPr dirty="0">
              <a:sym typeface="DM Sans"/>
            </a:endParaRPr>
          </a:p>
        </p:txBody>
      </p:sp>
      <p:sp>
        <p:nvSpPr>
          <p:cNvPr id="746" name="Google Shape;746;p68"/>
          <p:cNvSpPr txBox="1"/>
          <p:nvPr/>
        </p:nvSpPr>
        <p:spPr>
          <a:xfrm flipH="1">
            <a:off x="5508104" y="1184534"/>
            <a:ext cx="1937736" cy="307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None/>
              <a:defRPr sz="1200">
                <a:solidFill>
                  <a:schemeClr val="dk1"/>
                </a:solidFill>
                <a:latin typeface="DM Sans"/>
                <a:ea typeface="DM Sans"/>
                <a:cs typeface="DM Sans"/>
              </a:defRPr>
            </a:lvl1pPr>
          </a:lstStyle>
          <a:p>
            <a:r>
              <a:rPr lang="en-US" dirty="0"/>
              <a:t>Increasing the application of information technology and language use in training</a:t>
            </a:r>
            <a:endParaRPr dirty="0">
              <a:sym typeface="DM Sans"/>
            </a:endParaRPr>
          </a:p>
        </p:txBody>
      </p:sp>
      <p:sp>
        <p:nvSpPr>
          <p:cNvPr id="747" name="Google Shape;747;p68"/>
          <p:cNvSpPr/>
          <p:nvPr/>
        </p:nvSpPr>
        <p:spPr>
          <a:xfrm>
            <a:off x="4483800" y="2678300"/>
            <a:ext cx="176400" cy="17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8"/>
          <p:cNvSpPr/>
          <p:nvPr/>
        </p:nvSpPr>
        <p:spPr>
          <a:xfrm>
            <a:off x="6447700" y="2678300"/>
            <a:ext cx="176400" cy="17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9" name="Google Shape;749;p68"/>
          <p:cNvCxnSpPr>
            <a:cxnSpLocks/>
            <a:stCxn id="747" idx="0"/>
          </p:cNvCxnSpPr>
          <p:nvPr/>
        </p:nvCxnSpPr>
        <p:spPr>
          <a:xfrm rot="10800000">
            <a:off x="4572000" y="23927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750" name="Google Shape;750;p68"/>
          <p:cNvCxnSpPr>
            <a:cxnSpLocks/>
            <a:stCxn id="748" idx="0"/>
          </p:cNvCxnSpPr>
          <p:nvPr/>
        </p:nvCxnSpPr>
        <p:spPr>
          <a:xfrm rot="10800000">
            <a:off x="6535900" y="2392700"/>
            <a:ext cx="0" cy="285600"/>
          </a:xfrm>
          <a:prstGeom prst="straightConnector1">
            <a:avLst/>
          </a:prstGeom>
          <a:noFill/>
          <a:ln w="9525" cap="flat" cmpd="sng">
            <a:solidFill>
              <a:schemeClr val="dk1"/>
            </a:solidFill>
            <a:prstDash val="solid"/>
            <a:round/>
            <a:headEnd type="none" w="med" len="med"/>
            <a:tailEnd type="none" w="med" len="med"/>
          </a:ln>
        </p:spPr>
      </p:cxnSp>
      <p:sp>
        <p:nvSpPr>
          <p:cNvPr id="751" name="Google Shape;751;p68"/>
          <p:cNvSpPr/>
          <p:nvPr/>
        </p:nvSpPr>
        <p:spPr>
          <a:xfrm>
            <a:off x="2519900" y="2678300"/>
            <a:ext cx="176400" cy="17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2" name="Google Shape;752;p68"/>
          <p:cNvCxnSpPr>
            <a:cxnSpLocks/>
            <a:stCxn id="751" idx="0"/>
          </p:cNvCxnSpPr>
          <p:nvPr/>
        </p:nvCxnSpPr>
        <p:spPr>
          <a:xfrm rot="10800000">
            <a:off x="2608100" y="23927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753" name="Google Shape;753;p68"/>
          <p:cNvCxnSpPr>
            <a:stCxn id="725" idx="3"/>
            <a:endCxn id="751" idx="1"/>
          </p:cNvCxnSpPr>
          <p:nvPr/>
        </p:nvCxnSpPr>
        <p:spPr>
          <a:xfrm>
            <a:off x="1714350" y="2766500"/>
            <a:ext cx="805500" cy="0"/>
          </a:xfrm>
          <a:prstGeom prst="straightConnector1">
            <a:avLst/>
          </a:prstGeom>
          <a:noFill/>
          <a:ln w="9525" cap="flat" cmpd="sng">
            <a:solidFill>
              <a:schemeClr val="dk1"/>
            </a:solidFill>
            <a:prstDash val="solid"/>
            <a:round/>
            <a:headEnd type="none" w="med" len="med"/>
            <a:tailEnd type="none" w="med" len="med"/>
          </a:ln>
        </p:spPr>
      </p:cxnSp>
      <p:cxnSp>
        <p:nvCxnSpPr>
          <p:cNvPr id="754" name="Google Shape;754;p68"/>
          <p:cNvCxnSpPr>
            <a:stCxn id="751" idx="3"/>
            <a:endCxn id="726" idx="1"/>
          </p:cNvCxnSpPr>
          <p:nvPr/>
        </p:nvCxnSpPr>
        <p:spPr>
          <a:xfrm>
            <a:off x="2696300" y="2766500"/>
            <a:ext cx="805500" cy="0"/>
          </a:xfrm>
          <a:prstGeom prst="straightConnector1">
            <a:avLst/>
          </a:prstGeom>
          <a:noFill/>
          <a:ln w="9525" cap="flat" cmpd="sng">
            <a:solidFill>
              <a:schemeClr val="dk1"/>
            </a:solidFill>
            <a:prstDash val="solid"/>
            <a:round/>
            <a:headEnd type="none" w="med" len="med"/>
            <a:tailEnd type="none" w="med" len="med"/>
          </a:ln>
        </p:spPr>
      </p:cxnSp>
      <p:cxnSp>
        <p:nvCxnSpPr>
          <p:cNvPr id="755" name="Google Shape;755;p68"/>
          <p:cNvCxnSpPr>
            <a:stCxn id="726" idx="3"/>
            <a:endCxn id="747" idx="1"/>
          </p:cNvCxnSpPr>
          <p:nvPr/>
        </p:nvCxnSpPr>
        <p:spPr>
          <a:xfrm>
            <a:off x="3678250" y="2766500"/>
            <a:ext cx="805500" cy="0"/>
          </a:xfrm>
          <a:prstGeom prst="straightConnector1">
            <a:avLst/>
          </a:prstGeom>
          <a:noFill/>
          <a:ln w="9525" cap="flat" cmpd="sng">
            <a:solidFill>
              <a:schemeClr val="dk1"/>
            </a:solidFill>
            <a:prstDash val="solid"/>
            <a:round/>
            <a:headEnd type="none" w="med" len="med"/>
            <a:tailEnd type="none" w="med" len="med"/>
          </a:ln>
        </p:spPr>
      </p:cxnSp>
      <p:cxnSp>
        <p:nvCxnSpPr>
          <p:cNvPr id="756" name="Google Shape;756;p68"/>
          <p:cNvCxnSpPr>
            <a:stCxn id="747" idx="3"/>
            <a:endCxn id="727" idx="1"/>
          </p:cNvCxnSpPr>
          <p:nvPr/>
        </p:nvCxnSpPr>
        <p:spPr>
          <a:xfrm>
            <a:off x="4660200" y="2766500"/>
            <a:ext cx="805500" cy="0"/>
          </a:xfrm>
          <a:prstGeom prst="straightConnector1">
            <a:avLst/>
          </a:prstGeom>
          <a:noFill/>
          <a:ln w="9525" cap="flat" cmpd="sng">
            <a:solidFill>
              <a:schemeClr val="dk1"/>
            </a:solidFill>
            <a:prstDash val="solid"/>
            <a:round/>
            <a:headEnd type="none" w="med" len="med"/>
            <a:tailEnd type="none" w="med" len="med"/>
          </a:ln>
        </p:spPr>
      </p:cxnSp>
      <p:cxnSp>
        <p:nvCxnSpPr>
          <p:cNvPr id="757" name="Google Shape;757;p68"/>
          <p:cNvCxnSpPr>
            <a:stCxn id="727" idx="3"/>
            <a:endCxn id="748" idx="1"/>
          </p:cNvCxnSpPr>
          <p:nvPr/>
        </p:nvCxnSpPr>
        <p:spPr>
          <a:xfrm>
            <a:off x="5642150" y="2766500"/>
            <a:ext cx="805500" cy="0"/>
          </a:xfrm>
          <a:prstGeom prst="straightConnector1">
            <a:avLst/>
          </a:prstGeom>
          <a:noFill/>
          <a:ln w="9525" cap="flat" cmpd="sng">
            <a:solidFill>
              <a:schemeClr val="dk1"/>
            </a:solidFill>
            <a:prstDash val="solid"/>
            <a:round/>
            <a:headEnd type="none" w="med" len="med"/>
            <a:tailEnd type="none" w="med" len="med"/>
          </a:ln>
        </p:spPr>
      </p:cxnSp>
      <p:cxnSp>
        <p:nvCxnSpPr>
          <p:cNvPr id="758" name="Google Shape;758;p68"/>
          <p:cNvCxnSpPr>
            <a:stCxn id="748" idx="3"/>
            <a:endCxn id="728" idx="1"/>
          </p:cNvCxnSpPr>
          <p:nvPr/>
        </p:nvCxnSpPr>
        <p:spPr>
          <a:xfrm>
            <a:off x="6624100" y="2766500"/>
            <a:ext cx="8055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5459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79"/>
          <p:cNvSpPr txBox="1">
            <a:spLocks noGrp="1"/>
          </p:cNvSpPr>
          <p:nvPr>
            <p:ph type="title"/>
          </p:nvPr>
        </p:nvSpPr>
        <p:spPr>
          <a:xfrm>
            <a:off x="827584" y="792970"/>
            <a:ext cx="7603179" cy="105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800" dirty="0"/>
              <a:t>Thank you for you listening!</a:t>
            </a:r>
            <a:endParaRPr sz="3800" dirty="0"/>
          </a:p>
        </p:txBody>
      </p:sp>
      <p:sp>
        <p:nvSpPr>
          <p:cNvPr id="909" name="Google Shape;909;p79"/>
          <p:cNvSpPr txBox="1">
            <a:spLocks noGrp="1"/>
          </p:cNvSpPr>
          <p:nvPr>
            <p:ph type="subTitle" idx="1"/>
          </p:nvPr>
        </p:nvSpPr>
        <p:spPr>
          <a:xfrm>
            <a:off x="3982625" y="1765250"/>
            <a:ext cx="4448100" cy="1058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latin typeface="Libre Baskerville"/>
                <a:ea typeface="Libre Baskerville"/>
                <a:cs typeface="Libre Baskerville"/>
                <a:sym typeface="Libre Baskerville"/>
              </a:rPr>
              <a:t>Do you have any questions?</a:t>
            </a:r>
            <a:endParaRPr sz="2000" b="1" dirty="0">
              <a:latin typeface="Libre Baskerville"/>
              <a:ea typeface="Libre Baskerville"/>
              <a:cs typeface="Libre Baskerville"/>
              <a:sym typeface="Libre Baskerville"/>
            </a:endParaRPr>
          </a:p>
          <a:p>
            <a:pPr marL="0" lvl="0" indent="0" algn="r" rtl="0">
              <a:spcBef>
                <a:spcPts val="0"/>
              </a:spcBef>
              <a:spcAft>
                <a:spcPts val="0"/>
              </a:spcAft>
              <a:buNone/>
            </a:pPr>
            <a:r>
              <a:rPr lang="vi-VN" sz="1400" dirty="0"/>
              <a:t>dothuylinh@vnu.edu.vn</a:t>
            </a:r>
            <a:endParaRPr sz="1400" dirty="0"/>
          </a:p>
          <a:p>
            <a:pPr marL="0" lvl="0" indent="0" algn="r" rtl="0">
              <a:spcBef>
                <a:spcPts val="0"/>
              </a:spcBef>
              <a:spcAft>
                <a:spcPts val="0"/>
              </a:spcAft>
              <a:buNone/>
            </a:pPr>
            <a:r>
              <a:rPr lang="en" sz="1400" dirty="0"/>
              <a:t>+84-96-256-0709</a:t>
            </a:r>
            <a:endParaRPr sz="1400" dirty="0"/>
          </a:p>
          <a:p>
            <a:pPr marL="0" lvl="0" indent="0" algn="r" rtl="0">
              <a:spcBef>
                <a:spcPts val="0"/>
              </a:spcBef>
              <a:spcAft>
                <a:spcPts val="0"/>
              </a:spcAft>
              <a:buNone/>
            </a:pPr>
            <a:r>
              <a:rPr lang="en-US" sz="1400" dirty="0"/>
              <a:t>https://</a:t>
            </a:r>
            <a:r>
              <a:rPr lang="en-US" sz="1400" dirty="0" err="1"/>
              <a:t>education.vnu.edu.vn</a:t>
            </a:r>
            <a:r>
              <a:rPr lang="en-US" sz="1400" dirty="0"/>
              <a:t>/</a:t>
            </a:r>
            <a:endParaRPr sz="1400" dirty="0"/>
          </a:p>
        </p:txBody>
      </p:sp>
      <p:sp>
        <p:nvSpPr>
          <p:cNvPr id="911" name="Google Shape;911;p79"/>
          <p:cNvSpPr/>
          <p:nvPr/>
        </p:nvSpPr>
        <p:spPr>
          <a:xfrm>
            <a:off x="6119363" y="2963195"/>
            <a:ext cx="190800" cy="19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9"/>
          <p:cNvSpPr/>
          <p:nvPr/>
        </p:nvSpPr>
        <p:spPr>
          <a:xfrm>
            <a:off x="6902063" y="2963195"/>
            <a:ext cx="190800" cy="19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9"/>
          <p:cNvSpPr/>
          <p:nvPr/>
        </p:nvSpPr>
        <p:spPr>
          <a:xfrm>
            <a:off x="7651888" y="2963195"/>
            <a:ext cx="190800" cy="19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9"/>
          <p:cNvSpPr/>
          <p:nvPr/>
        </p:nvSpPr>
        <p:spPr>
          <a:xfrm>
            <a:off x="6310173" y="3225698"/>
            <a:ext cx="407383" cy="407383"/>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5" name="Google Shape;915;p79"/>
          <p:cNvGrpSpPr/>
          <p:nvPr/>
        </p:nvGrpSpPr>
        <p:grpSpPr>
          <a:xfrm>
            <a:off x="7111251" y="3225636"/>
            <a:ext cx="407432" cy="407391"/>
            <a:chOff x="812101" y="2571761"/>
            <a:chExt cx="417066" cy="417024"/>
          </a:xfrm>
        </p:grpSpPr>
        <p:sp>
          <p:nvSpPr>
            <p:cNvPr id="916" name="Google Shape;916;p79"/>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9"/>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9"/>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9"/>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79"/>
          <p:cNvGrpSpPr/>
          <p:nvPr/>
        </p:nvGrpSpPr>
        <p:grpSpPr>
          <a:xfrm>
            <a:off x="7870908" y="3225636"/>
            <a:ext cx="407391" cy="407391"/>
            <a:chOff x="1323129" y="2571761"/>
            <a:chExt cx="417024" cy="417024"/>
          </a:xfrm>
        </p:grpSpPr>
        <p:sp>
          <p:nvSpPr>
            <p:cNvPr id="921" name="Google Shape;921;p79"/>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9"/>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9"/>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9"/>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4BC014E0-680C-A041-A0E9-DB5CC7565D0E}"/>
              </a:ext>
            </a:extLst>
          </p:cNvPr>
          <p:cNvPicPr>
            <a:picLocks noGrp="1" noChangeAspect="1"/>
          </p:cNvPicPr>
          <p:nvPr>
            <p:ph type="pic" idx="2"/>
          </p:nvPr>
        </p:nvPicPr>
        <p:blipFill>
          <a:blip r:embed="rId3"/>
          <a:srcRect l="29601" r="29601"/>
          <a:stretch>
            <a:fillRect/>
          </a:stretch>
        </p:blipFill>
        <p:spPr>
          <a:xfrm>
            <a:off x="5478424" y="-20538"/>
            <a:ext cx="2910000" cy="4926300"/>
          </a:xfrm>
        </p:spPr>
      </p:pic>
      <p:sp>
        <p:nvSpPr>
          <p:cNvPr id="626" name="Google Shape;626;p59"/>
          <p:cNvSpPr txBox="1">
            <a:spLocks noGrp="1"/>
          </p:cNvSpPr>
          <p:nvPr>
            <p:ph type="title"/>
          </p:nvPr>
        </p:nvSpPr>
        <p:spPr>
          <a:xfrm>
            <a:off x="395536" y="627534"/>
            <a:ext cx="4877563" cy="165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2018 General Education Curriculum</a:t>
            </a:r>
            <a:endParaRPr dirty="0"/>
          </a:p>
        </p:txBody>
      </p:sp>
      <p:sp>
        <p:nvSpPr>
          <p:cNvPr id="627" name="Google Shape;627;p59"/>
          <p:cNvSpPr txBox="1">
            <a:spLocks noGrp="1"/>
          </p:cNvSpPr>
          <p:nvPr>
            <p:ph type="subTitle" idx="1"/>
          </p:nvPr>
        </p:nvSpPr>
        <p:spPr>
          <a:xfrm>
            <a:off x="467544" y="2499742"/>
            <a:ext cx="4536504" cy="8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 December 26</a:t>
            </a:r>
            <a:r>
              <a:rPr lang="en" baseline="30000" dirty="0"/>
              <a:t>th</a:t>
            </a:r>
            <a:r>
              <a:rPr lang="en" dirty="0"/>
              <a:t>,2018, the Ministry of Education and Training unveiled the New </a:t>
            </a:r>
            <a:r>
              <a:rPr lang="en" b="1" dirty="0"/>
              <a:t>General Education Curriculum</a:t>
            </a:r>
            <a:r>
              <a:rPr lang="en" dirty="0"/>
              <a:t> which aims to reduce pressure on students and allow them to choose subjects they enjoy.</a:t>
            </a:r>
            <a:endParaRPr dirty="0"/>
          </a:p>
        </p:txBody>
      </p:sp>
      <p:sp>
        <p:nvSpPr>
          <p:cNvPr id="18" name="TextBox 17">
            <a:extLst>
              <a:ext uri="{FF2B5EF4-FFF2-40B4-BE49-F238E27FC236}">
                <a16:creationId xmlns:a16="http://schemas.microsoft.com/office/drawing/2014/main" id="{3C5E26B6-408B-B841-A62B-E573EAF41801}"/>
              </a:ext>
            </a:extLst>
          </p:cNvPr>
          <p:cNvSpPr txBox="1"/>
          <p:nvPr/>
        </p:nvSpPr>
        <p:spPr>
          <a:xfrm>
            <a:off x="697551" y="4443958"/>
            <a:ext cx="5170593" cy="461665"/>
          </a:xfrm>
          <a:prstGeom prst="rect">
            <a:avLst/>
          </a:prstGeom>
          <a:noFill/>
        </p:spPr>
        <p:txBody>
          <a:bodyPr wrap="square" rtlCol="0">
            <a:spAutoFit/>
          </a:bodyPr>
          <a:lstStyle/>
          <a:p>
            <a:r>
              <a:rPr lang="en-VN" sz="1200" dirty="0"/>
              <a:t>Image source: </a:t>
            </a:r>
            <a:r>
              <a:rPr lang="en-US" sz="1200" dirty="0"/>
              <a:t>https://</a:t>
            </a:r>
            <a:r>
              <a:rPr lang="en-US" sz="1200" dirty="0" err="1"/>
              <a:t>en.qdnd.vn</a:t>
            </a:r>
            <a:r>
              <a:rPr lang="en-US" sz="1200" dirty="0"/>
              <a:t>/social-affairs/news/wb-highlights-vietnamese-students-academic-records-490909</a:t>
            </a:r>
            <a:endParaRPr lang="en-VN" sz="1200" dirty="0"/>
          </a:p>
        </p:txBody>
      </p:sp>
    </p:spTree>
    <p:extLst>
      <p:ext uri="{BB962C8B-B14F-4D97-AF65-F5344CB8AC3E}">
        <p14:creationId xmlns:p14="http://schemas.microsoft.com/office/powerpoint/2010/main" val="289663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AC4CBC3-D33A-DB4A-B913-19446D8A4ECE}"/>
              </a:ext>
            </a:extLst>
          </p:cNvPr>
          <p:cNvPicPr>
            <a:picLocks noGrp="1" noChangeAspect="1"/>
          </p:cNvPicPr>
          <p:nvPr>
            <p:ph type="pic" idx="2"/>
          </p:nvPr>
        </p:nvPicPr>
        <p:blipFill>
          <a:blip r:embed="rId2"/>
          <a:srcRect l="7915" r="7915"/>
          <a:stretch>
            <a:fillRect/>
          </a:stretch>
        </p:blipFill>
        <p:spPr/>
      </p:pic>
      <p:sp>
        <p:nvSpPr>
          <p:cNvPr id="7" name="Rounded Rectangle 6">
            <a:extLst>
              <a:ext uri="{FF2B5EF4-FFF2-40B4-BE49-F238E27FC236}">
                <a16:creationId xmlns:a16="http://schemas.microsoft.com/office/drawing/2014/main" id="{A730C577-C77E-8D47-87F4-E36BDA28E511}"/>
              </a:ext>
            </a:extLst>
          </p:cNvPr>
          <p:cNvSpPr/>
          <p:nvPr/>
        </p:nvSpPr>
        <p:spPr>
          <a:xfrm>
            <a:off x="5273100" y="3003798"/>
            <a:ext cx="2910000" cy="1224136"/>
          </a:xfrm>
          <a:prstGeom prst="roundRect">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8" name="Rounded Rectangle 7">
            <a:extLst>
              <a:ext uri="{FF2B5EF4-FFF2-40B4-BE49-F238E27FC236}">
                <a16:creationId xmlns:a16="http://schemas.microsoft.com/office/drawing/2014/main" id="{0779A236-47E5-A64A-9C8A-EBB6F2754DB3}"/>
              </a:ext>
            </a:extLst>
          </p:cNvPr>
          <p:cNvSpPr/>
          <p:nvPr/>
        </p:nvSpPr>
        <p:spPr>
          <a:xfrm>
            <a:off x="5298212" y="2076078"/>
            <a:ext cx="2910000" cy="495672"/>
          </a:xfrm>
          <a:prstGeom prst="roundRect">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9" name="TextBox 8">
            <a:extLst>
              <a:ext uri="{FF2B5EF4-FFF2-40B4-BE49-F238E27FC236}">
                <a16:creationId xmlns:a16="http://schemas.microsoft.com/office/drawing/2014/main" id="{1665DED6-02D8-7347-9B1C-F7A832338BB4}"/>
              </a:ext>
            </a:extLst>
          </p:cNvPr>
          <p:cNvSpPr txBox="1"/>
          <p:nvPr/>
        </p:nvSpPr>
        <p:spPr>
          <a:xfrm>
            <a:off x="4007754" y="3579862"/>
            <a:ext cx="1284326" cy="276999"/>
          </a:xfrm>
          <a:prstGeom prst="rect">
            <a:avLst/>
          </a:prstGeom>
          <a:noFill/>
        </p:spPr>
        <p:txBody>
          <a:bodyPr wrap="none" rtlCol="0">
            <a:spAutoFit/>
          </a:bodyPr>
          <a:lstStyle/>
          <a:p>
            <a:r>
              <a:rPr lang="en-VN" sz="1200" dirty="0"/>
              <a:t>Basic Education</a:t>
            </a:r>
          </a:p>
        </p:txBody>
      </p:sp>
      <p:sp>
        <p:nvSpPr>
          <p:cNvPr id="10" name="TextBox 9">
            <a:extLst>
              <a:ext uri="{FF2B5EF4-FFF2-40B4-BE49-F238E27FC236}">
                <a16:creationId xmlns:a16="http://schemas.microsoft.com/office/drawing/2014/main" id="{9BE55618-1763-C347-9E73-06756D959448}"/>
              </a:ext>
            </a:extLst>
          </p:cNvPr>
          <p:cNvSpPr txBox="1"/>
          <p:nvPr/>
        </p:nvSpPr>
        <p:spPr>
          <a:xfrm>
            <a:off x="3146941" y="2170025"/>
            <a:ext cx="2145139" cy="276999"/>
          </a:xfrm>
          <a:prstGeom prst="rect">
            <a:avLst/>
          </a:prstGeom>
          <a:noFill/>
        </p:spPr>
        <p:txBody>
          <a:bodyPr wrap="none" rtlCol="0">
            <a:spAutoFit/>
          </a:bodyPr>
          <a:lstStyle/>
          <a:p>
            <a:r>
              <a:rPr lang="en-VN" sz="1200" dirty="0"/>
              <a:t>Vocation-Oriented Education</a:t>
            </a:r>
          </a:p>
        </p:txBody>
      </p:sp>
      <p:sp>
        <p:nvSpPr>
          <p:cNvPr id="11" name="Right Brace 10">
            <a:extLst>
              <a:ext uri="{FF2B5EF4-FFF2-40B4-BE49-F238E27FC236}">
                <a16:creationId xmlns:a16="http://schemas.microsoft.com/office/drawing/2014/main" id="{93855BB1-776F-4A40-8A61-A77CACAB939E}"/>
              </a:ext>
            </a:extLst>
          </p:cNvPr>
          <p:cNvSpPr/>
          <p:nvPr/>
        </p:nvSpPr>
        <p:spPr>
          <a:xfrm>
            <a:off x="2843808" y="1059582"/>
            <a:ext cx="360040" cy="3312368"/>
          </a:xfrm>
          <a:prstGeom prst="rightBrace">
            <a:avLst>
              <a:gd name="adj1" fmla="val 91602"/>
              <a:gd name="adj2" fmla="val 66541"/>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VN" dirty="0"/>
          </a:p>
        </p:txBody>
      </p:sp>
      <p:cxnSp>
        <p:nvCxnSpPr>
          <p:cNvPr id="13" name="Straight Arrow Connector 12">
            <a:extLst>
              <a:ext uri="{FF2B5EF4-FFF2-40B4-BE49-F238E27FC236}">
                <a16:creationId xmlns:a16="http://schemas.microsoft.com/office/drawing/2014/main" id="{AE1C8F05-C50C-E64C-9A8C-61DDD4DD615B}"/>
              </a:ext>
            </a:extLst>
          </p:cNvPr>
          <p:cNvCxnSpPr>
            <a:cxnSpLocks/>
            <a:stCxn id="12" idx="1"/>
          </p:cNvCxnSpPr>
          <p:nvPr/>
        </p:nvCxnSpPr>
        <p:spPr>
          <a:xfrm flipH="1">
            <a:off x="3203848" y="3251634"/>
            <a:ext cx="208823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ounded Rectangle 11">
            <a:extLst>
              <a:ext uri="{FF2B5EF4-FFF2-40B4-BE49-F238E27FC236}">
                <a16:creationId xmlns:a16="http://schemas.microsoft.com/office/drawing/2014/main" id="{B6639A11-F538-0A48-A9F6-70B4CB586AC5}"/>
              </a:ext>
            </a:extLst>
          </p:cNvPr>
          <p:cNvSpPr/>
          <p:nvPr/>
        </p:nvSpPr>
        <p:spPr>
          <a:xfrm>
            <a:off x="5292080" y="3003798"/>
            <a:ext cx="2837992" cy="495672"/>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2" name="TextBox 1">
            <a:extLst>
              <a:ext uri="{FF2B5EF4-FFF2-40B4-BE49-F238E27FC236}">
                <a16:creationId xmlns:a16="http://schemas.microsoft.com/office/drawing/2014/main" id="{C5D1B7F4-B7ED-364D-A75F-C0F610415925}"/>
              </a:ext>
            </a:extLst>
          </p:cNvPr>
          <p:cNvSpPr txBox="1"/>
          <p:nvPr/>
        </p:nvSpPr>
        <p:spPr>
          <a:xfrm>
            <a:off x="539552" y="1406842"/>
            <a:ext cx="2304256" cy="2893100"/>
          </a:xfrm>
          <a:prstGeom prst="rect">
            <a:avLst/>
          </a:prstGeom>
          <a:noFill/>
        </p:spPr>
        <p:txBody>
          <a:bodyPr wrap="square" rtlCol="0">
            <a:spAutoFit/>
          </a:bodyPr>
          <a:lstStyle/>
          <a:p>
            <a:pPr algn="r"/>
            <a:r>
              <a:rPr lang="en-VN" b="1" i="1" dirty="0"/>
              <a:t>Compulsory subjects</a:t>
            </a:r>
            <a:r>
              <a:rPr lang="en-VN" dirty="0"/>
              <a:t>: </a:t>
            </a:r>
            <a:r>
              <a:rPr lang="en-US" b="0" i="0" dirty="0">
                <a:solidFill>
                  <a:srgbClr val="000000"/>
                </a:solidFill>
                <a:effectLst/>
                <a:latin typeface="Roboto" panose="02000000000000000000" pitchFamily="2" charset="0"/>
              </a:rPr>
              <a:t>literature, math, a foreign language, civic education, natural science, history and geography, technology, physical education, arts and computer science.</a:t>
            </a:r>
          </a:p>
          <a:p>
            <a:pPr algn="r"/>
            <a:br>
              <a:rPr lang="en-US" dirty="0"/>
            </a:br>
            <a:endParaRPr lang="en-US" dirty="0"/>
          </a:p>
          <a:p>
            <a:pPr algn="r"/>
            <a:r>
              <a:rPr lang="en-US" b="1" i="1" dirty="0"/>
              <a:t>Two new subjects</a:t>
            </a:r>
            <a:r>
              <a:rPr lang="en-US" dirty="0"/>
              <a:t>: </a:t>
            </a:r>
            <a:r>
              <a:rPr lang="en-US" b="0" i="0" dirty="0">
                <a:solidFill>
                  <a:srgbClr val="000000"/>
                </a:solidFill>
                <a:effectLst/>
                <a:latin typeface="Roboto" panose="02000000000000000000" pitchFamily="2" charset="0"/>
              </a:rPr>
              <a:t>natural science, history and geography</a:t>
            </a:r>
            <a:endParaRPr lang="en-VN" dirty="0"/>
          </a:p>
        </p:txBody>
      </p:sp>
    </p:spTree>
    <p:extLst>
      <p:ext uri="{BB962C8B-B14F-4D97-AF65-F5344CB8AC3E}">
        <p14:creationId xmlns:p14="http://schemas.microsoft.com/office/powerpoint/2010/main" val="240005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0"/>
          <p:cNvSpPr txBox="1">
            <a:spLocks noGrp="1"/>
          </p:cNvSpPr>
          <p:nvPr>
            <p:ph type="title"/>
          </p:nvPr>
        </p:nvSpPr>
        <p:spPr>
          <a:xfrm>
            <a:off x="713224" y="630898"/>
            <a:ext cx="84307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Natural Science Education – VNU UEd</a:t>
            </a:r>
            <a:endParaRPr dirty="0"/>
          </a:p>
        </p:txBody>
      </p:sp>
      <p:pic>
        <p:nvPicPr>
          <p:cNvPr id="5" name="Picture 4">
            <a:extLst>
              <a:ext uri="{FF2B5EF4-FFF2-40B4-BE49-F238E27FC236}">
                <a16:creationId xmlns:a16="http://schemas.microsoft.com/office/drawing/2014/main" id="{A29BF954-D7BC-CE46-9E8D-1BEA35AC9A83}"/>
              </a:ext>
            </a:extLst>
          </p:cNvPr>
          <p:cNvPicPr>
            <a:picLocks noChangeAspect="1"/>
          </p:cNvPicPr>
          <p:nvPr/>
        </p:nvPicPr>
        <p:blipFill>
          <a:blip r:embed="rId3"/>
          <a:stretch>
            <a:fillRect/>
          </a:stretch>
        </p:blipFill>
        <p:spPr>
          <a:xfrm>
            <a:off x="251520" y="1716782"/>
            <a:ext cx="4592284" cy="2583160"/>
          </a:xfrm>
          <a:prstGeom prst="rect">
            <a:avLst/>
          </a:prstGeom>
        </p:spPr>
      </p:pic>
      <p:pic>
        <p:nvPicPr>
          <p:cNvPr id="7" name="Picture 6">
            <a:extLst>
              <a:ext uri="{FF2B5EF4-FFF2-40B4-BE49-F238E27FC236}">
                <a16:creationId xmlns:a16="http://schemas.microsoft.com/office/drawing/2014/main" id="{DEA93A91-BFB8-EC4C-B3C2-048B32E72F6B}"/>
              </a:ext>
            </a:extLst>
          </p:cNvPr>
          <p:cNvPicPr>
            <a:picLocks noChangeAspect="1"/>
          </p:cNvPicPr>
          <p:nvPr/>
        </p:nvPicPr>
        <p:blipFill>
          <a:blip r:embed="rId4"/>
          <a:stretch>
            <a:fillRect/>
          </a:stretch>
        </p:blipFill>
        <p:spPr>
          <a:xfrm>
            <a:off x="4932040" y="1691878"/>
            <a:ext cx="3960440" cy="2640293"/>
          </a:xfrm>
          <a:prstGeom prst="rect">
            <a:avLst/>
          </a:prstGeom>
        </p:spPr>
      </p:pic>
    </p:spTree>
    <p:extLst>
      <p:ext uri="{BB962C8B-B14F-4D97-AF65-F5344CB8AC3E}">
        <p14:creationId xmlns:p14="http://schemas.microsoft.com/office/powerpoint/2010/main" val="147119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A36B-CC06-4340-A88D-51CD107E35B6}"/>
              </a:ext>
            </a:extLst>
          </p:cNvPr>
          <p:cNvSpPr>
            <a:spLocks noGrp="1"/>
          </p:cNvSpPr>
          <p:nvPr>
            <p:ph type="title"/>
          </p:nvPr>
        </p:nvSpPr>
        <p:spPr>
          <a:xfrm>
            <a:off x="713224" y="558890"/>
            <a:ext cx="8179255" cy="572700"/>
          </a:xfrm>
        </p:spPr>
        <p:txBody>
          <a:bodyPr/>
          <a:lstStyle/>
          <a:p>
            <a:r>
              <a:rPr lang="vi-VN" dirty="0"/>
              <a:t>Natural Science Education – VNU UEd</a:t>
            </a:r>
            <a:endParaRPr lang="en-VN" dirty="0"/>
          </a:p>
        </p:txBody>
      </p:sp>
      <p:sp>
        <p:nvSpPr>
          <p:cNvPr id="3" name="Subtitle 2">
            <a:extLst>
              <a:ext uri="{FF2B5EF4-FFF2-40B4-BE49-F238E27FC236}">
                <a16:creationId xmlns:a16="http://schemas.microsoft.com/office/drawing/2014/main" id="{3BC66D2F-111C-6B48-8956-79F36E2FC18D}"/>
              </a:ext>
            </a:extLst>
          </p:cNvPr>
          <p:cNvSpPr>
            <a:spLocks noGrp="1"/>
          </p:cNvSpPr>
          <p:nvPr>
            <p:ph type="subTitle" idx="1"/>
          </p:nvPr>
        </p:nvSpPr>
        <p:spPr>
          <a:xfrm>
            <a:off x="323528" y="1131590"/>
            <a:ext cx="6739096" cy="2960325"/>
          </a:xfrm>
        </p:spPr>
        <p:txBody>
          <a:bodyPr/>
          <a:lstStyle/>
          <a:p>
            <a:r>
              <a:rPr lang="en-VN" sz="2000" dirty="0"/>
              <a:t>Duration: 4 years</a:t>
            </a:r>
          </a:p>
          <a:p>
            <a:r>
              <a:rPr lang="en-VN" sz="2000" dirty="0"/>
              <a:t>Objectives:</a:t>
            </a:r>
          </a:p>
          <a:p>
            <a:pPr marL="668338" indent="-171450">
              <a:buFont typeface="Courier New" panose="02070309020205020404" pitchFamily="49" charset="0"/>
              <a:buChar char="o"/>
            </a:pPr>
            <a:r>
              <a:rPr lang="en-US" dirty="0"/>
              <a:t>Analysis, systematization, and application of integrated knowledge from natural sciences, practical skills, internships, foreign languages, and computer science into practical teaching as well as applying them to research work, constructing educational projects, and studying issues related to natural sciences.</a:t>
            </a:r>
            <a:r>
              <a:rPr lang="en-VN" dirty="0"/>
              <a:t> </a:t>
            </a:r>
          </a:p>
          <a:p>
            <a:pPr marL="668338" indent="-171450">
              <a:buFont typeface="Courier New" panose="02070309020205020404" pitchFamily="49" charset="0"/>
              <a:buChar char="o"/>
            </a:pPr>
            <a:r>
              <a:rPr lang="en-US" dirty="0"/>
              <a:t>Developing active teaching methods, constructing effective assessment and evaluation processes for students' learning, considering and selecting appropriate teaching methods and technologies for practical teaching</a:t>
            </a:r>
            <a:r>
              <a:rPr lang="en-US" b="0" i="0" dirty="0">
                <a:solidFill>
                  <a:srgbClr val="D1D5DB"/>
                </a:solidFill>
                <a:effectLst/>
                <a:latin typeface="Söhne"/>
              </a:rPr>
              <a:t>.</a:t>
            </a:r>
          </a:p>
          <a:p>
            <a:pPr marL="668338" indent="-171450">
              <a:buFont typeface="Courier New" panose="02070309020205020404" pitchFamily="49" charset="0"/>
              <a:buChar char="o"/>
            </a:pPr>
            <a:r>
              <a:rPr lang="en-US" dirty="0"/>
              <a:t>Developing skills to analyze knowledge about the school environment, students' psychological characteristics, social activities, and creative experiential activities to propose appropriate measures and organize educational activities that align with the conditions of the school.</a:t>
            </a:r>
          </a:p>
          <a:p>
            <a:pPr marL="668338" indent="-171450">
              <a:buFont typeface="Courier New" panose="02070309020205020404" pitchFamily="49" charset="0"/>
              <a:buChar char="o"/>
            </a:pPr>
            <a:r>
              <a:rPr lang="en-US" dirty="0"/>
              <a:t>Ability to analyze educational programs and processes, determine the development direction of educational programs, and apply them to the construction and development of the school's and local educational programs as well as curriculum design.</a:t>
            </a:r>
            <a:endParaRPr lang="en-VN" dirty="0"/>
          </a:p>
        </p:txBody>
      </p:sp>
    </p:spTree>
    <p:extLst>
      <p:ext uri="{BB962C8B-B14F-4D97-AF65-F5344CB8AC3E}">
        <p14:creationId xmlns:p14="http://schemas.microsoft.com/office/powerpoint/2010/main" val="357625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D7E4-D5C2-4C41-8254-F66B02866BCA}"/>
              </a:ext>
            </a:extLst>
          </p:cNvPr>
          <p:cNvSpPr>
            <a:spLocks noGrp="1"/>
          </p:cNvSpPr>
          <p:nvPr>
            <p:ph type="title"/>
          </p:nvPr>
        </p:nvSpPr>
        <p:spPr/>
        <p:txBody>
          <a:bodyPr/>
          <a:lstStyle/>
          <a:p>
            <a:r>
              <a:rPr lang="en-VN" dirty="0"/>
              <a:t>Research questions?</a:t>
            </a:r>
          </a:p>
        </p:txBody>
      </p:sp>
      <p:sp>
        <p:nvSpPr>
          <p:cNvPr id="3" name="Subtitle 2">
            <a:extLst>
              <a:ext uri="{FF2B5EF4-FFF2-40B4-BE49-F238E27FC236}">
                <a16:creationId xmlns:a16="http://schemas.microsoft.com/office/drawing/2014/main" id="{AD48A329-D234-5842-9E9B-D383927301EE}"/>
              </a:ext>
            </a:extLst>
          </p:cNvPr>
          <p:cNvSpPr>
            <a:spLocks noGrp="1"/>
          </p:cNvSpPr>
          <p:nvPr>
            <p:ph type="subTitle" idx="1"/>
          </p:nvPr>
        </p:nvSpPr>
        <p:spPr>
          <a:xfrm>
            <a:off x="713224" y="1419622"/>
            <a:ext cx="6307047" cy="2960325"/>
          </a:xfrm>
        </p:spPr>
        <p:txBody>
          <a:bodyPr/>
          <a:lstStyle/>
          <a:p>
            <a:pPr algn="l">
              <a:lnSpc>
                <a:spcPct val="150000"/>
              </a:lnSpc>
            </a:pPr>
            <a:r>
              <a:rPr lang="en-US" sz="1600" b="0" i="0" dirty="0">
                <a:effectLst/>
                <a:latin typeface="Söhne"/>
              </a:rPr>
              <a:t>Students majoring Natural Sciences Education at the VNU </a:t>
            </a:r>
            <a:r>
              <a:rPr lang="en-US" sz="1600" b="0" i="0" dirty="0" err="1">
                <a:effectLst/>
                <a:latin typeface="Söhne"/>
              </a:rPr>
              <a:t>UEd</a:t>
            </a:r>
            <a:r>
              <a:rPr lang="en-US" sz="1600" b="0" i="0" dirty="0">
                <a:effectLst/>
                <a:latin typeface="Söhne"/>
              </a:rPr>
              <a:t> assess their own academic skills at what level to meet the requirements of the General Education Program 2018?</a:t>
            </a:r>
          </a:p>
          <a:p>
            <a:pPr algn="l">
              <a:lnSpc>
                <a:spcPct val="150000"/>
              </a:lnSpc>
            </a:pPr>
            <a:r>
              <a:rPr lang="en-US" sz="1600" b="0" i="0" dirty="0">
                <a:effectLst/>
                <a:latin typeface="Söhne"/>
              </a:rPr>
              <a:t>What factors influence pedagogical professional skills for students majoring in Natural Sciences Education at the VNU </a:t>
            </a:r>
            <a:r>
              <a:rPr lang="en-US" sz="1600" b="0" i="0" dirty="0" err="1">
                <a:effectLst/>
                <a:latin typeface="Söhne"/>
              </a:rPr>
              <a:t>UEd</a:t>
            </a:r>
            <a:r>
              <a:rPr lang="en-US" sz="1600" b="0" i="0" dirty="0">
                <a:effectLst/>
                <a:latin typeface="Söhne"/>
              </a:rPr>
              <a:t>?</a:t>
            </a:r>
          </a:p>
          <a:p>
            <a:pPr algn="l">
              <a:lnSpc>
                <a:spcPct val="150000"/>
              </a:lnSpc>
            </a:pPr>
            <a:r>
              <a:rPr lang="en-US" sz="1600" b="0" i="0" dirty="0">
                <a:effectLst/>
                <a:latin typeface="Söhne"/>
              </a:rPr>
              <a:t>What proposed solutions can be implemented to enhance students’ pedagogical professional skills for the Natural Sciences Education major at the VNU </a:t>
            </a:r>
            <a:r>
              <a:rPr lang="en-US" sz="1600" b="0" i="0" dirty="0" err="1">
                <a:effectLst/>
                <a:latin typeface="Söhne"/>
              </a:rPr>
              <a:t>UEd</a:t>
            </a:r>
            <a:r>
              <a:rPr lang="en-US" sz="1600" b="0" i="0" dirty="0">
                <a:effectLst/>
                <a:latin typeface="Söhne"/>
              </a:rPr>
              <a:t>?</a:t>
            </a:r>
          </a:p>
        </p:txBody>
      </p:sp>
    </p:spTree>
    <p:extLst>
      <p:ext uri="{BB962C8B-B14F-4D97-AF65-F5344CB8AC3E}">
        <p14:creationId xmlns:p14="http://schemas.microsoft.com/office/powerpoint/2010/main" val="2912565278"/>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8"/>
          <p:cNvSpPr txBox="1">
            <a:spLocks noGrp="1"/>
          </p:cNvSpPr>
          <p:nvPr>
            <p:ph type="title"/>
          </p:nvPr>
        </p:nvSpPr>
        <p:spPr>
          <a:xfrm>
            <a:off x="1002715" y="2154176"/>
            <a:ext cx="7169677" cy="1511400"/>
          </a:xfrm>
          <a:prstGeom prst="rect">
            <a:avLst/>
          </a:prstGeom>
        </p:spPr>
        <p:txBody>
          <a:bodyPr spcFirstLastPara="1" wrap="square" lIns="91425" tIns="91425" rIns="91425" bIns="91425" anchor="ctr" anchorCtr="0">
            <a:noAutofit/>
          </a:bodyPr>
          <a:lstStyle/>
          <a:p>
            <a:pPr marL="0" indent="0"/>
            <a:r>
              <a:rPr lang="en-US" sz="3200" dirty="0"/>
              <a:t>Pedagogical Professional Skills</a:t>
            </a:r>
          </a:p>
        </p:txBody>
      </p:sp>
      <p:sp>
        <p:nvSpPr>
          <p:cNvPr id="528" name="Google Shape;528;p48"/>
          <p:cNvSpPr txBox="1">
            <a:spLocks noGrp="1"/>
          </p:cNvSpPr>
          <p:nvPr>
            <p:ph type="title" idx="2"/>
          </p:nvPr>
        </p:nvSpPr>
        <p:spPr>
          <a:xfrm>
            <a:off x="1002724" y="1317725"/>
            <a:ext cx="12006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529" name="Google Shape;529;p48"/>
          <p:cNvSpPr/>
          <p:nvPr/>
        </p:nvSpPr>
        <p:spPr>
          <a:xfrm>
            <a:off x="713215" y="1028200"/>
            <a:ext cx="289500" cy="289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571734"/>
      </p:ext>
    </p:extLst>
  </p:cSld>
  <p:clrMapOvr>
    <a:masterClrMapping/>
  </p:clrMapOvr>
</p:sld>
</file>

<file path=ppt/theme/theme1.xml><?xml version="1.0" encoding="utf-8"?>
<a:theme xmlns:a="http://schemas.openxmlformats.org/drawingml/2006/main" name="Entrepreneurial Ecosystem by Slidesgo">
  <a:themeElements>
    <a:clrScheme name="Simple Light">
      <a:dk1>
        <a:srgbClr val="242424"/>
      </a:dk1>
      <a:lt1>
        <a:srgbClr val="F8F8F8"/>
      </a:lt1>
      <a:dk2>
        <a:srgbClr val="EFEFEF"/>
      </a:dk2>
      <a:lt2>
        <a:srgbClr val="CCCCCC"/>
      </a:lt2>
      <a:accent1>
        <a:srgbClr val="595959"/>
      </a:accent1>
      <a:accent2>
        <a:srgbClr val="FF0000"/>
      </a:accent2>
      <a:accent3>
        <a:srgbClr val="FFFFFF"/>
      </a:accent3>
      <a:accent4>
        <a:srgbClr val="FFFFFF"/>
      </a:accent4>
      <a:accent5>
        <a:srgbClr val="FFFFFF"/>
      </a:accent5>
      <a:accent6>
        <a:srgbClr val="FFFFFF"/>
      </a:accent6>
      <a:hlink>
        <a:srgbClr val="2424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242424"/>
    </a:dk1>
    <a:lt1>
      <a:srgbClr val="F8F8F8"/>
    </a:lt1>
    <a:dk2>
      <a:srgbClr val="EFEFEF"/>
    </a:dk2>
    <a:lt2>
      <a:srgbClr val="CCCCCC"/>
    </a:lt2>
    <a:accent1>
      <a:srgbClr val="595959"/>
    </a:accent1>
    <a:accent2>
      <a:srgbClr val="FF0000"/>
    </a:accent2>
    <a:accent3>
      <a:srgbClr val="FFFFFF"/>
    </a:accent3>
    <a:accent4>
      <a:srgbClr val="FFFFFF"/>
    </a:accent4>
    <a:accent5>
      <a:srgbClr val="FFFFFF"/>
    </a:accent5>
    <a:accent6>
      <a:srgbClr val="FFFFFF"/>
    </a:accent6>
    <a:hlink>
      <a:srgbClr val="242424"/>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614</TotalTime>
  <Words>2138</Words>
  <Application>Microsoft Macintosh PowerPoint</Application>
  <PresentationFormat>On-screen Show (16:9)</PresentationFormat>
  <Paragraphs>223</Paragraphs>
  <Slides>34</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Anaheim</vt:lpstr>
      <vt:lpstr>Courier New</vt:lpstr>
      <vt:lpstr>Roboto</vt:lpstr>
      <vt:lpstr>Nunito Light</vt:lpstr>
      <vt:lpstr>Söhne</vt:lpstr>
      <vt:lpstr>Libre Baskerville</vt:lpstr>
      <vt:lpstr>docs-Calibri</vt:lpstr>
      <vt:lpstr>DM Sans</vt:lpstr>
      <vt:lpstr>Entrepreneurial Ecosystem by Slidesgo</vt:lpstr>
      <vt:lpstr>Enhancing pre-service teachers’  pedagogical professional skills: the case of Natural Science Education at VNU University of Education</vt:lpstr>
      <vt:lpstr>01</vt:lpstr>
      <vt:lpstr>Context of Natural Science Education in Vietnam</vt:lpstr>
      <vt:lpstr>The 2018 General Education Curriculum</vt:lpstr>
      <vt:lpstr>PowerPoint Presentation</vt:lpstr>
      <vt:lpstr>Natural Science Education – VNU UEd</vt:lpstr>
      <vt:lpstr>Natural Science Education – VNU UEd</vt:lpstr>
      <vt:lpstr>Research questions?</vt:lpstr>
      <vt:lpstr>Pedagogical Professional Skills</vt:lpstr>
      <vt:lpstr>Pedagogical Professional Skills</vt:lpstr>
      <vt:lpstr>Pedagogical professional skills</vt:lpstr>
      <vt:lpstr>Pedagogical professional skills</vt:lpstr>
      <vt:lpstr>Pedagogical professional skills</vt:lpstr>
      <vt:lpstr>Pedagogical professional skills  (32 skills)</vt:lpstr>
      <vt:lpstr>Pedagogical professional skills</vt:lpstr>
      <vt:lpstr>Pedagogical professional skills</vt:lpstr>
      <vt:lpstr>Pedagogical professional skills</vt:lpstr>
      <vt:lpstr>Pedagogical professional skills</vt:lpstr>
      <vt:lpstr>Pedagogical professional skills</vt:lpstr>
      <vt:lpstr>The current status of Pedagogical Professional Skills of Preservice Students</vt:lpstr>
      <vt:lpstr>The current status</vt:lpstr>
      <vt:lpstr>Influencing factors on Pedagogical Professional Skills</vt:lpstr>
      <vt:lpstr>Influence factors on training Pedagogical professional skills</vt:lpstr>
      <vt:lpstr>Influence factors on training Pedagogical professional skills</vt:lpstr>
      <vt:lpstr>Influence factors on training Pedagogical professional skills</vt:lpstr>
      <vt:lpstr>Influence factors on training Pedagogical professional skills</vt:lpstr>
      <vt:lpstr>Influence factors on training Pedagogical professional skills</vt:lpstr>
      <vt:lpstr>Influence factors on training Pedagogical professional skills</vt:lpstr>
      <vt:lpstr>Influence factors on training Pedagogical professional skills</vt:lpstr>
      <vt:lpstr>Influence factors on training Pedagogical professional skills</vt:lpstr>
      <vt:lpstr>Influence factors on training Pedagogical professional skills</vt:lpstr>
      <vt:lpstr>The relation between pedagogical professional skills and the influence factors</vt:lpstr>
      <vt:lpstr>Recommendations</vt:lpstr>
      <vt:lpstr>Thank you for you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pre-service teachers’  pedagogical professional skills: the case of Natural Science Education at VNU University of Education</dc:title>
  <cp:lastModifiedBy>Do Linh</cp:lastModifiedBy>
  <cp:revision>4</cp:revision>
  <dcterms:modified xsi:type="dcterms:W3CDTF">2023-07-05T00:06:43Z</dcterms:modified>
</cp:coreProperties>
</file>