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1945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01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4529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934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906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7083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33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909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530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517D114-31E7-471D-AD5A-4EA0DED53254}" type="datetimeFigureOut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686B67-1FBC-44AB-903F-932E0F4E9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53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C56FCA-1B3B-4795-8A69-672E55EF3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000" b="1" dirty="0"/>
              <a:t>Teaching and Learning Model for Preservice Teachers: Teacher Competency for Digital Age</a:t>
            </a:r>
            <a:endParaRPr lang="ko-KR" altLang="en-US" sz="4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1ACD14-728E-447B-9DCD-7D3D555EA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444" y="4883465"/>
            <a:ext cx="9419112" cy="1333599"/>
          </a:xfrm>
        </p:spPr>
        <p:txBody>
          <a:bodyPr>
            <a:normAutofit fontScale="92500"/>
          </a:bodyPr>
          <a:lstStyle/>
          <a:p>
            <a:pPr algn="ctr"/>
            <a:r>
              <a:rPr lang="en-US" altLang="ko-KR" sz="3600" b="1" dirty="0"/>
              <a:t>Nam-Hwa</a:t>
            </a:r>
            <a:r>
              <a:rPr lang="ko-KR" altLang="en-US" sz="3600" b="1" dirty="0"/>
              <a:t> </a:t>
            </a:r>
            <a:r>
              <a:rPr lang="en-US" altLang="ko-KR" sz="3600" b="1" dirty="0"/>
              <a:t>Kang</a:t>
            </a:r>
          </a:p>
          <a:p>
            <a:pPr algn="ctr"/>
            <a:r>
              <a:rPr lang="en-US" altLang="ko-KR" sz="3600" b="1" dirty="0"/>
              <a:t>Director, Innovation Institute for Future Education</a:t>
            </a:r>
            <a:endParaRPr lang="ko-KR" altLang="en-US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80C5FE-2CD0-46DB-9F0A-A0EA22F8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F51892-7A9E-4C04-9940-C3301337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  <p:pic>
        <p:nvPicPr>
          <p:cNvPr id="5" name="Picture 0">
            <a:extLst>
              <a:ext uri="{FF2B5EF4-FFF2-40B4-BE49-F238E27FC236}">
                <a16:creationId xmlns:a16="http://schemas.microsoft.com/office/drawing/2014/main" id="{A851F845-4527-4CB7-8553-A34BD20EE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038" y="195210"/>
            <a:ext cx="7153097" cy="615787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E3F437-3D70-4230-9690-C5AC9FB7FCC3}"/>
              </a:ext>
            </a:extLst>
          </p:cNvPr>
          <p:cNvSpPr txBox="1"/>
          <p:nvPr/>
        </p:nvSpPr>
        <p:spPr>
          <a:xfrm>
            <a:off x="7554283" y="1715784"/>
            <a:ext cx="42906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Alignment with the 2022 Revised</a:t>
            </a:r>
            <a:r>
              <a:rPr lang="ko-KR" altLang="en-US" sz="2800" dirty="0"/>
              <a:t> </a:t>
            </a:r>
            <a:r>
              <a:rPr lang="en-US" altLang="ko-KR" sz="2800" dirty="0"/>
              <a:t>National </a:t>
            </a:r>
            <a:r>
              <a:rPr lang="en-US" altLang="ko-KR" sz="2800" u="sng" dirty="0"/>
              <a:t>Curriculum</a:t>
            </a:r>
          </a:p>
          <a:p>
            <a:r>
              <a:rPr lang="en-US" altLang="ko-KR" sz="2800" dirty="0">
                <a:solidFill>
                  <a:srgbClr val="009900"/>
                </a:solidFill>
              </a:rPr>
              <a:t>G</a:t>
            </a:r>
            <a:r>
              <a:rPr lang="en-US" altLang="ko-KR" sz="2800" dirty="0"/>
              <a:t>lobal competency</a:t>
            </a:r>
          </a:p>
          <a:p>
            <a:r>
              <a:rPr lang="en-US" altLang="ko-KR" sz="2800" dirty="0">
                <a:solidFill>
                  <a:srgbClr val="009900"/>
                </a:solidFill>
              </a:rPr>
              <a:t>R</a:t>
            </a:r>
            <a:r>
              <a:rPr lang="en-US" altLang="ko-KR" sz="2800" dirty="0"/>
              <a:t>esponsibility</a:t>
            </a:r>
          </a:p>
          <a:p>
            <a:r>
              <a:rPr lang="en-US" altLang="ko-KR" sz="2800" dirty="0">
                <a:solidFill>
                  <a:srgbClr val="009900"/>
                </a:solidFill>
              </a:rPr>
              <a:t>E</a:t>
            </a:r>
            <a:r>
              <a:rPr lang="en-US" altLang="ko-KR" sz="2800" dirty="0"/>
              <a:t>co-awareness</a:t>
            </a:r>
          </a:p>
          <a:p>
            <a:r>
              <a:rPr lang="en-US" altLang="ko-KR" sz="2800" dirty="0">
                <a:solidFill>
                  <a:srgbClr val="009900"/>
                </a:solidFill>
              </a:rPr>
              <a:t>E</a:t>
            </a:r>
            <a:r>
              <a:rPr lang="en-US" altLang="ko-KR" sz="2800" dirty="0"/>
              <a:t>ntrepreneurship</a:t>
            </a:r>
          </a:p>
          <a:p>
            <a:r>
              <a:rPr lang="en-US" altLang="ko-KR" sz="2800" dirty="0">
                <a:solidFill>
                  <a:srgbClr val="009900"/>
                </a:solidFill>
              </a:rPr>
              <a:t>N</a:t>
            </a:r>
            <a:r>
              <a:rPr lang="en-US" altLang="ko-KR" sz="2800" dirty="0"/>
              <a:t>etworking competency</a:t>
            </a:r>
          </a:p>
          <a:p>
            <a:r>
              <a:rPr lang="en-US" altLang="ko-KR" sz="2800" dirty="0">
                <a:solidFill>
                  <a:srgbClr val="009900"/>
                </a:solidFill>
              </a:rPr>
              <a:t>E</a:t>
            </a:r>
            <a:r>
              <a:rPr lang="en-US" altLang="ko-KR" sz="2800" dirty="0"/>
              <a:t>ngagement &amp; Empathy</a:t>
            </a:r>
          </a:p>
          <a:p>
            <a:r>
              <a:rPr lang="en-US" altLang="ko-KR" sz="2800" dirty="0">
                <a:solidFill>
                  <a:srgbClr val="009900"/>
                </a:solidFill>
              </a:rPr>
              <a:t>R</a:t>
            </a:r>
            <a:r>
              <a:rPr lang="en-US" altLang="ko-KR" sz="2800" dirty="0"/>
              <a:t>esiliency and Adaptability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340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F51892-7A9E-4C04-9940-C3301337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  <p:pic>
        <p:nvPicPr>
          <p:cNvPr id="5" name="Google Shape;275;p40">
            <a:extLst>
              <a:ext uri="{FF2B5EF4-FFF2-40B4-BE49-F238E27FC236}">
                <a16:creationId xmlns:a16="http://schemas.microsoft.com/office/drawing/2014/main" id="{FD291A16-5AC7-44ED-8A46-D133E34FCF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44" y="0"/>
            <a:ext cx="81165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8ECC51-38E5-4792-AAD0-3FD0CBD738B2}"/>
              </a:ext>
            </a:extLst>
          </p:cNvPr>
          <p:cNvSpPr txBox="1"/>
          <p:nvPr/>
        </p:nvSpPr>
        <p:spPr>
          <a:xfrm>
            <a:off x="380144" y="0"/>
            <a:ext cx="864056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40322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2E58C84-BD44-42A3-8908-997A2E2C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6" y="86883"/>
            <a:ext cx="6909155" cy="628047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386821D-6FAA-4D39-90ED-337EF0001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34977-6D0A-4BBF-AED8-323A854F82C4}"/>
              </a:ext>
            </a:extLst>
          </p:cNvPr>
          <p:cNvSpPr txBox="1"/>
          <p:nvPr/>
        </p:nvSpPr>
        <p:spPr>
          <a:xfrm>
            <a:off x="7172695" y="3471193"/>
            <a:ext cx="48510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highlight>
                  <a:srgbClr val="009900"/>
                </a:highlight>
              </a:rPr>
              <a:t>OECD</a:t>
            </a:r>
            <a:r>
              <a:rPr lang="ko-KR" altLang="en-US" sz="3200" dirty="0">
                <a:highlight>
                  <a:srgbClr val="009900"/>
                </a:highlight>
              </a:rPr>
              <a:t> </a:t>
            </a:r>
            <a:r>
              <a:rPr lang="en-US" altLang="ko-KR" sz="3200" dirty="0">
                <a:highlight>
                  <a:srgbClr val="009900"/>
                </a:highlight>
              </a:rPr>
              <a:t>Future</a:t>
            </a:r>
            <a:r>
              <a:rPr lang="ko-KR" altLang="en-US" sz="3200" dirty="0">
                <a:highlight>
                  <a:srgbClr val="009900"/>
                </a:highlight>
              </a:rPr>
              <a:t> </a:t>
            </a:r>
            <a:r>
              <a:rPr lang="en-US" altLang="ko-KR" sz="3200" dirty="0">
                <a:highlight>
                  <a:srgbClr val="009900"/>
                </a:highlight>
              </a:rPr>
              <a:t>of Education and</a:t>
            </a:r>
            <a:r>
              <a:rPr lang="ko-KR" altLang="en-US" sz="3200" dirty="0">
                <a:highlight>
                  <a:srgbClr val="009900"/>
                </a:highlight>
              </a:rPr>
              <a:t> </a:t>
            </a:r>
            <a:r>
              <a:rPr lang="en-US" altLang="ko-KR" sz="3200" dirty="0">
                <a:highlight>
                  <a:srgbClr val="009900"/>
                </a:highlight>
              </a:rPr>
              <a:t>skills</a:t>
            </a:r>
            <a:r>
              <a:rPr lang="ko-KR" altLang="en-US" sz="3200" dirty="0">
                <a:highlight>
                  <a:srgbClr val="009900"/>
                </a:highlight>
              </a:rPr>
              <a:t> </a:t>
            </a:r>
            <a:r>
              <a:rPr lang="en-US" altLang="ko-KR" sz="3200" dirty="0">
                <a:highlight>
                  <a:srgbClr val="009900"/>
                </a:highlight>
              </a:rPr>
              <a:t>2030</a:t>
            </a:r>
          </a:p>
          <a:p>
            <a:pPr algn="ctr"/>
            <a:endParaRPr lang="en-US" altLang="ko-KR" sz="3200" dirty="0">
              <a:highlight>
                <a:srgbClr val="009900"/>
              </a:highlight>
            </a:endParaRPr>
          </a:p>
          <a:p>
            <a:pPr algn="ctr"/>
            <a:r>
              <a:rPr lang="en-US" altLang="ko-KR" sz="3200" dirty="0">
                <a:highlight>
                  <a:srgbClr val="009900"/>
                </a:highlight>
              </a:rPr>
              <a:t>Learning Compass 2030</a:t>
            </a:r>
            <a:endParaRPr lang="ko-KR" altLang="en-US" sz="3200" dirty="0">
              <a:highlight>
                <a:srgbClr val="0099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CA32B-CD9C-4C8C-90FF-83D834B9F4DF}"/>
              </a:ext>
            </a:extLst>
          </p:cNvPr>
          <p:cNvSpPr txBox="1"/>
          <p:nvPr/>
        </p:nvSpPr>
        <p:spPr>
          <a:xfrm>
            <a:off x="7226136" y="1775360"/>
            <a:ext cx="3883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highlight>
                  <a:srgbClr val="009900"/>
                </a:highlight>
              </a:rPr>
              <a:t>Changing goal of Education</a:t>
            </a:r>
            <a:endParaRPr lang="ko-KR" altLang="en-US" sz="2800" dirty="0">
              <a:highlight>
                <a:srgbClr val="009900"/>
              </a:highligh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69FBC42-533F-4EBC-975F-481E74E5BA4A}"/>
              </a:ext>
            </a:extLst>
          </p:cNvPr>
          <p:cNvSpPr/>
          <p:nvPr/>
        </p:nvSpPr>
        <p:spPr>
          <a:xfrm>
            <a:off x="604498" y="6276555"/>
            <a:ext cx="8842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highlight>
                  <a:srgbClr val="FFFF00"/>
                </a:highlight>
              </a:rPr>
              <a:t>https://www.oecd.org/education/2030-project/teaching-and-learning/learning/core-foundations/</a:t>
            </a:r>
          </a:p>
        </p:txBody>
      </p:sp>
    </p:spTree>
    <p:extLst>
      <p:ext uri="{BB962C8B-B14F-4D97-AF65-F5344CB8AC3E}">
        <p14:creationId xmlns:p14="http://schemas.microsoft.com/office/powerpoint/2010/main" val="39500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5F00C7-AE16-4C0A-960A-27358781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28" y="384048"/>
            <a:ext cx="906681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ko-KR" sz="3600" dirty="0"/>
              <a:t>Digital Competency and Teacher Education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A4674A-415B-48AF-AA64-8B4BD3D6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3112"/>
            <a:ext cx="10972800" cy="4083367"/>
          </a:xfrm>
        </p:spPr>
        <p:txBody>
          <a:bodyPr/>
          <a:lstStyle/>
          <a:p>
            <a:r>
              <a:rPr lang="en-US" altLang="ko-KR" dirty="0"/>
              <a:t>Teachers need to update their competence profiles for 21</a:t>
            </a:r>
            <a:r>
              <a:rPr lang="en-US" altLang="ko-KR" baseline="30000" dirty="0"/>
              <a:t>st</a:t>
            </a:r>
            <a:r>
              <a:rPr lang="en-US" altLang="ko-KR" dirty="0"/>
              <a:t> century challenges. </a:t>
            </a:r>
          </a:p>
          <a:p>
            <a:r>
              <a:rPr lang="en-US" altLang="ko-KR" dirty="0"/>
              <a:t>Teaching strategies need to change and so do the competences teachers need to develop for 21st‐century learners.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51892-7A9E-4C04-9940-C3301337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A4674A-415B-48AF-AA64-8B4BD3D6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18525"/>
            <a:ext cx="10972800" cy="4102471"/>
          </a:xfrm>
        </p:spPr>
        <p:txBody>
          <a:bodyPr/>
          <a:lstStyle/>
          <a:p>
            <a:r>
              <a:rPr lang="en-US" altLang="ko-KR" dirty="0"/>
              <a:t>22 digital competences in 6 areas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51892-7A9E-4C04-9940-C3301337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B771B7F6-0324-45D7-BA4D-262225D19C2B}"/>
              </a:ext>
            </a:extLst>
          </p:cNvPr>
          <p:cNvSpPr txBox="1">
            <a:spLocks/>
          </p:cNvSpPr>
          <p:nvPr/>
        </p:nvSpPr>
        <p:spPr bwMode="gray">
          <a:xfrm>
            <a:off x="948728" y="384048"/>
            <a:ext cx="906681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600" dirty="0"/>
              <a:t>The European Framework for the Digital Competence of Educators (</a:t>
            </a:r>
            <a:r>
              <a:rPr lang="en-US" altLang="ko-KR" sz="3600" dirty="0" err="1"/>
              <a:t>DigCompEdu</a:t>
            </a:r>
            <a:r>
              <a:rPr lang="en-US" altLang="ko-KR" sz="3600" dirty="0"/>
              <a:t>) (2017)</a:t>
            </a:r>
            <a:endParaRPr lang="ko-KR" altLang="en-US" sz="3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7360F93-78CF-41FB-A84D-8C6E817FA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8" y="2613679"/>
            <a:ext cx="7779150" cy="3841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/>
            </a:solidFill>
          </a:ln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82763B9D-F5D2-4D53-AEB6-A15350275495}"/>
              </a:ext>
            </a:extLst>
          </p:cNvPr>
          <p:cNvGrpSpPr/>
          <p:nvPr/>
        </p:nvGrpSpPr>
        <p:grpSpPr>
          <a:xfrm>
            <a:off x="1757363" y="1818525"/>
            <a:ext cx="8332912" cy="2648086"/>
            <a:chOff x="1757363" y="1818525"/>
            <a:chExt cx="8332912" cy="264808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2BEC66A-CD21-4906-98E6-B9BEE9B44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343" y="1818525"/>
              <a:ext cx="1593932" cy="2648086"/>
            </a:xfrm>
            <a:prstGeom prst="rect">
              <a:avLst/>
            </a:prstGeom>
          </p:spPr>
        </p:pic>
        <p:cxnSp>
          <p:nvCxnSpPr>
            <p:cNvPr id="15" name="연결선: 구부러짐 14">
              <a:extLst>
                <a:ext uri="{FF2B5EF4-FFF2-40B4-BE49-F238E27FC236}">
                  <a16:creationId xmlns:a16="http://schemas.microsoft.com/office/drawing/2014/main" id="{B82B12C9-4DDC-472E-9D2E-71032A9EF020}"/>
                </a:ext>
              </a:extLst>
            </p:cNvPr>
            <p:cNvCxnSpPr/>
            <p:nvPr/>
          </p:nvCxnSpPr>
          <p:spPr>
            <a:xfrm flipV="1">
              <a:off x="1757363" y="2085975"/>
              <a:ext cx="6631387" cy="1943100"/>
            </a:xfrm>
            <a:prstGeom prst="curvedConnector3">
              <a:avLst>
                <a:gd name="adj1" fmla="val 8525"/>
              </a:avLst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008CB52-E58C-47BA-8A60-18F7C6CE3551}"/>
              </a:ext>
            </a:extLst>
          </p:cNvPr>
          <p:cNvGrpSpPr/>
          <p:nvPr/>
        </p:nvGrpSpPr>
        <p:grpSpPr>
          <a:xfrm>
            <a:off x="5482133" y="3253221"/>
            <a:ext cx="6622724" cy="2959252"/>
            <a:chOff x="5482133" y="3253221"/>
            <a:chExt cx="6622724" cy="2959252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7B4D789-12A7-4AB3-8AD8-C8D7178D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027" y="3253221"/>
              <a:ext cx="1555830" cy="2959252"/>
            </a:xfrm>
            <a:prstGeom prst="rect">
              <a:avLst/>
            </a:prstGeom>
          </p:spPr>
        </p:pic>
        <p:cxnSp>
          <p:nvCxnSpPr>
            <p:cNvPr id="18" name="연결선: 구부러짐 17">
              <a:extLst>
                <a:ext uri="{FF2B5EF4-FFF2-40B4-BE49-F238E27FC236}">
                  <a16:creationId xmlns:a16="http://schemas.microsoft.com/office/drawing/2014/main" id="{2F61301E-DE74-48E1-8BEA-F58D3C270726}"/>
                </a:ext>
              </a:extLst>
            </p:cNvPr>
            <p:cNvCxnSpPr/>
            <p:nvPr/>
          </p:nvCxnSpPr>
          <p:spPr>
            <a:xfrm>
              <a:off x="5482133" y="3869760"/>
              <a:ext cx="4952504" cy="1652359"/>
            </a:xfrm>
            <a:prstGeom prst="curvedConnector3">
              <a:avLst>
                <a:gd name="adj1" fmla="val 21006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AAF7C10-FF51-4502-AFA1-C852C9D537C1}"/>
              </a:ext>
            </a:extLst>
          </p:cNvPr>
          <p:cNvSpPr/>
          <p:nvPr/>
        </p:nvSpPr>
        <p:spPr>
          <a:xfrm>
            <a:off x="6227927" y="1514922"/>
            <a:ext cx="5876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https://joint-research-centre.ec.europa.eu/digcompedu_en</a:t>
            </a:r>
          </a:p>
        </p:txBody>
      </p:sp>
    </p:spTree>
    <p:extLst>
      <p:ext uri="{BB962C8B-B14F-4D97-AF65-F5344CB8AC3E}">
        <p14:creationId xmlns:p14="http://schemas.microsoft.com/office/powerpoint/2010/main" val="22229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A4674A-415B-48AF-AA64-8B4BD3D6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2787"/>
            <a:ext cx="10972800" cy="584722"/>
          </a:xfrm>
        </p:spPr>
        <p:txBody>
          <a:bodyPr/>
          <a:lstStyle/>
          <a:p>
            <a:r>
              <a:rPr lang="en-US" altLang="ko-KR" dirty="0"/>
              <a:t>24 sub-standards under 7 roles of teachers/educators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51892-7A9E-4C04-9940-C3301337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01C2E191-F5B5-494F-9112-AD7A4DAA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28" y="384048"/>
            <a:ext cx="906681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ko-KR" sz="3600" dirty="0"/>
              <a:t>Standards for Educators by </a:t>
            </a:r>
            <a:r>
              <a:rPr lang="en-US" altLang="ko-KR" sz="2800" dirty="0"/>
              <a:t>International Society for Technology in Education (ISTE) (2017)</a:t>
            </a:r>
            <a:endParaRPr lang="ko-KR" altLang="en-US" sz="3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A7A1AC1-16FB-4A01-B5ED-7BBD9F180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6" y="2697076"/>
            <a:ext cx="4095961" cy="33783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1E7DF9C-0AF8-4BBB-A1D9-300B279DD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3" y="2509518"/>
            <a:ext cx="4616687" cy="30862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794BE10-2119-43A2-9757-110ED2872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82" y="2805256"/>
            <a:ext cx="4965955" cy="33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A4674A-415B-48AF-AA64-8B4BD3D6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946904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/>
              <a:t>SMART Education: An intelligent customized teaching-learning support system, i.e., new educational methods, curriculum, assessment, and teachers required in a knowledge-based society. This system integrates human-centered collaborative learning and adaptive learning within the context of an information and communication technology (ICT) environment.</a:t>
            </a:r>
          </a:p>
          <a:p>
            <a:r>
              <a:rPr lang="en-US" altLang="ko-KR" sz="2400" dirty="0"/>
              <a:t>Teacher competency for SMART education</a:t>
            </a:r>
          </a:p>
          <a:p>
            <a:r>
              <a:rPr lang="en-US" altLang="ko-KR" sz="2400" dirty="0"/>
              <a:t>Understanding future education, content knowledge, rapport with learners, assessment and reflection, etc. </a:t>
            </a:r>
          </a:p>
          <a:p>
            <a:pPr marL="400050" lvl="1" indent="0">
              <a:buNone/>
            </a:pPr>
            <a:r>
              <a:rPr lang="en-US" altLang="ko-KR" sz="2000" dirty="0"/>
              <a:t>4. Operate classes using advanced technology and infrastructure (e.g., smart devices, electronic blackboards, cloud environments, etc.) appropriately.</a:t>
            </a:r>
          </a:p>
          <a:p>
            <a:pPr marL="400050" lvl="1" indent="0">
              <a:buNone/>
            </a:pPr>
            <a:r>
              <a:rPr lang="en-US" altLang="ko-KR" sz="2000" dirty="0"/>
              <a:t>5. To implement smart education, apply a learner-centered teaching-learning model and develop materials.</a:t>
            </a:r>
          </a:p>
          <a:p>
            <a:pPr marL="400050" lvl="1" indent="0">
              <a:buNone/>
            </a:pPr>
            <a:r>
              <a:rPr lang="en-US" altLang="ko-KR" sz="2000" dirty="0"/>
              <a:t>6. Understand the characteristics of digital teaching materials and materials (e.g. e-textbooks, digital textbooks, video materials, etc.), produce and utilize them.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51892-7A9E-4C04-9940-C3301337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5F709102-25F8-4BE8-A6EA-28AAF1FC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28" y="316765"/>
            <a:ext cx="906681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ko-KR" sz="3600" dirty="0"/>
              <a:t>SMART Education in South Korea </a:t>
            </a:r>
            <a:r>
              <a:rPr lang="en-US" altLang="ko-KR" sz="2800" dirty="0"/>
              <a:t>(</a:t>
            </a:r>
            <a:r>
              <a:rPr lang="en-US" altLang="ko-KR" sz="2800" dirty="0" err="1"/>
              <a:t>Heo</a:t>
            </a:r>
            <a:r>
              <a:rPr lang="en-US" altLang="ko-KR" sz="2800" dirty="0"/>
              <a:t> et al., 2013)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077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A4674A-415B-48AF-AA64-8B4BD3D6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8252"/>
            <a:ext cx="10972800" cy="4318228"/>
          </a:xfrm>
        </p:spPr>
        <p:txBody>
          <a:bodyPr/>
          <a:lstStyle/>
          <a:p>
            <a:r>
              <a:rPr lang="en-US" altLang="ko-KR" dirty="0"/>
              <a:t>How to achieve competency for digital age?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51892-7A9E-4C04-9940-C3301337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6F18904B-E2D3-43C6-AA5D-87D15A33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28" y="316765"/>
            <a:ext cx="906681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ko-KR" sz="3600" dirty="0"/>
              <a:t>Teaching and Learning Model for Preservice Teachers: Competency for Digital Age</a:t>
            </a:r>
            <a:endParaRPr lang="ko-KR" altLang="en-US" sz="3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4D806C7-59BB-4D51-AC15-DBD2B387E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0" y="2478214"/>
            <a:ext cx="4941354" cy="4205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6E0D61-6852-4263-8D71-BD3A1466C285}"/>
              </a:ext>
            </a:extLst>
          </p:cNvPr>
          <p:cNvSpPr txBox="1"/>
          <p:nvPr/>
        </p:nvSpPr>
        <p:spPr>
          <a:xfrm>
            <a:off x="6140026" y="2605334"/>
            <a:ext cx="55583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</a:rPr>
              <a:t>Learning theories: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/>
              <a:t>Role of agency in learning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/>
              <a:t>Learning community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/>
              <a:t>Learning by doing (experiential learning)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/>
              <a:t>Responsive pedagogy and learning</a:t>
            </a:r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C042C-ECE0-4FA7-9688-36CCE8B2E8C4}"/>
              </a:ext>
            </a:extLst>
          </p:cNvPr>
          <p:cNvSpPr txBox="1"/>
          <p:nvPr/>
        </p:nvSpPr>
        <p:spPr>
          <a:xfrm>
            <a:off x="356666" y="2650733"/>
            <a:ext cx="237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2060"/>
                </a:solidFill>
              </a:rPr>
              <a:t>CERA Model</a:t>
            </a:r>
            <a:endParaRPr lang="ko-KR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0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A4674A-415B-48AF-AA64-8B4BD3D6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24008"/>
            <a:ext cx="11370067" cy="4102471"/>
          </a:xfrm>
        </p:spPr>
        <p:txBody>
          <a:bodyPr/>
          <a:lstStyle/>
          <a:p>
            <a:r>
              <a:rPr lang="en-US" altLang="ko-KR" dirty="0"/>
              <a:t>9 courses from elementary and secondary teacher education programs will apply CERA model in Fall 2023</a:t>
            </a:r>
          </a:p>
          <a:p>
            <a:r>
              <a:rPr lang="en-US" altLang="ko-KR" b="1" dirty="0">
                <a:solidFill>
                  <a:srgbClr val="0070C0"/>
                </a:solidFill>
              </a:rPr>
              <a:t>3 year project: Improve and elaborate the model over 3 years</a:t>
            </a:r>
          </a:p>
          <a:p>
            <a:r>
              <a:rPr lang="en-US" altLang="ko-KR" dirty="0"/>
              <a:t>Measure of effect</a:t>
            </a:r>
          </a:p>
          <a:p>
            <a:pPr lvl="1"/>
            <a:r>
              <a:rPr lang="en-US" altLang="ko-KR" dirty="0"/>
              <a:t>Digital-based </a:t>
            </a:r>
            <a:r>
              <a:rPr lang="en-US" altLang="ko-KR" u="sng" dirty="0"/>
              <a:t>teaching competency </a:t>
            </a:r>
          </a:p>
          <a:p>
            <a:pPr lvl="1"/>
            <a:r>
              <a:rPr lang="en-US" altLang="ko-KR" dirty="0"/>
              <a:t>Teacher competency for the future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51892-7A9E-4C04-9940-C3301337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868CDB9E-8450-4D1C-8D46-C9E2ED48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28" y="316765"/>
            <a:ext cx="906681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ko-KR" sz="3600" dirty="0"/>
              <a:t>Design Experiment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705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2E58C84-BD44-42A3-8908-997A2E2C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6" y="86883"/>
            <a:ext cx="6909155" cy="628047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386821D-6FAA-4D39-90ED-337EF0001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07" y="61407"/>
            <a:ext cx="1407738" cy="1363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34977-6D0A-4BBF-AED8-323A854F82C4}"/>
              </a:ext>
            </a:extLst>
          </p:cNvPr>
          <p:cNvSpPr txBox="1"/>
          <p:nvPr/>
        </p:nvSpPr>
        <p:spPr>
          <a:xfrm>
            <a:off x="7172695" y="3471193"/>
            <a:ext cx="48510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highlight>
                  <a:srgbClr val="009900"/>
                </a:highlight>
              </a:rPr>
              <a:t>OECD</a:t>
            </a:r>
            <a:r>
              <a:rPr lang="ko-KR" altLang="en-US" sz="3200" dirty="0">
                <a:highlight>
                  <a:srgbClr val="009900"/>
                </a:highlight>
              </a:rPr>
              <a:t> </a:t>
            </a:r>
            <a:r>
              <a:rPr lang="en-US" altLang="ko-KR" sz="3200" dirty="0">
                <a:highlight>
                  <a:srgbClr val="009900"/>
                </a:highlight>
              </a:rPr>
              <a:t>Future</a:t>
            </a:r>
            <a:r>
              <a:rPr lang="ko-KR" altLang="en-US" sz="3200" dirty="0">
                <a:highlight>
                  <a:srgbClr val="009900"/>
                </a:highlight>
              </a:rPr>
              <a:t> </a:t>
            </a:r>
            <a:r>
              <a:rPr lang="en-US" altLang="ko-KR" sz="3200" dirty="0">
                <a:highlight>
                  <a:srgbClr val="009900"/>
                </a:highlight>
              </a:rPr>
              <a:t>of Education and</a:t>
            </a:r>
            <a:r>
              <a:rPr lang="ko-KR" altLang="en-US" sz="3200" dirty="0">
                <a:highlight>
                  <a:srgbClr val="009900"/>
                </a:highlight>
              </a:rPr>
              <a:t> </a:t>
            </a:r>
            <a:r>
              <a:rPr lang="en-US" altLang="ko-KR" sz="3200" dirty="0">
                <a:highlight>
                  <a:srgbClr val="009900"/>
                </a:highlight>
              </a:rPr>
              <a:t>skills</a:t>
            </a:r>
            <a:r>
              <a:rPr lang="ko-KR" altLang="en-US" sz="3200" dirty="0">
                <a:highlight>
                  <a:srgbClr val="009900"/>
                </a:highlight>
              </a:rPr>
              <a:t> </a:t>
            </a:r>
            <a:r>
              <a:rPr lang="en-US" altLang="ko-KR" sz="3200" dirty="0">
                <a:highlight>
                  <a:srgbClr val="009900"/>
                </a:highlight>
              </a:rPr>
              <a:t>2030</a:t>
            </a:r>
          </a:p>
          <a:p>
            <a:pPr algn="ctr"/>
            <a:endParaRPr lang="en-US" altLang="ko-KR" sz="3200" dirty="0">
              <a:highlight>
                <a:srgbClr val="009900"/>
              </a:highlight>
            </a:endParaRPr>
          </a:p>
          <a:p>
            <a:pPr algn="ctr"/>
            <a:r>
              <a:rPr lang="en-US" altLang="ko-KR" sz="3200" dirty="0">
                <a:highlight>
                  <a:srgbClr val="009900"/>
                </a:highlight>
              </a:rPr>
              <a:t>Learning Compass 2030</a:t>
            </a:r>
            <a:endParaRPr lang="ko-KR" altLang="en-US" sz="3200" dirty="0">
              <a:highlight>
                <a:srgbClr val="0099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CA32B-CD9C-4C8C-90FF-83D834B9F4DF}"/>
              </a:ext>
            </a:extLst>
          </p:cNvPr>
          <p:cNvSpPr txBox="1"/>
          <p:nvPr/>
        </p:nvSpPr>
        <p:spPr>
          <a:xfrm>
            <a:off x="7226136" y="1775360"/>
            <a:ext cx="3883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highlight>
                  <a:srgbClr val="009900"/>
                </a:highlight>
              </a:rPr>
              <a:t>Changing goal of Education</a:t>
            </a:r>
            <a:endParaRPr lang="ko-KR" altLang="en-US" sz="2800" dirty="0">
              <a:highlight>
                <a:srgbClr val="009900"/>
              </a:highligh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69FBC42-533F-4EBC-975F-481E74E5BA4A}"/>
              </a:ext>
            </a:extLst>
          </p:cNvPr>
          <p:cNvSpPr/>
          <p:nvPr/>
        </p:nvSpPr>
        <p:spPr>
          <a:xfrm>
            <a:off x="604498" y="6276555"/>
            <a:ext cx="8842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highlight>
                  <a:srgbClr val="FFFF00"/>
                </a:highlight>
              </a:rPr>
              <a:t>https://www.oecd.org/education/2030-project/teaching-and-learning/learning/core-foundations/</a:t>
            </a:r>
          </a:p>
        </p:txBody>
      </p:sp>
    </p:spTree>
    <p:extLst>
      <p:ext uri="{BB962C8B-B14F-4D97-AF65-F5344CB8AC3E}">
        <p14:creationId xmlns:p14="http://schemas.microsoft.com/office/powerpoint/2010/main" val="1683489696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TM10237559[[fn=교육 테마]]</Template>
  <TotalTime>171</TotalTime>
  <Words>448</Words>
  <Application>Microsoft Office PowerPoint</Application>
  <PresentationFormat>와이드스크린</PresentationFormat>
  <Paragraphs>51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HY그래픽M</vt:lpstr>
      <vt:lpstr>맑은 고딕</vt:lpstr>
      <vt:lpstr>Arial</vt:lpstr>
      <vt:lpstr>Candara</vt:lpstr>
      <vt:lpstr>Corbel</vt:lpstr>
      <vt:lpstr>Wingdings</vt:lpstr>
      <vt:lpstr>Wingdings 3</vt:lpstr>
      <vt:lpstr>New_Education02</vt:lpstr>
      <vt:lpstr>Teaching and Learning Model for Preservice Teachers: Teacher Competency for Digital Age</vt:lpstr>
      <vt:lpstr>PowerPoint 프레젠테이션</vt:lpstr>
      <vt:lpstr>Digital Competency and Teacher Education</vt:lpstr>
      <vt:lpstr>PowerPoint 프레젠테이션</vt:lpstr>
      <vt:lpstr>Standards for Educators by International Society for Technology in Education (ISTE) (2017)</vt:lpstr>
      <vt:lpstr>SMART Education in South Korea (Heo et al., 2013)</vt:lpstr>
      <vt:lpstr>Teaching and Learning Model for Preservice Teachers: Competency for Digital Age</vt:lpstr>
      <vt:lpstr>Design Experiment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and Learning Model for Preservice Teachers: Teacher Competency for Digital Age</dc:title>
  <dc:creator>KNUE</dc:creator>
  <cp:lastModifiedBy>KNUE</cp:lastModifiedBy>
  <cp:revision>16</cp:revision>
  <dcterms:created xsi:type="dcterms:W3CDTF">2023-07-05T14:21:24Z</dcterms:created>
  <dcterms:modified xsi:type="dcterms:W3CDTF">2023-07-06T00:52:22Z</dcterms:modified>
</cp:coreProperties>
</file>