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32" r:id="rId12"/>
    <p:sldId id="317" r:id="rId13"/>
    <p:sldId id="318" r:id="rId14"/>
    <p:sldId id="319" r:id="rId15"/>
    <p:sldId id="320" r:id="rId16"/>
    <p:sldId id="333" r:id="rId17"/>
    <p:sldId id="322" r:id="rId18"/>
    <p:sldId id="334" r:id="rId19"/>
    <p:sldId id="324" r:id="rId20"/>
    <p:sldId id="335" r:id="rId21"/>
    <p:sldId id="336" r:id="rId22"/>
    <p:sldId id="328" r:id="rId23"/>
    <p:sldId id="330" r:id="rId24"/>
    <p:sldId id="331" r:id="rId25"/>
    <p:sldId id="303" r:id="rId2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71478" autoAdjust="0"/>
  </p:normalViewPr>
  <p:slideViewPr>
    <p:cSldViewPr snapToGrid="0">
      <p:cViewPr varScale="1">
        <p:scale>
          <a:sx n="56" d="100"/>
          <a:sy n="56" d="100"/>
        </p:scale>
        <p:origin x="90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3A5EB-189A-4B21-BDFF-9DA2DF40BF81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9DFE6-CAC6-4057-9075-069A7B8539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5870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99DFE6-CAC6-4057-9075-069A7B85397A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8339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5580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4685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3248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32082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8728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2203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8204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6672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5638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914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07840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48781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82663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72567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99781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39031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99DFE6-CAC6-4057-9075-069A7B85397A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20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4789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4608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6387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2561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6750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0033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51986E00-B189-4475-A514-451CBDF44497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4177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1AA2-23F8-445C-9223-C656316626FB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E-38E7-4803-9DCB-348FEEACA8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6587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1AA2-23F8-445C-9223-C656316626FB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E-38E7-4803-9DCB-348FEEACA8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985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1AA2-23F8-445C-9223-C656316626FB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E-38E7-4803-9DCB-348FEEACA8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7953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1AA2-23F8-445C-9223-C656316626FB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E-38E7-4803-9DCB-348FEEACA8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41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1AA2-23F8-445C-9223-C656316626FB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E-38E7-4803-9DCB-348FEEACA8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2969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1AA2-23F8-445C-9223-C656316626FB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E-38E7-4803-9DCB-348FEEACA8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482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1AA2-23F8-445C-9223-C656316626FB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E-38E7-4803-9DCB-348FEEACA8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266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1AA2-23F8-445C-9223-C656316626FB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E-38E7-4803-9DCB-348FEEACA8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22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1AA2-23F8-445C-9223-C656316626FB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E-38E7-4803-9DCB-348FEEACA8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4345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1AA2-23F8-445C-9223-C656316626FB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E-38E7-4803-9DCB-348FEEACA8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1791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1AA2-23F8-445C-9223-C656316626FB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75FE-38E7-4803-9DCB-348FEEACA8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9940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1AA2-23F8-445C-9223-C656316626FB}" type="datetimeFigureOut">
              <a:rPr lang="ko-KR" altLang="en-US" smtClean="0"/>
              <a:t>2023-01-26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E75FE-38E7-4803-9DCB-348FEEACA8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114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9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399" y="1122363"/>
            <a:ext cx="10770919" cy="1870219"/>
          </a:xfrm>
        </p:spPr>
        <p:txBody>
          <a:bodyPr>
            <a:noAutofit/>
          </a:bodyPr>
          <a:lstStyle/>
          <a:p>
            <a:r>
              <a:rPr lang="en-US" altLang="ko-KR" sz="4400" dirty="0" smtClean="0"/>
              <a:t>Exploring the possibility of measuring mathematical anxiety in f-NIRS-based NIRSIT</a:t>
            </a:r>
            <a:endParaRPr lang="ko-KR" altLang="en-US" sz="4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958298"/>
            <a:ext cx="9144000" cy="1655762"/>
          </a:xfrm>
        </p:spPr>
        <p:txBody>
          <a:bodyPr/>
          <a:lstStyle/>
          <a:p>
            <a:r>
              <a:rPr lang="en-US" altLang="ko-KR" dirty="0" smtClean="0"/>
              <a:t>Korea National University of Education</a:t>
            </a:r>
          </a:p>
          <a:p>
            <a:pPr marL="355600" indent="-355600" algn="l"/>
            <a:r>
              <a:rPr lang="en-US" altLang="ko-KR" sz="1200" dirty="0" smtClean="0"/>
              <a:t>Min, B., </a:t>
            </a:r>
            <a:r>
              <a:rPr lang="en-US" altLang="ko-KR" sz="1200" dirty="0" err="1" smtClean="0"/>
              <a:t>Ahn</a:t>
            </a:r>
            <a:r>
              <a:rPr lang="en-US" altLang="ko-KR" sz="1200" dirty="0" smtClean="0"/>
              <a:t>, D., Lee, K., Son, T. (2022). Exploring the possibility of measuring mathematical anxiety in f-NIRS-based NIRSIT. </a:t>
            </a:r>
            <a:r>
              <a:rPr lang="en-US" altLang="ko-KR" sz="1200" i="1" dirty="0" smtClean="0"/>
              <a:t>Brain, Digital, &amp; Learning, 12</a:t>
            </a:r>
            <a:r>
              <a:rPr lang="en-US" altLang="ko-KR" sz="1200" dirty="0" smtClean="0"/>
              <a:t>(4), in process.</a:t>
            </a:r>
          </a:p>
        </p:txBody>
      </p:sp>
    </p:spTree>
    <p:extLst>
      <p:ext uri="{BB962C8B-B14F-4D97-AF65-F5344CB8AC3E}">
        <p14:creationId xmlns:p14="http://schemas.microsoft.com/office/powerpoint/2010/main" val="128618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0" y="6487671"/>
            <a:ext cx="9144000" cy="310983"/>
          </a:xfrm>
          <a:prstGeom prst="rect">
            <a:avLst/>
          </a:prstGeom>
        </p:spPr>
        <p:txBody>
          <a:bodyPr vert="horz" wrap="square" lIns="0" tIns="64135" rIns="0" bIns="0">
            <a:spAutoFit/>
          </a:bodyPr>
          <a:lstStyle/>
          <a:p>
            <a:pPr marR="83183" algn="r">
              <a:spcBef>
                <a:spcPts val="505"/>
              </a:spcBef>
              <a:defRPr/>
            </a:pPr>
            <a:r>
              <a:rPr sz="1600" spc="-5">
                <a:latin typeface="맑은 고딕"/>
                <a:cs typeface="맑은 고딕"/>
              </a:rPr>
              <a:t>3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645545" y="737936"/>
            <a:ext cx="330571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400" b="1" dirty="0"/>
              <a:t>4. </a:t>
            </a:r>
            <a:r>
              <a:rPr lang="en-US" altLang="ko-KR" sz="2400" b="1" dirty="0" smtClean="0"/>
              <a:t>Measurement Task</a:t>
            </a:r>
            <a:endParaRPr lang="ko-KR" altLang="en-US" sz="2400" b="1" dirty="0"/>
          </a:p>
        </p:txBody>
      </p:sp>
      <p:sp>
        <p:nvSpPr>
          <p:cNvPr id="8" name="직사각형 7"/>
          <p:cNvSpPr/>
          <p:nvPr/>
        </p:nvSpPr>
        <p:spPr>
          <a:xfrm>
            <a:off x="1656400" y="1623988"/>
            <a:ext cx="8879200" cy="112708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r>
              <a:rPr lang="en-US" altLang="ko-KR" b="1" dirty="0" smtClean="0">
                <a:solidFill>
                  <a:schemeClr val="tx1"/>
                </a:solidFill>
                <a:latin typeface="+mn-ea"/>
              </a:rPr>
              <a:t>-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Cognitive load accumulates as the task proceeds continuously</a:t>
            </a:r>
          </a:p>
          <a:p>
            <a:pPr algn="just">
              <a:lnSpc>
                <a:spcPct val="150000"/>
              </a:lnSpc>
              <a:defRPr/>
            </a:pPr>
            <a:r>
              <a:rPr lang="en-US" altLang="ko-KR" b="1" dirty="0" smtClean="0">
                <a:solidFill>
                  <a:schemeClr val="tx1"/>
                </a:solidFill>
                <a:latin typeface="+mn-ea"/>
              </a:rPr>
              <a:t>-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Divided into task performance section and baseline section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-Easy to analyze and highly reproducible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6" name="Picture 1">
            <a:extLst>
              <a:ext uri="{FF2B5EF4-FFF2-40B4-BE49-F238E27FC236}">
                <a16:creationId xmlns:a16="http://schemas.microsoft.com/office/drawing/2014/main" id="{523086B5-B3D4-473A-BAEB-F42B38B65F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127" t="20724" r="57906" b="67609"/>
          <a:stretch/>
        </p:blipFill>
        <p:spPr>
          <a:xfrm>
            <a:off x="7548347" y="1686813"/>
            <a:ext cx="2697126" cy="100143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12871EB-0E3F-4BF1-993F-1C9BF54291B6}"/>
              </a:ext>
            </a:extLst>
          </p:cNvPr>
          <p:cNvSpPr/>
          <p:nvPr/>
        </p:nvSpPr>
        <p:spPr>
          <a:xfrm>
            <a:off x="1633057" y="1263091"/>
            <a:ext cx="2466752" cy="36933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Block</a:t>
            </a:r>
            <a:r>
              <a:rPr lang="ko-KR" altLang="en-US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>
                <a:solidFill>
                  <a:schemeClr val="tx1"/>
                </a:solidFill>
              </a:rPr>
              <a:t>Design</a:t>
            </a:r>
            <a:r>
              <a:rPr lang="ko-KR" altLang="en-US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Style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B8A6E8B4-D3C9-4732-9F8B-35833D883305}"/>
              </a:ext>
            </a:extLst>
          </p:cNvPr>
          <p:cNvSpPr/>
          <p:nvPr/>
        </p:nvSpPr>
        <p:spPr>
          <a:xfrm>
            <a:off x="3262900" y="6071019"/>
            <a:ext cx="5665076" cy="57214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Composition of MA Measurement Task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75010" y="0"/>
            <a:ext cx="51818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Ⅲ</a:t>
            </a:r>
            <a:r>
              <a:rPr lang="en-US" altLang="ko-KR" sz="3200" b="1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Research Method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pic>
        <p:nvPicPr>
          <p:cNvPr id="1025" name="_x457489736" descr="EMB00001c182b3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876" y="2887198"/>
            <a:ext cx="9145124" cy="313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81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0" y="6487671"/>
            <a:ext cx="9144000" cy="310983"/>
          </a:xfrm>
          <a:prstGeom prst="rect">
            <a:avLst/>
          </a:prstGeom>
        </p:spPr>
        <p:txBody>
          <a:bodyPr vert="horz" wrap="square" lIns="0" tIns="64135" rIns="0" bIns="0">
            <a:spAutoFit/>
          </a:bodyPr>
          <a:lstStyle/>
          <a:p>
            <a:pPr marR="83183" algn="r">
              <a:spcBef>
                <a:spcPts val="505"/>
              </a:spcBef>
              <a:defRPr/>
            </a:pPr>
            <a:r>
              <a:rPr sz="1600" spc="-5">
                <a:latin typeface="맑은 고딕"/>
                <a:cs typeface="맑은 고딕"/>
              </a:rPr>
              <a:t>3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645545" y="737936"/>
            <a:ext cx="330571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400" b="1" dirty="0"/>
              <a:t>4. </a:t>
            </a:r>
            <a:r>
              <a:rPr lang="en-US" altLang="ko-KR" sz="2400" b="1" dirty="0" smtClean="0"/>
              <a:t>Measurement Task</a:t>
            </a:r>
            <a:endParaRPr lang="ko-KR" altLang="en-US" sz="2400" b="1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12871EB-0E3F-4BF1-993F-1C9BF54291B6}"/>
              </a:ext>
            </a:extLst>
          </p:cNvPr>
          <p:cNvSpPr/>
          <p:nvPr/>
        </p:nvSpPr>
        <p:spPr>
          <a:xfrm>
            <a:off x="1633057" y="1263091"/>
            <a:ext cx="2466752" cy="36933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Block</a:t>
            </a:r>
            <a:r>
              <a:rPr lang="ko-KR" altLang="en-US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>
                <a:solidFill>
                  <a:schemeClr val="tx1"/>
                </a:solidFill>
              </a:rPr>
              <a:t>Design</a:t>
            </a:r>
            <a:r>
              <a:rPr lang="ko-KR" altLang="en-US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Style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B8A6E8B4-D3C9-4732-9F8B-35833D883305}"/>
              </a:ext>
            </a:extLst>
          </p:cNvPr>
          <p:cNvSpPr/>
          <p:nvPr/>
        </p:nvSpPr>
        <p:spPr>
          <a:xfrm>
            <a:off x="3262900" y="6071019"/>
            <a:ext cx="5665076" cy="57214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The f-NIRS-based MA Measurement Task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75010" y="0"/>
            <a:ext cx="51818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Ⅲ</a:t>
            </a:r>
            <a:r>
              <a:rPr lang="en-US" altLang="ko-KR" sz="3200" b="1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Research Method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556977"/>
              </p:ext>
            </p:extLst>
          </p:nvPr>
        </p:nvGraphicFramePr>
        <p:xfrm>
          <a:off x="1439914" y="2049075"/>
          <a:ext cx="9228086" cy="3731614"/>
        </p:xfrm>
        <a:graphic>
          <a:graphicData uri="http://schemas.openxmlformats.org/drawingml/2006/table">
            <a:tbl>
              <a:tblPr/>
              <a:tblGrid>
                <a:gridCol w="1138979">
                  <a:extLst>
                    <a:ext uri="{9D8B030D-6E8A-4147-A177-3AD203B41FA5}">
                      <a16:colId xmlns:a16="http://schemas.microsoft.com/office/drawing/2014/main" val="2399344794"/>
                    </a:ext>
                  </a:extLst>
                </a:gridCol>
                <a:gridCol w="380551">
                  <a:extLst>
                    <a:ext uri="{9D8B030D-6E8A-4147-A177-3AD203B41FA5}">
                      <a16:colId xmlns:a16="http://schemas.microsoft.com/office/drawing/2014/main" val="3878777012"/>
                    </a:ext>
                  </a:extLst>
                </a:gridCol>
                <a:gridCol w="380551">
                  <a:extLst>
                    <a:ext uri="{9D8B030D-6E8A-4147-A177-3AD203B41FA5}">
                      <a16:colId xmlns:a16="http://schemas.microsoft.com/office/drawing/2014/main" val="4199934192"/>
                    </a:ext>
                  </a:extLst>
                </a:gridCol>
                <a:gridCol w="1138979">
                  <a:extLst>
                    <a:ext uri="{9D8B030D-6E8A-4147-A177-3AD203B41FA5}">
                      <a16:colId xmlns:a16="http://schemas.microsoft.com/office/drawing/2014/main" val="2146432342"/>
                    </a:ext>
                  </a:extLst>
                </a:gridCol>
                <a:gridCol w="380551">
                  <a:extLst>
                    <a:ext uri="{9D8B030D-6E8A-4147-A177-3AD203B41FA5}">
                      <a16:colId xmlns:a16="http://schemas.microsoft.com/office/drawing/2014/main" val="3540565723"/>
                    </a:ext>
                  </a:extLst>
                </a:gridCol>
                <a:gridCol w="380551">
                  <a:extLst>
                    <a:ext uri="{9D8B030D-6E8A-4147-A177-3AD203B41FA5}">
                      <a16:colId xmlns:a16="http://schemas.microsoft.com/office/drawing/2014/main" val="3226832086"/>
                    </a:ext>
                  </a:extLst>
                </a:gridCol>
                <a:gridCol w="1138979">
                  <a:extLst>
                    <a:ext uri="{9D8B030D-6E8A-4147-A177-3AD203B41FA5}">
                      <a16:colId xmlns:a16="http://schemas.microsoft.com/office/drawing/2014/main" val="1531593425"/>
                    </a:ext>
                  </a:extLst>
                </a:gridCol>
                <a:gridCol w="380551">
                  <a:extLst>
                    <a:ext uri="{9D8B030D-6E8A-4147-A177-3AD203B41FA5}">
                      <a16:colId xmlns:a16="http://schemas.microsoft.com/office/drawing/2014/main" val="3271751796"/>
                    </a:ext>
                  </a:extLst>
                </a:gridCol>
                <a:gridCol w="380551">
                  <a:extLst>
                    <a:ext uri="{9D8B030D-6E8A-4147-A177-3AD203B41FA5}">
                      <a16:colId xmlns:a16="http://schemas.microsoft.com/office/drawing/2014/main" val="269839562"/>
                    </a:ext>
                  </a:extLst>
                </a:gridCol>
                <a:gridCol w="1138979">
                  <a:extLst>
                    <a:ext uri="{9D8B030D-6E8A-4147-A177-3AD203B41FA5}">
                      <a16:colId xmlns:a16="http://schemas.microsoft.com/office/drawing/2014/main" val="3667136545"/>
                    </a:ext>
                  </a:extLst>
                </a:gridCol>
                <a:gridCol w="380551">
                  <a:extLst>
                    <a:ext uri="{9D8B030D-6E8A-4147-A177-3AD203B41FA5}">
                      <a16:colId xmlns:a16="http://schemas.microsoft.com/office/drawing/2014/main" val="2377656443"/>
                    </a:ext>
                  </a:extLst>
                </a:gridCol>
                <a:gridCol w="2008313">
                  <a:extLst>
                    <a:ext uri="{9D8B030D-6E8A-4147-A177-3AD203B41FA5}">
                      <a16:colId xmlns:a16="http://schemas.microsoft.com/office/drawing/2014/main" val="4053081707"/>
                    </a:ext>
                  </a:extLst>
                </a:gridCol>
              </a:tblGrid>
              <a:tr h="382241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Introduction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Practice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Rest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Start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672023"/>
                  </a:ext>
                </a:extLst>
              </a:tr>
              <a:tr h="132455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6872189"/>
                  </a:ext>
                </a:extLst>
              </a:tr>
              <a:tr h="382241">
                <a:tc gridSpan="10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Tasks &amp; baselines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</a:rPr>
                        <a:t>End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195536"/>
                  </a:ext>
                </a:extLst>
              </a:tr>
              <a:tr h="8236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221815"/>
                  </a:ext>
                </a:extLst>
              </a:tr>
              <a:tr h="8189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607430"/>
                  </a:ext>
                </a:extLst>
              </a:tr>
            </a:tbl>
          </a:graphicData>
        </a:graphic>
      </p:graphicFrame>
      <p:pic>
        <p:nvPicPr>
          <p:cNvPr id="2068" name="_x457485496" descr="EMB00001c182b4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839" y="2475592"/>
            <a:ext cx="1682299" cy="119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_x255441760" descr="EMB00001c182b4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309" y="2485836"/>
            <a:ext cx="1706375" cy="11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_x255438880" descr="EMB00001c182b5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015" y="2460453"/>
            <a:ext cx="1827426" cy="117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_x255438960" descr="EMB00001c182b5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1" t="27693" r="16908" b="21706"/>
          <a:stretch>
            <a:fillRect/>
          </a:stretch>
        </p:blipFill>
        <p:spPr bwMode="auto">
          <a:xfrm>
            <a:off x="6862789" y="2469014"/>
            <a:ext cx="1872431" cy="117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_x162403200" descr="EMB00001c182b5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413" y="2467315"/>
            <a:ext cx="1866593" cy="117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_x450890696" descr="EMB00001c182b5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660" y="4239213"/>
            <a:ext cx="1010334" cy="59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_x255442640" descr="EMB00001c182b5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208" y="4241042"/>
            <a:ext cx="1004044" cy="55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_x457484936" descr="EMB00001c182b5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351" y="4255637"/>
            <a:ext cx="1018465" cy="56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_x450892456" descr="EMB00001c182b5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27" y="4264197"/>
            <a:ext cx="1004855" cy="55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_x255440160" descr="EMB00001c182b5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865" y="4242353"/>
            <a:ext cx="1008499" cy="55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_x457487576" descr="EMB00001c182b5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516" y="4238343"/>
            <a:ext cx="1019618" cy="56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_x442791592" descr="EMB00001c182b59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729" y="4238343"/>
            <a:ext cx="979696" cy="53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_x442792072" descr="EMB00001c182b5a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693" y="4220120"/>
            <a:ext cx="1764307" cy="143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_x162403040" descr="EMB00001c182b5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1" t="27693" r="16908" b="21706"/>
          <a:stretch>
            <a:fillRect/>
          </a:stretch>
        </p:blipFill>
        <p:spPr bwMode="auto">
          <a:xfrm>
            <a:off x="7872427" y="5068356"/>
            <a:ext cx="991189" cy="60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3467100" y="3055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5" name="_x162403040" descr="EMB00001c182b5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1" t="27693" r="16908" b="21706"/>
          <a:stretch>
            <a:fillRect/>
          </a:stretch>
        </p:blipFill>
        <p:spPr bwMode="auto">
          <a:xfrm>
            <a:off x="6841161" y="5068355"/>
            <a:ext cx="991189" cy="60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_x162403040" descr="EMB00001c182b5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1" t="27693" r="16908" b="21706"/>
          <a:stretch>
            <a:fillRect/>
          </a:stretch>
        </p:blipFill>
        <p:spPr bwMode="auto">
          <a:xfrm>
            <a:off x="5797636" y="5068355"/>
            <a:ext cx="991189" cy="60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_x162403040" descr="EMB00001c182b5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1" t="27693" r="16908" b="21706"/>
          <a:stretch>
            <a:fillRect/>
          </a:stretch>
        </p:blipFill>
        <p:spPr bwMode="auto">
          <a:xfrm>
            <a:off x="4716027" y="5068355"/>
            <a:ext cx="991189" cy="60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_x162403040" descr="EMB00001c182b5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1" t="27693" r="16908" b="21706"/>
          <a:stretch>
            <a:fillRect/>
          </a:stretch>
        </p:blipFill>
        <p:spPr bwMode="auto">
          <a:xfrm>
            <a:off x="3630739" y="5054071"/>
            <a:ext cx="991189" cy="60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_x162403040" descr="EMB00001c182b5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1" t="27693" r="16908" b="21706"/>
          <a:stretch>
            <a:fillRect/>
          </a:stretch>
        </p:blipFill>
        <p:spPr bwMode="auto">
          <a:xfrm>
            <a:off x="2575208" y="5051892"/>
            <a:ext cx="991189" cy="60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_x162403040" descr="EMB00001c182b5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1" t="27693" r="16908" b="21706"/>
          <a:stretch>
            <a:fillRect/>
          </a:stretch>
        </p:blipFill>
        <p:spPr bwMode="auto">
          <a:xfrm>
            <a:off x="1524000" y="5051891"/>
            <a:ext cx="991189" cy="60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15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574101" y="650041"/>
            <a:ext cx="1858291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dirty="0" smtClean="0">
                <a:solidFill>
                  <a:schemeClr val="bg1"/>
                </a:solidFill>
              </a:rPr>
              <a:t>Hypothesis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6922814" y="1948770"/>
            <a:ext cx="4028963" cy="8914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400" b="1" dirty="0" smtClean="0">
                <a:solidFill>
                  <a:schemeClr val="tx1"/>
                </a:solidFill>
              </a:rPr>
              <a:t>Securing the reliability of test questions</a:t>
            </a:r>
            <a:endParaRPr lang="en-US" altLang="ko-KR" sz="1400" b="1" dirty="0">
              <a:solidFill>
                <a:schemeClr val="tx1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D942E2F0-AB39-47E4-9F36-5BC5D844096A}"/>
              </a:ext>
            </a:extLst>
          </p:cNvPr>
          <p:cNvSpPr/>
          <p:nvPr/>
        </p:nvSpPr>
        <p:spPr>
          <a:xfrm>
            <a:off x="3432392" y="2394490"/>
            <a:ext cx="2221941" cy="192694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1400" b="1" dirty="0" smtClean="0">
                <a:solidFill>
                  <a:schemeClr val="tx1"/>
                </a:solidFill>
              </a:rPr>
              <a:t>If the f-NIRS-based MA measurement task is properly designed,</a:t>
            </a:r>
            <a:endParaRPr lang="en-US" altLang="ko-KR" sz="1400" b="1" dirty="0">
              <a:solidFill>
                <a:schemeClr val="tx1"/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219201" y="3101741"/>
            <a:ext cx="1973154" cy="654518"/>
          </a:xfrm>
          <a:prstGeom prst="rect">
            <a:avLst/>
          </a:prstGeom>
          <a:solidFill>
            <a:srgbClr val="F4E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dirty="0" smtClean="0">
                <a:solidFill>
                  <a:schemeClr val="tx1"/>
                </a:solidFill>
              </a:rPr>
              <a:t>Related </a:t>
            </a:r>
          </a:p>
          <a:p>
            <a:pPr algn="ctr">
              <a:defRPr/>
            </a:pPr>
            <a:r>
              <a:rPr lang="en-US" altLang="ko-KR" dirty="0" smtClean="0">
                <a:solidFill>
                  <a:schemeClr val="tx1"/>
                </a:solidFill>
              </a:rPr>
              <a:t>Question 1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462EECC-FF9D-45AF-97A4-74B0B26BAEFB}"/>
              </a:ext>
            </a:extLst>
          </p:cNvPr>
          <p:cNvSpPr/>
          <p:nvPr/>
        </p:nvSpPr>
        <p:spPr>
          <a:xfrm>
            <a:off x="6994435" y="3870251"/>
            <a:ext cx="3957343" cy="8914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400" b="1" dirty="0" smtClean="0">
                <a:solidFill>
                  <a:schemeClr val="tx1"/>
                </a:solidFill>
              </a:rPr>
              <a:t>Should be a significant difference in the level of brain activity during the rest state and task performance within the group</a:t>
            </a:r>
            <a:endParaRPr lang="en-US" altLang="ko-KR" sz="1400" b="1" dirty="0">
              <a:solidFill>
                <a:schemeClr val="tx1"/>
              </a:solidFill>
            </a:endParaRPr>
          </a:p>
        </p:txBody>
      </p:sp>
      <p:sp>
        <p:nvSpPr>
          <p:cNvPr id="36" name="왼쪽 대괄호 35">
            <a:extLst>
              <a:ext uri="{FF2B5EF4-FFF2-40B4-BE49-F238E27FC236}">
                <a16:creationId xmlns:a16="http://schemas.microsoft.com/office/drawing/2014/main" id="{AC478256-D3E4-4312-B5E1-EE77FE683BC3}"/>
              </a:ext>
            </a:extLst>
          </p:cNvPr>
          <p:cNvSpPr/>
          <p:nvPr/>
        </p:nvSpPr>
        <p:spPr>
          <a:xfrm>
            <a:off x="6131963" y="2495137"/>
            <a:ext cx="622436" cy="1735655"/>
          </a:xfrm>
          <a:prstGeom prst="leftBracke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412FC013-9FD2-4494-8622-47A017C00CDF}"/>
              </a:ext>
            </a:extLst>
          </p:cNvPr>
          <p:cNvCxnSpPr>
            <a:stCxn id="32" idx="6"/>
            <a:endCxn id="36" idx="1"/>
          </p:cNvCxnSpPr>
          <p:nvPr/>
        </p:nvCxnSpPr>
        <p:spPr>
          <a:xfrm>
            <a:off x="5654333" y="3357962"/>
            <a:ext cx="477631" cy="500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575010" y="0"/>
            <a:ext cx="51818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Ⅲ</a:t>
            </a:r>
            <a:r>
              <a:rPr lang="en-US" altLang="ko-KR" sz="3200" b="1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Research Method</a:t>
            </a:r>
            <a:endParaRPr lang="ko-KR" altLang="en-US" sz="3200" dirty="0">
              <a:latin typeface="HY견고딕"/>
              <a:ea typeface="HY견고딕"/>
            </a:endParaRPr>
          </a:p>
        </p:txBody>
      </p:sp>
    </p:spTree>
    <p:extLst>
      <p:ext uri="{BB962C8B-B14F-4D97-AF65-F5344CB8AC3E}">
        <p14:creationId xmlns:p14="http://schemas.microsoft.com/office/powerpoint/2010/main" val="117194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6" name="직사각형 25"/>
          <p:cNvSpPr/>
          <p:nvPr/>
        </p:nvSpPr>
        <p:spPr>
          <a:xfrm>
            <a:off x="3775733" y="5204383"/>
            <a:ext cx="4609877" cy="10562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400" b="1" dirty="0" smtClean="0">
                <a:solidFill>
                  <a:schemeClr val="tx1"/>
                </a:solidFill>
              </a:rPr>
              <a:t>Brain activity by level of MA and the score of the survey MA test tool should show a significant correlation</a:t>
            </a:r>
            <a:endParaRPr lang="en-US" altLang="ko-KR" sz="1400" b="1" dirty="0">
              <a:solidFill>
                <a:schemeClr val="tx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987972" y="3600046"/>
            <a:ext cx="1865642" cy="6545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dirty="0" smtClean="0"/>
              <a:t>Related </a:t>
            </a:r>
          </a:p>
          <a:p>
            <a:pPr algn="ctr">
              <a:defRPr/>
            </a:pPr>
            <a:r>
              <a:rPr lang="en-US" altLang="ko-KR" dirty="0" smtClean="0"/>
              <a:t>Question 2</a:t>
            </a:r>
            <a:endParaRPr lang="ko-KR" altLang="en-US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D4F01F3-19DF-460D-B186-53B4B108F676}"/>
              </a:ext>
            </a:extLst>
          </p:cNvPr>
          <p:cNvSpPr/>
          <p:nvPr/>
        </p:nvSpPr>
        <p:spPr>
          <a:xfrm>
            <a:off x="8726212" y="1083731"/>
            <a:ext cx="1798533" cy="15674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400" b="1" dirty="0" smtClean="0">
                <a:solidFill>
                  <a:schemeClr val="tx1"/>
                </a:solidFill>
              </a:rPr>
              <a:t>The HMA group should have lower bilateral DLPFC activity than the LMA group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3ECAD348-111A-4EA6-835A-6CF6506E8E1A}"/>
              </a:ext>
            </a:extLst>
          </p:cNvPr>
          <p:cNvSpPr/>
          <p:nvPr/>
        </p:nvSpPr>
        <p:spPr>
          <a:xfrm>
            <a:off x="4168761" y="846786"/>
            <a:ext cx="2111038" cy="1968601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1400" b="1" dirty="0" smtClean="0">
                <a:solidFill>
                  <a:schemeClr val="tx1"/>
                </a:solidFill>
              </a:rPr>
              <a:t>High MA reduces the ability to use WM</a:t>
            </a:r>
            <a:endParaRPr lang="en-US" altLang="ko-KR" sz="14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altLang="ko-KR" sz="1000" b="1" dirty="0">
                <a:solidFill>
                  <a:schemeClr val="tx1"/>
                </a:solidFill>
              </a:rPr>
              <a:t>(</a:t>
            </a:r>
            <a:r>
              <a:rPr lang="en-US" altLang="ko-KR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Ramirez</a:t>
            </a:r>
            <a:r>
              <a:rPr lang="ko-KR" altLang="en-US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 </a:t>
            </a:r>
            <a:r>
              <a:rPr lang="en-US" altLang="ko-KR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et</a:t>
            </a:r>
            <a:r>
              <a:rPr lang="ko-KR" altLang="en-US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 </a:t>
            </a:r>
            <a:r>
              <a:rPr lang="en-US" altLang="ko-KR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al.,</a:t>
            </a:r>
            <a:r>
              <a:rPr lang="ko-KR" altLang="en-US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 </a:t>
            </a:r>
            <a:r>
              <a:rPr lang="en-US" altLang="ko-KR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2013; Ashcraft &amp; Kirk, 2001)</a:t>
            </a:r>
            <a:endParaRPr lang="en-US" altLang="ko-KR" sz="1000" kern="0" dirty="0">
              <a:solidFill>
                <a:srgbClr val="000000"/>
              </a:solidFill>
              <a:latin typeface="바탕" panose="0203060000010101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29042012-09DD-4F99-972D-EAD6ED7A8711}"/>
              </a:ext>
            </a:extLst>
          </p:cNvPr>
          <p:cNvSpPr/>
          <p:nvPr/>
        </p:nvSpPr>
        <p:spPr>
          <a:xfrm>
            <a:off x="6505342" y="846785"/>
            <a:ext cx="1962002" cy="196860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1400" b="1" kern="0" dirty="0" smtClean="0">
                <a:solidFill>
                  <a:schemeClr val="tx1"/>
                </a:solidFill>
                <a:latin typeface="바탕" panose="02030600000101010101" pitchFamily="18" charset="-127"/>
              </a:rPr>
              <a:t>The brain area responsible for WM is the DLPFC</a:t>
            </a:r>
            <a:endParaRPr lang="en-US" altLang="ko-KR" sz="1400" kern="0" dirty="0">
              <a:solidFill>
                <a:srgbClr val="000000"/>
              </a:solidFill>
              <a:latin typeface="바탕" panose="02030600000101010101" pitchFamily="18" charset="-127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C09FDF0E-1B0B-4B7E-B6C4-059B0122F6D5}"/>
              </a:ext>
            </a:extLst>
          </p:cNvPr>
          <p:cNvSpPr/>
          <p:nvPr/>
        </p:nvSpPr>
        <p:spPr>
          <a:xfrm>
            <a:off x="4190774" y="2926779"/>
            <a:ext cx="2111038" cy="1968601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1400" b="1" dirty="0" smtClean="0">
                <a:solidFill>
                  <a:schemeClr val="tx1"/>
                </a:solidFill>
              </a:rPr>
              <a:t>When MA is high, the right OFC area is activated</a:t>
            </a:r>
            <a:endParaRPr lang="en-US" altLang="ko-KR" sz="14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altLang="ko-KR" sz="1000" b="1" dirty="0">
                <a:solidFill>
                  <a:schemeClr val="tx1"/>
                </a:solidFill>
              </a:rPr>
              <a:t>(</a:t>
            </a:r>
            <a:r>
              <a:rPr lang="en-US" altLang="ko-KR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Davidson </a:t>
            </a:r>
            <a:r>
              <a:rPr lang="ko-KR" altLang="en-US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 </a:t>
            </a:r>
            <a:r>
              <a:rPr lang="en-US" altLang="ko-KR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et</a:t>
            </a:r>
            <a:r>
              <a:rPr lang="ko-KR" altLang="en-US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 </a:t>
            </a:r>
            <a:r>
              <a:rPr lang="en-US" altLang="ko-KR" sz="1000" kern="0" dirty="0" err="1">
                <a:solidFill>
                  <a:srgbClr val="000000"/>
                </a:solidFill>
                <a:latin typeface="한양신명조"/>
                <a:ea typeface="한양신명조"/>
              </a:rPr>
              <a:t>atl.</a:t>
            </a:r>
            <a:r>
              <a:rPr lang="en-US" altLang="ko-KR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, 2002; Rauch et</a:t>
            </a:r>
            <a:r>
              <a:rPr lang="ko-KR" altLang="en-US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 </a:t>
            </a:r>
            <a:r>
              <a:rPr lang="en-US" altLang="ko-KR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al.,</a:t>
            </a:r>
            <a:r>
              <a:rPr lang="ko-KR" altLang="en-US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 </a:t>
            </a:r>
            <a:r>
              <a:rPr lang="en-US" altLang="ko-KR" sz="1000" kern="0" dirty="0">
                <a:solidFill>
                  <a:srgbClr val="000000"/>
                </a:solidFill>
                <a:latin typeface="한양신명조"/>
                <a:ea typeface="한양신명조"/>
              </a:rPr>
              <a:t>1997)</a:t>
            </a:r>
            <a:endParaRPr lang="ko-KR" altLang="en-US" sz="1000" kern="0" dirty="0">
              <a:solidFill>
                <a:srgbClr val="000000"/>
              </a:solidFill>
              <a:latin typeface="바탕" panose="02030600000101010101" pitchFamily="18" charset="-127"/>
            </a:endParaRPr>
          </a:p>
        </p:txBody>
      </p:sp>
      <p:sp>
        <p:nvSpPr>
          <p:cNvPr id="8" name="왼쪽 대괄호 7">
            <a:extLst>
              <a:ext uri="{FF2B5EF4-FFF2-40B4-BE49-F238E27FC236}">
                <a16:creationId xmlns:a16="http://schemas.microsoft.com/office/drawing/2014/main" id="{046DFBD9-9E0A-47DA-8664-14D52BF7FC1E}"/>
              </a:ext>
            </a:extLst>
          </p:cNvPr>
          <p:cNvSpPr/>
          <p:nvPr/>
        </p:nvSpPr>
        <p:spPr>
          <a:xfrm>
            <a:off x="2910570" y="2535382"/>
            <a:ext cx="622436" cy="3248730"/>
          </a:xfrm>
          <a:prstGeom prst="leftBracke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왼쪽 대괄호 36">
            <a:extLst>
              <a:ext uri="{FF2B5EF4-FFF2-40B4-BE49-F238E27FC236}">
                <a16:creationId xmlns:a16="http://schemas.microsoft.com/office/drawing/2014/main" id="{B6F7F341-86B6-42E1-B31C-F8BB80C755A2}"/>
              </a:ext>
            </a:extLst>
          </p:cNvPr>
          <p:cNvSpPr/>
          <p:nvPr/>
        </p:nvSpPr>
        <p:spPr>
          <a:xfrm>
            <a:off x="3567950" y="1881254"/>
            <a:ext cx="565869" cy="2071856"/>
          </a:xfrm>
          <a:prstGeom prst="leftBracket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E8965D8-D35E-4614-A17F-1EFFE75B3BA0}"/>
              </a:ext>
            </a:extLst>
          </p:cNvPr>
          <p:cNvSpPr/>
          <p:nvPr/>
        </p:nvSpPr>
        <p:spPr>
          <a:xfrm>
            <a:off x="6587077" y="3127349"/>
            <a:ext cx="1798533" cy="15674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400" b="1" dirty="0" smtClean="0">
                <a:solidFill>
                  <a:schemeClr val="tx1"/>
                </a:solidFill>
              </a:rPr>
              <a:t>HMA group should have higher activity in the right OFC than the LMA group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AD95371B-3D75-4833-B00B-6DE618DB5062}"/>
              </a:ext>
            </a:extLst>
          </p:cNvPr>
          <p:cNvCxnSpPr>
            <a:stCxn id="33" idx="6"/>
            <a:endCxn id="34" idx="2"/>
          </p:cNvCxnSpPr>
          <p:nvPr/>
        </p:nvCxnSpPr>
        <p:spPr>
          <a:xfrm>
            <a:off x="6279800" y="1831086"/>
            <a:ext cx="225543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3BBB7AF6-E033-4B5C-94D9-9092BA9E4021}"/>
              </a:ext>
            </a:extLst>
          </p:cNvPr>
          <p:cNvCxnSpPr/>
          <p:nvPr/>
        </p:nvCxnSpPr>
        <p:spPr>
          <a:xfrm>
            <a:off x="8467345" y="1867460"/>
            <a:ext cx="225543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8DFD12C6-1A6A-42DB-93B1-D1F720667AFB}"/>
              </a:ext>
            </a:extLst>
          </p:cNvPr>
          <p:cNvCxnSpPr>
            <a:stCxn id="36" idx="6"/>
            <a:endCxn id="40" idx="1"/>
          </p:cNvCxnSpPr>
          <p:nvPr/>
        </p:nvCxnSpPr>
        <p:spPr>
          <a:xfrm flipV="1">
            <a:off x="6301812" y="3911079"/>
            <a:ext cx="28526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575010" y="0"/>
            <a:ext cx="51818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Ⅲ</a:t>
            </a:r>
            <a:r>
              <a:rPr lang="en-US" altLang="ko-KR" sz="3200" b="1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Research Method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74101" y="650041"/>
            <a:ext cx="1858291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dirty="0" smtClean="0">
                <a:solidFill>
                  <a:schemeClr val="bg1"/>
                </a:solidFill>
              </a:rPr>
              <a:t>Hypothesis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15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 animBg="1"/>
      <p:bldP spid="33" grpId="0" animBg="1"/>
      <p:bldP spid="34" grpId="0" animBg="1"/>
      <p:bldP spid="36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002102" y="1"/>
            <a:ext cx="4254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latin typeface="+mj-ea"/>
              </a:rPr>
              <a:t>Ⅳ</a:t>
            </a:r>
            <a:r>
              <a:rPr lang="en-US" altLang="ko-KR" sz="3200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The Results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90F292-6F6A-4B0C-B38B-44870D504B99}"/>
              </a:ext>
            </a:extLst>
          </p:cNvPr>
          <p:cNvSpPr txBox="1"/>
          <p:nvPr/>
        </p:nvSpPr>
        <p:spPr>
          <a:xfrm>
            <a:off x="1633057" y="817173"/>
            <a:ext cx="10094110" cy="461665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400" b="1" dirty="0">
                <a:solidFill>
                  <a:schemeClr val="bg1"/>
                </a:solidFill>
              </a:rPr>
              <a:t>1. 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Analytical results on the design of an f-NIRS-based MA test tool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5F5A72F-DD20-4FD1-8D62-CF807D45F321}"/>
              </a:ext>
            </a:extLst>
          </p:cNvPr>
          <p:cNvSpPr/>
          <p:nvPr/>
        </p:nvSpPr>
        <p:spPr>
          <a:xfrm>
            <a:off x="1661295" y="2249992"/>
            <a:ext cx="3809800" cy="59438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/>
            </a:pPr>
            <a:endParaRPr lang="en-US" altLang="ko-KR" sz="2000" b="1" dirty="0">
              <a:solidFill>
                <a:schemeClr val="tx1"/>
              </a:solidFill>
            </a:endParaRPr>
          </a:p>
          <a:p>
            <a:pPr lvl="0">
              <a:defRPr/>
            </a:pPr>
            <a:r>
              <a:rPr lang="en-US" altLang="ko-KR" sz="2000" b="1" dirty="0" smtClean="0">
                <a:solidFill>
                  <a:schemeClr val="tx1"/>
                </a:solidFill>
              </a:rPr>
              <a:t>1. Reliability of test items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 lvl="0" algn="r">
              <a:defRPr/>
            </a:pPr>
            <a:r>
              <a:rPr lang="ko-KR" altLang="en-US" sz="20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0D2F56E-759A-411E-B09D-E08599DDF933}"/>
              </a:ext>
            </a:extLst>
          </p:cNvPr>
          <p:cNvSpPr/>
          <p:nvPr/>
        </p:nvSpPr>
        <p:spPr>
          <a:xfrm>
            <a:off x="1633057" y="4455991"/>
            <a:ext cx="3838038" cy="10739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altLang="ko-KR" sz="2000" b="1" dirty="0">
              <a:solidFill>
                <a:schemeClr val="tx1"/>
              </a:solidFill>
            </a:endParaRPr>
          </a:p>
          <a:p>
            <a:pPr lvl="0" algn="ctr">
              <a:defRPr/>
            </a:pPr>
            <a:r>
              <a:rPr lang="en-US" altLang="ko-KR" sz="2000" b="1" dirty="0" smtClean="0">
                <a:solidFill>
                  <a:schemeClr val="tx1"/>
                </a:solidFill>
              </a:rPr>
              <a:t>2. Brain activity during rest state and task performance</a:t>
            </a:r>
            <a:endParaRPr lang="ko-KR" altLang="en-US" sz="2000" b="1" dirty="0">
              <a:solidFill>
                <a:schemeClr val="tx1"/>
              </a:solidFill>
            </a:endParaRPr>
          </a:p>
          <a:p>
            <a:pPr lvl="0" algn="r">
              <a:defRPr/>
            </a:pPr>
            <a:r>
              <a:rPr lang="ko-KR" altLang="en-US" sz="20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15" name="화살표: 오른쪽 14">
            <a:extLst>
              <a:ext uri="{FF2B5EF4-FFF2-40B4-BE49-F238E27FC236}">
                <a16:creationId xmlns:a16="http://schemas.microsoft.com/office/drawing/2014/main" id="{F849053B-FC97-41FC-BF16-37072423F861}"/>
              </a:ext>
            </a:extLst>
          </p:cNvPr>
          <p:cNvSpPr/>
          <p:nvPr/>
        </p:nvSpPr>
        <p:spPr>
          <a:xfrm>
            <a:off x="5626620" y="2232889"/>
            <a:ext cx="629038" cy="6285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C29E33B-F4B1-4ABC-B38C-3DC728F7C3A7}"/>
              </a:ext>
            </a:extLst>
          </p:cNvPr>
          <p:cNvSpPr/>
          <p:nvPr/>
        </p:nvSpPr>
        <p:spPr>
          <a:xfrm>
            <a:off x="6456922" y="1670768"/>
            <a:ext cx="4067822" cy="183624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dirty="0" smtClean="0">
                <a:solidFill>
                  <a:schemeClr val="tx1"/>
                </a:solidFill>
                <a:latin typeface="+mn-ea"/>
              </a:rPr>
              <a:t>Cronbach’s alpha test results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 marL="285750" indent="-285750" algn="ctr">
              <a:buFont typeface="Wingdings"/>
              <a:buChar char="ü"/>
              <a:defRPr/>
            </a:pP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 marL="285750" indent="-285750" algn="ctr">
              <a:buFont typeface="Wingdings"/>
              <a:buChar char="ü"/>
              <a:defRPr/>
            </a:pPr>
            <a:r>
              <a:rPr lang="en-US" altLang="ko-KR" dirty="0">
                <a:solidFill>
                  <a:schemeClr val="tx1"/>
                </a:solidFill>
                <a:latin typeface="+mn-ea"/>
              </a:rPr>
              <a:t>0.775</a:t>
            </a:r>
          </a:p>
          <a:p>
            <a:pPr algn="ctr">
              <a:defRPr/>
            </a:pP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→ </a:t>
            </a:r>
            <a:r>
              <a:rPr lang="en-US" altLang="ko-KR" kern="0" dirty="0" smtClean="0">
                <a:solidFill>
                  <a:srgbClr val="000000"/>
                </a:solidFill>
                <a:latin typeface="+mn-ea"/>
              </a:rPr>
              <a:t>0.7 or higher, so reliability is ensured</a:t>
            </a:r>
            <a:endParaRPr lang="ko-KR" altLang="en-US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1" name="화살표: 오른쪽 20">
            <a:extLst>
              <a:ext uri="{FF2B5EF4-FFF2-40B4-BE49-F238E27FC236}">
                <a16:creationId xmlns:a16="http://schemas.microsoft.com/office/drawing/2014/main" id="{76D6CECE-96FA-43F5-BBFA-7591839F7866}"/>
              </a:ext>
            </a:extLst>
          </p:cNvPr>
          <p:cNvSpPr/>
          <p:nvPr/>
        </p:nvSpPr>
        <p:spPr>
          <a:xfrm>
            <a:off x="5626620" y="4678673"/>
            <a:ext cx="629038" cy="6285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9012D03-34D4-442C-9432-BE2E3387DEBD}"/>
              </a:ext>
            </a:extLst>
          </p:cNvPr>
          <p:cNvSpPr/>
          <p:nvPr/>
        </p:nvSpPr>
        <p:spPr>
          <a:xfrm>
            <a:off x="6456922" y="4162269"/>
            <a:ext cx="4067822" cy="187855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en-US" altLang="ko-KR" dirty="0" smtClean="0">
                <a:solidFill>
                  <a:schemeClr val="tx1"/>
                </a:solidFill>
                <a:latin typeface="+mn-ea"/>
              </a:rPr>
              <a:t>Comparison of brain activity of both DLPFC &amp; OFC area within two groups respectively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→ </a:t>
            </a:r>
            <a:r>
              <a:rPr lang="en-US" altLang="ko-KR" kern="0" dirty="0" smtClean="0">
                <a:solidFill>
                  <a:srgbClr val="000000"/>
                </a:solidFill>
                <a:latin typeface="+mn-ea"/>
              </a:rPr>
              <a:t>Paired-Sample t-Test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endParaRPr lang="ko-KR" altLang="en-US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8738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직사각형 9"/>
          <p:cNvSpPr/>
          <p:nvPr/>
        </p:nvSpPr>
        <p:spPr>
          <a:xfrm>
            <a:off x="1633055" y="711077"/>
            <a:ext cx="8796492" cy="4903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altLang="ko-KR" sz="2300" b="1" dirty="0">
              <a:solidFill>
                <a:schemeClr val="tx1"/>
              </a:solidFill>
            </a:endParaRPr>
          </a:p>
          <a:p>
            <a:pPr lvl="0">
              <a:defRPr/>
            </a:pPr>
            <a:r>
              <a:rPr lang="en-US" altLang="ko-KR" sz="2300" b="1" dirty="0" smtClean="0">
                <a:solidFill>
                  <a:schemeClr val="tx1"/>
                </a:solidFill>
              </a:rPr>
              <a:t>1-1</a:t>
            </a:r>
            <a:r>
              <a:rPr lang="en-US" altLang="ko-KR" sz="2300" b="1" dirty="0">
                <a:solidFill>
                  <a:schemeClr val="tx1"/>
                </a:solidFill>
              </a:rPr>
              <a:t>. </a:t>
            </a:r>
            <a:r>
              <a:rPr lang="en-US" altLang="ko-KR" sz="2300" b="1" dirty="0" smtClean="0">
                <a:solidFill>
                  <a:schemeClr val="tx1"/>
                </a:solidFill>
              </a:rPr>
              <a:t>HMA group brain activity</a:t>
            </a:r>
            <a:endParaRPr lang="ko-KR" altLang="en-US" sz="2300" b="1" dirty="0">
              <a:solidFill>
                <a:schemeClr val="tx1"/>
              </a:solidFill>
            </a:endParaRPr>
          </a:p>
          <a:p>
            <a:pPr lvl="0" algn="r">
              <a:defRPr/>
            </a:pPr>
            <a:r>
              <a:rPr lang="ko-KR" altLang="en-US" sz="16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14" name="사각형: 둥근 모서리 13"/>
          <p:cNvSpPr/>
          <p:nvPr/>
        </p:nvSpPr>
        <p:spPr>
          <a:xfrm>
            <a:off x="1762454" y="4533755"/>
            <a:ext cx="8905546" cy="746781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t"/>
          <a:lstStyle/>
          <a:p>
            <a:pPr algn="just">
              <a:defRPr/>
            </a:pPr>
            <a:r>
              <a:rPr lang="en-US" altLang="ko-KR" dirty="0" smtClean="0">
                <a:solidFill>
                  <a:schemeClr val="bg1"/>
                </a:solidFill>
              </a:rPr>
              <a:t>The activity of the right DLPFC area did not increase significantly during task performance compared to the rest state.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02102" y="1"/>
            <a:ext cx="4254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latin typeface="+mj-ea"/>
              </a:rPr>
              <a:t>Ⅳ</a:t>
            </a:r>
            <a:r>
              <a:rPr lang="en-US" altLang="ko-KR" sz="3200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The Results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454913"/>
            <a:ext cx="8730018" cy="2895600"/>
          </a:xfrm>
          <a:prstGeom prst="rect">
            <a:avLst/>
          </a:prstGeom>
        </p:spPr>
      </p:pic>
      <p:sp>
        <p:nvSpPr>
          <p:cNvPr id="23" name="타원 22"/>
          <p:cNvSpPr/>
          <p:nvPr/>
        </p:nvSpPr>
        <p:spPr>
          <a:xfrm>
            <a:off x="9193757" y="2239354"/>
            <a:ext cx="593448" cy="52916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3055" y="1236689"/>
            <a:ext cx="9357482" cy="4123793"/>
          </a:xfrm>
          <a:prstGeom prst="rect">
            <a:avLst/>
          </a:prstGeom>
        </p:spPr>
      </p:pic>
      <p:sp>
        <p:nvSpPr>
          <p:cNvPr id="25" name="사각형: 둥근 모서리 17"/>
          <p:cNvSpPr/>
          <p:nvPr/>
        </p:nvSpPr>
        <p:spPr>
          <a:xfrm>
            <a:off x="1762454" y="5399284"/>
            <a:ext cx="9228083" cy="1293829"/>
          </a:xfrm>
          <a:prstGeom prst="roundRect">
            <a:avLst>
              <a:gd name="adj" fmla="val 16667"/>
            </a:avLst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t"/>
          <a:lstStyle/>
          <a:p>
            <a:pPr algn="just">
              <a:defRPr/>
            </a:pPr>
            <a:r>
              <a:rPr lang="en-US" altLang="ko-KR" b="1" kern="0" dirty="0" smtClean="0">
                <a:solidFill>
                  <a:schemeClr val="bg1"/>
                </a:solidFill>
                <a:latin typeface="+mn-ea"/>
              </a:rPr>
              <a:t>HMA reduces the ability to use working memory</a:t>
            </a:r>
          </a:p>
          <a:p>
            <a:pPr algn="just">
              <a:defRPr/>
            </a:pPr>
            <a:r>
              <a:rPr lang="en-US" altLang="ko-KR" b="1" kern="0" dirty="0" smtClean="0">
                <a:solidFill>
                  <a:schemeClr val="bg1"/>
                </a:solidFill>
                <a:latin typeface="+mn-ea"/>
              </a:rPr>
              <a:t>The area responsible for working memory is DLPFC </a:t>
            </a:r>
          </a:p>
          <a:p>
            <a:pPr algn="just">
              <a:defRPr/>
            </a:pPr>
            <a:r>
              <a:rPr lang="en-US" altLang="ko-KR" b="1" kern="0" dirty="0" smtClean="0">
                <a:solidFill>
                  <a:schemeClr val="bg1"/>
                </a:solidFill>
                <a:latin typeface="+mn-ea"/>
              </a:rPr>
              <a:t>That is, when performing the task, the right DLPFC is activated less, so there is no significant difference</a:t>
            </a:r>
            <a:endParaRPr lang="ko-KR" altLang="en-US" kern="0" dirty="0">
              <a:solidFill>
                <a:schemeClr val="bg1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82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직사각형 9"/>
          <p:cNvSpPr/>
          <p:nvPr/>
        </p:nvSpPr>
        <p:spPr>
          <a:xfrm>
            <a:off x="1633055" y="711077"/>
            <a:ext cx="8796492" cy="4903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altLang="ko-KR" sz="2300" b="1" dirty="0">
              <a:solidFill>
                <a:schemeClr val="tx1"/>
              </a:solidFill>
            </a:endParaRPr>
          </a:p>
          <a:p>
            <a:pPr lvl="0">
              <a:defRPr/>
            </a:pPr>
            <a:r>
              <a:rPr lang="en-US" altLang="ko-KR" sz="2300" b="1" dirty="0" smtClean="0">
                <a:solidFill>
                  <a:schemeClr val="tx1"/>
                </a:solidFill>
              </a:rPr>
              <a:t>1-1</a:t>
            </a:r>
            <a:r>
              <a:rPr lang="en-US" altLang="ko-KR" sz="2300" b="1" dirty="0">
                <a:solidFill>
                  <a:schemeClr val="tx1"/>
                </a:solidFill>
              </a:rPr>
              <a:t>. </a:t>
            </a:r>
            <a:r>
              <a:rPr lang="en-US" altLang="ko-KR" sz="2300" b="1" dirty="0" smtClean="0">
                <a:solidFill>
                  <a:schemeClr val="tx1"/>
                </a:solidFill>
              </a:rPr>
              <a:t>HMA group brain activity</a:t>
            </a:r>
            <a:endParaRPr lang="ko-KR" altLang="en-US" sz="2300" b="1" dirty="0">
              <a:solidFill>
                <a:schemeClr val="tx1"/>
              </a:solidFill>
            </a:endParaRPr>
          </a:p>
          <a:p>
            <a:pPr lvl="0" algn="r">
              <a:defRPr/>
            </a:pPr>
            <a:r>
              <a:rPr lang="ko-KR" altLang="en-US" sz="16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18" name="사각형: 둥근 모서리 17"/>
          <p:cNvSpPr/>
          <p:nvPr/>
        </p:nvSpPr>
        <p:spPr>
          <a:xfrm>
            <a:off x="1619198" y="4960883"/>
            <a:ext cx="8905546" cy="1324303"/>
          </a:xfrm>
          <a:prstGeom prst="roundRect">
            <a:avLst>
              <a:gd name="adj" fmla="val 16667"/>
            </a:avLst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t"/>
          <a:lstStyle/>
          <a:p>
            <a:pPr algn="just">
              <a:defRPr/>
            </a:pPr>
            <a:endParaRPr lang="en-US" altLang="ko-KR" b="1" kern="0" dirty="0" smtClean="0">
              <a:solidFill>
                <a:schemeClr val="bg1"/>
              </a:solidFill>
              <a:latin typeface="+mn-ea"/>
            </a:endParaRPr>
          </a:p>
          <a:p>
            <a:pPr algn="just">
              <a:defRPr/>
            </a:pPr>
            <a:r>
              <a:rPr lang="en-US" altLang="ko-KR" b="1" kern="0" dirty="0" smtClean="0">
                <a:solidFill>
                  <a:schemeClr val="bg1"/>
                </a:solidFill>
                <a:latin typeface="+mn-ea"/>
              </a:rPr>
              <a:t>In the left DLPFC and right OFC area, activity increased significantly compared to the rest state during task performance</a:t>
            </a:r>
            <a:endParaRPr lang="ko-KR" altLang="en-US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02102" y="1"/>
            <a:ext cx="4254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latin typeface="+mj-ea"/>
              </a:rPr>
              <a:t>Ⅳ</a:t>
            </a:r>
            <a:r>
              <a:rPr lang="en-US" altLang="ko-KR" sz="3200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The Results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454913"/>
            <a:ext cx="8730018" cy="2895600"/>
          </a:xfrm>
          <a:prstGeom prst="rect">
            <a:avLst/>
          </a:prstGeom>
        </p:spPr>
      </p:pic>
      <p:sp>
        <p:nvSpPr>
          <p:cNvPr id="21" name="타원 20"/>
          <p:cNvSpPr/>
          <p:nvPr/>
        </p:nvSpPr>
        <p:spPr>
          <a:xfrm>
            <a:off x="9192269" y="2767926"/>
            <a:ext cx="593448" cy="52916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9208036" y="3309671"/>
            <a:ext cx="593448" cy="52916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6579" y="1454913"/>
            <a:ext cx="6148550" cy="3301747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6027" y="1479710"/>
            <a:ext cx="6325973" cy="337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7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" name="직사각형 11"/>
          <p:cNvSpPr/>
          <p:nvPr/>
        </p:nvSpPr>
        <p:spPr>
          <a:xfrm>
            <a:off x="1633054" y="711077"/>
            <a:ext cx="8658517" cy="4903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altLang="ko-KR" sz="2300" b="1" dirty="0">
              <a:solidFill>
                <a:schemeClr val="tx1"/>
              </a:solidFill>
            </a:endParaRPr>
          </a:p>
          <a:p>
            <a:pPr lvl="0">
              <a:defRPr/>
            </a:pPr>
            <a:r>
              <a:rPr lang="en-US" altLang="ko-KR" sz="2300" b="1" dirty="0" smtClean="0">
                <a:solidFill>
                  <a:schemeClr val="tx1"/>
                </a:solidFill>
              </a:rPr>
              <a:t>1-2</a:t>
            </a:r>
            <a:r>
              <a:rPr lang="en-US" altLang="ko-KR" sz="2300" b="1" dirty="0">
                <a:solidFill>
                  <a:schemeClr val="tx1"/>
                </a:solidFill>
              </a:rPr>
              <a:t>. </a:t>
            </a:r>
            <a:r>
              <a:rPr lang="en-US" altLang="ko-KR" sz="2300" b="1" dirty="0" smtClean="0">
                <a:solidFill>
                  <a:schemeClr val="tx1"/>
                </a:solidFill>
              </a:rPr>
              <a:t>LMA group brain activity</a:t>
            </a:r>
            <a:endParaRPr lang="ko-KR" altLang="en-US" sz="2300" b="1" dirty="0">
              <a:solidFill>
                <a:schemeClr val="tx1"/>
              </a:solidFill>
            </a:endParaRPr>
          </a:p>
          <a:p>
            <a:pPr lvl="0" algn="r">
              <a:defRPr/>
            </a:pPr>
            <a:r>
              <a:rPr lang="ko-KR" altLang="en-US" sz="16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18" name="사각형: 둥근 모서리 17"/>
          <p:cNvSpPr/>
          <p:nvPr/>
        </p:nvSpPr>
        <p:spPr>
          <a:xfrm>
            <a:off x="767255" y="5214892"/>
            <a:ext cx="10899227" cy="100723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endParaRPr lang="en-US" altLang="ko-KR" dirty="0" smtClean="0"/>
          </a:p>
          <a:p>
            <a:pPr algn="ctr">
              <a:defRPr/>
            </a:pPr>
            <a:r>
              <a:rPr lang="en-US" altLang="ko-KR" dirty="0" smtClean="0"/>
              <a:t>Bilateral DLPFC activity increased significantly compared to the rest state during task performance.</a:t>
            </a: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02102" y="1"/>
            <a:ext cx="4254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latin typeface="+mj-ea"/>
              </a:rPr>
              <a:t>Ⅳ</a:t>
            </a:r>
            <a:r>
              <a:rPr lang="en-US" altLang="ko-KR" sz="3200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The Results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365838"/>
            <a:ext cx="8767571" cy="3562201"/>
          </a:xfrm>
          <a:prstGeom prst="rect">
            <a:avLst/>
          </a:prstGeom>
        </p:spPr>
      </p:pic>
      <p:sp>
        <p:nvSpPr>
          <p:cNvPr id="25" name="타원 24"/>
          <p:cNvSpPr/>
          <p:nvPr/>
        </p:nvSpPr>
        <p:spPr>
          <a:xfrm>
            <a:off x="8887469" y="2400911"/>
            <a:ext cx="792557" cy="52916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8908498" y="3083239"/>
            <a:ext cx="761019" cy="52916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1316968"/>
            <a:ext cx="6616746" cy="3639105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6469" y="1501952"/>
            <a:ext cx="5874556" cy="341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9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5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2" name="직사각형 11"/>
          <p:cNvSpPr/>
          <p:nvPr/>
        </p:nvSpPr>
        <p:spPr>
          <a:xfrm>
            <a:off x="1633054" y="711077"/>
            <a:ext cx="8658517" cy="4903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altLang="ko-KR" sz="2300" b="1" dirty="0">
              <a:solidFill>
                <a:schemeClr val="tx1"/>
              </a:solidFill>
            </a:endParaRPr>
          </a:p>
          <a:p>
            <a:pPr lvl="0">
              <a:defRPr/>
            </a:pPr>
            <a:r>
              <a:rPr lang="en-US" altLang="ko-KR" sz="2300" b="1" dirty="0" smtClean="0">
                <a:solidFill>
                  <a:schemeClr val="tx1"/>
                </a:solidFill>
              </a:rPr>
              <a:t>1-2</a:t>
            </a:r>
            <a:r>
              <a:rPr lang="en-US" altLang="ko-KR" sz="2300" b="1" dirty="0">
                <a:solidFill>
                  <a:schemeClr val="tx1"/>
                </a:solidFill>
              </a:rPr>
              <a:t>. </a:t>
            </a:r>
            <a:r>
              <a:rPr lang="en-US" altLang="ko-KR" sz="2300" b="1" dirty="0" smtClean="0">
                <a:solidFill>
                  <a:schemeClr val="tx1"/>
                </a:solidFill>
              </a:rPr>
              <a:t>LMA group brain activity</a:t>
            </a:r>
            <a:endParaRPr lang="ko-KR" altLang="en-US" sz="2300" b="1" dirty="0">
              <a:solidFill>
                <a:schemeClr val="tx1"/>
              </a:solidFill>
            </a:endParaRPr>
          </a:p>
          <a:p>
            <a:pPr lvl="0" algn="r">
              <a:defRPr/>
            </a:pPr>
            <a:r>
              <a:rPr lang="ko-KR" altLang="en-US" sz="16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18" name="사각형: 둥근 모서리 17"/>
          <p:cNvSpPr/>
          <p:nvPr/>
        </p:nvSpPr>
        <p:spPr>
          <a:xfrm>
            <a:off x="963399" y="5092441"/>
            <a:ext cx="10331669" cy="719779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r>
              <a:rPr lang="en-US" altLang="ko-KR" dirty="0" smtClean="0"/>
              <a:t>The activity of the right OFC area did not increase significantly compared to the rest state during task performance.</a:t>
            </a: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02102" y="1"/>
            <a:ext cx="4254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latin typeface="+mj-ea"/>
              </a:rPr>
              <a:t>Ⅳ</a:t>
            </a:r>
            <a:r>
              <a:rPr lang="en-US" altLang="ko-KR" sz="3200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The Results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365838"/>
            <a:ext cx="8767571" cy="3562201"/>
          </a:xfrm>
          <a:prstGeom prst="rect">
            <a:avLst/>
          </a:prstGeom>
        </p:spPr>
      </p:pic>
      <p:sp>
        <p:nvSpPr>
          <p:cNvPr id="25" name="타원 24"/>
          <p:cNvSpPr/>
          <p:nvPr/>
        </p:nvSpPr>
        <p:spPr>
          <a:xfrm>
            <a:off x="8782369" y="3767248"/>
            <a:ext cx="792557" cy="52916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사각형: 둥근 모서리 17"/>
          <p:cNvSpPr/>
          <p:nvPr/>
        </p:nvSpPr>
        <p:spPr>
          <a:xfrm>
            <a:off x="963399" y="5976622"/>
            <a:ext cx="10331669" cy="719779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r>
              <a:rPr lang="en-US" altLang="ko-KR" dirty="0" smtClean="0"/>
              <a:t>It is possible that other brain activation occurred, such as the LMA participants’ inability to concentrate at rest, which is the state of rest.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1772912"/>
            <a:ext cx="9000744" cy="331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4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5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F0C58E-4064-4165-9179-733D443B6F79}"/>
              </a:ext>
            </a:extLst>
          </p:cNvPr>
          <p:cNvSpPr txBox="1"/>
          <p:nvPr/>
        </p:nvSpPr>
        <p:spPr>
          <a:xfrm>
            <a:off x="1633056" y="785937"/>
            <a:ext cx="9318723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 dirty="0">
                <a:solidFill>
                  <a:schemeClr val="bg1"/>
                </a:solidFill>
              </a:rPr>
              <a:t>2. 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Result of validation of the designed f-NIRS-based MA test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F79008D-BDB1-435F-A98F-F7A6537592A4}"/>
              </a:ext>
            </a:extLst>
          </p:cNvPr>
          <p:cNvSpPr/>
          <p:nvPr/>
        </p:nvSpPr>
        <p:spPr>
          <a:xfrm>
            <a:off x="1661295" y="2081048"/>
            <a:ext cx="3955735" cy="10405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/>
            </a:pPr>
            <a:endParaRPr lang="en-US" altLang="ko-KR" sz="2000" b="1" dirty="0">
              <a:solidFill>
                <a:schemeClr val="tx1"/>
              </a:solidFill>
            </a:endParaRPr>
          </a:p>
          <a:p>
            <a:pPr marL="357188" lvl="0" indent="-357188">
              <a:defRPr/>
            </a:pPr>
            <a:r>
              <a:rPr lang="en-US" altLang="ko-KR" sz="2000" b="1" dirty="0" smtClean="0">
                <a:solidFill>
                  <a:schemeClr val="tx1"/>
                </a:solidFill>
              </a:rPr>
              <a:t>1. Analysis of brain activity between the two groups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 lvl="0" algn="r">
              <a:defRPr/>
            </a:pPr>
            <a:r>
              <a:rPr lang="ko-KR" altLang="en-US" sz="20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88B2FDC-5D33-4DBC-B65A-06E4B981033A}"/>
              </a:ext>
            </a:extLst>
          </p:cNvPr>
          <p:cNvSpPr/>
          <p:nvPr/>
        </p:nvSpPr>
        <p:spPr>
          <a:xfrm>
            <a:off x="1633056" y="4455991"/>
            <a:ext cx="3983973" cy="10739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3050" lvl="0" indent="-273050">
              <a:defRPr/>
            </a:pPr>
            <a:r>
              <a:rPr lang="en-US" altLang="ko-KR" sz="2000" b="1" dirty="0" smtClean="0">
                <a:solidFill>
                  <a:schemeClr val="tx1"/>
                </a:solidFill>
              </a:rPr>
              <a:t>2. Correlation analysis with Self-reported MA Test scores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15" name="화살표: 오른쪽 14">
            <a:extLst>
              <a:ext uri="{FF2B5EF4-FFF2-40B4-BE49-F238E27FC236}">
                <a16:creationId xmlns:a16="http://schemas.microsoft.com/office/drawing/2014/main" id="{BB47E4D2-A73E-4443-9E82-643923920131}"/>
              </a:ext>
            </a:extLst>
          </p:cNvPr>
          <p:cNvSpPr/>
          <p:nvPr/>
        </p:nvSpPr>
        <p:spPr>
          <a:xfrm>
            <a:off x="5722456" y="2260366"/>
            <a:ext cx="629038" cy="6285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화살표: 오른쪽 15">
            <a:extLst>
              <a:ext uri="{FF2B5EF4-FFF2-40B4-BE49-F238E27FC236}">
                <a16:creationId xmlns:a16="http://schemas.microsoft.com/office/drawing/2014/main" id="{FB0F3203-A3A4-4E13-9925-54DE6301F56B}"/>
              </a:ext>
            </a:extLst>
          </p:cNvPr>
          <p:cNvSpPr/>
          <p:nvPr/>
        </p:nvSpPr>
        <p:spPr>
          <a:xfrm>
            <a:off x="5722456" y="4609363"/>
            <a:ext cx="629038" cy="6285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23C42F5-09FB-4368-A509-58A0A6887851}"/>
              </a:ext>
            </a:extLst>
          </p:cNvPr>
          <p:cNvSpPr/>
          <p:nvPr/>
        </p:nvSpPr>
        <p:spPr>
          <a:xfrm>
            <a:off x="6549849" y="1916877"/>
            <a:ext cx="3790164" cy="163874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dirty="0" smtClean="0">
                <a:solidFill>
                  <a:schemeClr val="tx1"/>
                </a:solidFill>
                <a:latin typeface="+mn-ea"/>
              </a:rPr>
              <a:t>Comparison of bilateral DLPFC, Right OFC brain activity between HMA and LMA groups</a:t>
            </a:r>
          </a:p>
          <a:p>
            <a:pPr algn="ctr">
              <a:defRPr/>
            </a:pPr>
            <a:r>
              <a:rPr lang="ko-KR" altLang="en-US" kern="0" dirty="0" smtClean="0">
                <a:solidFill>
                  <a:srgbClr val="000000"/>
                </a:solidFill>
                <a:latin typeface="+mn-ea"/>
              </a:rPr>
              <a:t>→ </a:t>
            </a:r>
            <a:r>
              <a:rPr lang="en-US" altLang="ko-KR" kern="0" dirty="0" smtClean="0">
                <a:solidFill>
                  <a:srgbClr val="000000"/>
                </a:solidFill>
                <a:latin typeface="+mn-ea"/>
              </a:rPr>
              <a:t>Independent samples t-test</a:t>
            </a:r>
            <a:endParaRPr lang="ko-KR" altLang="en-US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5F3CFC7-9EBD-44FA-9749-60F84EF351EF}"/>
              </a:ext>
            </a:extLst>
          </p:cNvPr>
          <p:cNvSpPr/>
          <p:nvPr/>
        </p:nvSpPr>
        <p:spPr>
          <a:xfrm>
            <a:off x="6549849" y="4243726"/>
            <a:ext cx="3790164" cy="176508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dirty="0" smtClean="0">
                <a:solidFill>
                  <a:schemeClr val="tx1"/>
                </a:solidFill>
                <a:latin typeface="+mn-ea"/>
              </a:rPr>
              <a:t>Analysis of correlation between f-NIRS-based MA test results and self-reported MA test scores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02102" y="1"/>
            <a:ext cx="4254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latin typeface="+mj-ea"/>
              </a:rPr>
              <a:t>Ⅳ</a:t>
            </a:r>
            <a:r>
              <a:rPr lang="en-US" altLang="ko-KR" sz="3200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The Results</a:t>
            </a:r>
            <a:endParaRPr lang="ko-KR" altLang="en-US" sz="3200" dirty="0">
              <a:latin typeface="HY견고딕"/>
              <a:ea typeface="HY견고딕"/>
            </a:endParaRPr>
          </a:p>
        </p:txBody>
      </p:sp>
    </p:spTree>
    <p:extLst>
      <p:ext uri="{BB962C8B-B14F-4D97-AF65-F5344CB8AC3E}">
        <p14:creationId xmlns:p14="http://schemas.microsoft.com/office/powerpoint/2010/main" val="341347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11"/>
          </p:nvPr>
        </p:nvSpPr>
        <p:spPr>
          <a:xfrm>
            <a:off x="4038600" y="6599497"/>
            <a:ext cx="4114800" cy="24365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935"/>
              </a:lnSpc>
              <a:defRPr/>
            </a:pPr>
            <a:r>
              <a:rPr sz="1600" spc="-15">
                <a:solidFill>
                  <a:schemeClr val="bg1"/>
                </a:solidFill>
              </a:rPr>
              <a:t>Korea </a:t>
            </a:r>
            <a:r>
              <a:rPr sz="1600" spc="-5">
                <a:solidFill>
                  <a:schemeClr val="bg1"/>
                </a:solidFill>
              </a:rPr>
              <a:t>National University </a:t>
            </a:r>
            <a:r>
              <a:rPr sz="1600" spc="-20">
                <a:solidFill>
                  <a:schemeClr val="bg1"/>
                </a:solidFill>
              </a:rPr>
              <a:t>of</a:t>
            </a:r>
            <a:r>
              <a:rPr sz="1600" spc="-11">
                <a:solidFill>
                  <a:schemeClr val="bg1"/>
                </a:solidFill>
              </a:rPr>
              <a:t> </a:t>
            </a:r>
            <a:r>
              <a:rPr sz="1600">
                <a:solidFill>
                  <a:schemeClr val="bg1"/>
                </a:solidFill>
              </a:rPr>
              <a:t>Education</a:t>
            </a: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467344" y="6537435"/>
            <a:ext cx="2057400" cy="288289"/>
          </a:xfrm>
        </p:spPr>
        <p:txBody>
          <a:bodyPr/>
          <a:lstStyle/>
          <a:p>
            <a:pPr lvl="0">
              <a:defRPr/>
            </a:pPr>
            <a:r>
              <a:rPr lang="en-US" altLang="ko-KR" sz="1800">
                <a:solidFill>
                  <a:schemeClr val="bg1"/>
                </a:solidFill>
              </a:rPr>
              <a:t>2</a:t>
            </a:r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11" name="사각형: 둥근 모서리 10"/>
          <p:cNvSpPr/>
          <p:nvPr/>
        </p:nvSpPr>
        <p:spPr>
          <a:xfrm>
            <a:off x="2532774" y="1074344"/>
            <a:ext cx="6083142" cy="4894845"/>
          </a:xfrm>
          <a:prstGeom prst="roundRect">
            <a:avLst>
              <a:gd name="adj" fmla="val 3241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vert="horz" wrap="square" lIns="91440" tIns="45720" rIns="91440" bIns="45720" anchor="ctr" anchorCtr="0">
            <a:prstTxWarp prst="textNoShape">
              <a:avLst/>
            </a:prstTxWarp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  <a:defRPr/>
            </a:pPr>
            <a:r>
              <a:rPr lang="en-US" altLang="ko-KR" sz="2400" b="1" dirty="0" smtClean="0">
                <a:ln w="0"/>
                <a:solidFill>
                  <a:schemeClr val="tx1"/>
                </a:solidFill>
                <a:latin typeface="+mj-ea"/>
                <a:ea typeface="+mj-ea"/>
              </a:rPr>
              <a:t>Why Bother?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  <a:defRPr/>
            </a:pPr>
            <a:r>
              <a:rPr lang="en-US" altLang="ko-KR" sz="2400" b="1" dirty="0" smtClean="0">
                <a:ln w="0"/>
                <a:solidFill>
                  <a:schemeClr val="tx1"/>
                </a:solidFill>
                <a:latin typeface="+mj-ea"/>
                <a:ea typeface="+mj-ea"/>
              </a:rPr>
              <a:t>The Purpose of the Study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  <a:defRPr/>
            </a:pPr>
            <a:r>
              <a:rPr lang="en-US" altLang="ko-KR" sz="2400" b="1" dirty="0" smtClean="0">
                <a:ln w="0"/>
                <a:solidFill>
                  <a:schemeClr val="tx1"/>
                </a:solidFill>
                <a:latin typeface="+mj-ea"/>
                <a:ea typeface="+mj-ea"/>
              </a:rPr>
              <a:t>Research Questions</a:t>
            </a:r>
            <a:endParaRPr lang="ko-KR" altLang="en-US" sz="2400" b="1" dirty="0">
              <a:ln w="0"/>
              <a:solidFill>
                <a:schemeClr val="tx1"/>
              </a:solidFill>
              <a:latin typeface="+mj-ea"/>
              <a:ea typeface="+mj-ea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  <a:defRPr/>
            </a:pPr>
            <a:r>
              <a:rPr lang="en-US" altLang="ko-KR" sz="2400" b="1" dirty="0" smtClean="0">
                <a:ln w="0"/>
                <a:solidFill>
                  <a:schemeClr val="tx1"/>
                </a:solidFill>
                <a:latin typeface="+mj-ea"/>
                <a:ea typeface="+mj-ea"/>
              </a:rPr>
              <a:t>Research Method</a:t>
            </a:r>
            <a:endParaRPr lang="ko-KR" altLang="en-US" sz="2400" b="1" dirty="0">
              <a:ln w="0"/>
              <a:solidFill>
                <a:schemeClr val="tx1"/>
              </a:solidFill>
              <a:latin typeface="+mj-ea"/>
              <a:ea typeface="+mj-ea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  <a:defRPr/>
            </a:pPr>
            <a:r>
              <a:rPr lang="en-US" altLang="ko-KR" sz="2400" b="1" dirty="0" smtClean="0">
                <a:ln w="0"/>
                <a:solidFill>
                  <a:schemeClr val="tx1"/>
                </a:solidFill>
                <a:latin typeface="+mj-ea"/>
                <a:ea typeface="+mj-ea"/>
              </a:rPr>
              <a:t>Results</a:t>
            </a:r>
            <a:endParaRPr lang="ko-KR" altLang="en-US" sz="2400" b="1" dirty="0">
              <a:ln w="0"/>
              <a:solidFill>
                <a:schemeClr val="tx1"/>
              </a:solidFill>
              <a:latin typeface="+mj-ea"/>
              <a:ea typeface="+mj-ea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  <a:defRPr/>
            </a:pPr>
            <a:r>
              <a:rPr lang="en-US" altLang="ko-KR" sz="2400" b="1" dirty="0" smtClean="0">
                <a:ln w="0"/>
                <a:solidFill>
                  <a:schemeClr val="tx1"/>
                </a:solidFill>
                <a:latin typeface="+mj-ea"/>
                <a:ea typeface="+mj-ea"/>
              </a:rPr>
              <a:t>Conclusion &amp; Suggestion</a:t>
            </a:r>
            <a:endParaRPr lang="ko-KR" altLang="en-US" sz="2400" b="1" dirty="0">
              <a:ln w="0"/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endParaRPr lang="ko-KR" altLang="en-US" sz="2400" b="1" dirty="0">
              <a:ln w="0"/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2400" b="1" dirty="0">
              <a:ln w="0"/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40319" y="-602"/>
            <a:ext cx="34080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dirty="0" smtClean="0">
                <a:latin typeface="HY견고딕"/>
                <a:ea typeface="HY견고딕"/>
              </a:rPr>
              <a:t>Contents</a:t>
            </a:r>
            <a:endParaRPr lang="ko-KR" altLang="en-US" sz="3200" dirty="0">
              <a:latin typeface="HY견고딕"/>
              <a:ea typeface="HY견고딕"/>
            </a:endParaRPr>
          </a:p>
        </p:txBody>
      </p:sp>
    </p:spTree>
    <p:extLst>
      <p:ext uri="{BB962C8B-B14F-4D97-AF65-F5344CB8AC3E}">
        <p14:creationId xmlns:p14="http://schemas.microsoft.com/office/powerpoint/2010/main" val="36706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직사각형 9"/>
          <p:cNvSpPr/>
          <p:nvPr/>
        </p:nvSpPr>
        <p:spPr>
          <a:xfrm>
            <a:off x="1633056" y="711077"/>
            <a:ext cx="5667630" cy="4903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/>
            </a:pPr>
            <a:r>
              <a:rPr lang="en-US" altLang="ko-KR" sz="2300" b="1" dirty="0" smtClean="0">
                <a:solidFill>
                  <a:schemeClr val="tx1"/>
                </a:solidFill>
              </a:rPr>
              <a:t>2-1</a:t>
            </a:r>
            <a:r>
              <a:rPr lang="en-US" altLang="ko-KR" sz="2300" b="1" dirty="0">
                <a:solidFill>
                  <a:schemeClr val="tx1"/>
                </a:solidFill>
              </a:rPr>
              <a:t>. </a:t>
            </a:r>
            <a:r>
              <a:rPr lang="en-US" altLang="ko-KR" sz="2300" b="1" dirty="0" smtClean="0">
                <a:solidFill>
                  <a:schemeClr val="tx1"/>
                </a:solidFill>
              </a:rPr>
              <a:t>Right/Left DLPFC brain activity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사각형: 둥근 모서리 15"/>
          <p:cNvSpPr/>
          <p:nvPr/>
        </p:nvSpPr>
        <p:spPr>
          <a:xfrm>
            <a:off x="1523999" y="5293465"/>
            <a:ext cx="9501353" cy="1138865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t"/>
          <a:lstStyle/>
          <a:p>
            <a:pPr algn="just">
              <a:defRPr/>
            </a:pPr>
            <a:r>
              <a:rPr lang="en-US" altLang="ko-KR" b="1" dirty="0" smtClean="0"/>
              <a:t>The HMA group showed decreased brain activity in the right and left DLPFC compared to the LMA group</a:t>
            </a:r>
            <a:endParaRPr lang="ko-KR" altLang="en-US" dirty="0">
              <a:solidFill>
                <a:schemeClr val="bg1"/>
              </a:solidFill>
              <a:latin typeface="+mn-ea"/>
            </a:endParaRPr>
          </a:p>
          <a:p>
            <a:pPr algn="just">
              <a:defRPr/>
            </a:pP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There was a significant difference in brain activity between the two groups</a:t>
            </a:r>
            <a:endParaRPr lang="ko-KR" altLang="en-US" b="1" dirty="0">
              <a:solidFill>
                <a:schemeClr val="bg1"/>
              </a:solidFill>
              <a:latin typeface="+mn-ea"/>
            </a:endParaRPr>
          </a:p>
          <a:p>
            <a:pPr algn="just">
              <a:defRPr/>
            </a:pPr>
            <a:endParaRPr lang="en-US" altLang="ko-KR" dirty="0"/>
          </a:p>
          <a:p>
            <a:pPr algn="ctr">
              <a:defRPr/>
            </a:pP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02102" y="1"/>
            <a:ext cx="4254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latin typeface="+mj-ea"/>
              </a:rPr>
              <a:t>Ⅳ</a:t>
            </a:r>
            <a:r>
              <a:rPr lang="en-US" altLang="ko-KR" sz="3200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The Results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056" y="1476682"/>
            <a:ext cx="9034944" cy="3807494"/>
          </a:xfrm>
          <a:prstGeom prst="rect">
            <a:avLst/>
          </a:prstGeom>
        </p:spPr>
      </p:pic>
      <p:sp>
        <p:nvSpPr>
          <p:cNvPr id="18" name="타원 17"/>
          <p:cNvSpPr/>
          <p:nvPr/>
        </p:nvSpPr>
        <p:spPr>
          <a:xfrm>
            <a:off x="9298467" y="2540121"/>
            <a:ext cx="631338" cy="54325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512997"/>
            <a:ext cx="6053958" cy="3676762"/>
          </a:xfrm>
          <a:prstGeom prst="rect">
            <a:avLst/>
          </a:prstGeom>
        </p:spPr>
      </p:pic>
      <p:sp>
        <p:nvSpPr>
          <p:cNvPr id="12" name="타원 11"/>
          <p:cNvSpPr/>
          <p:nvPr/>
        </p:nvSpPr>
        <p:spPr>
          <a:xfrm>
            <a:off x="9314237" y="3291612"/>
            <a:ext cx="631338" cy="54325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3958" y="1476682"/>
            <a:ext cx="6138042" cy="350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69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직사각형 9"/>
          <p:cNvSpPr/>
          <p:nvPr/>
        </p:nvSpPr>
        <p:spPr>
          <a:xfrm>
            <a:off x="1633056" y="711077"/>
            <a:ext cx="5667630" cy="4903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/>
            </a:pPr>
            <a:r>
              <a:rPr lang="en-US" altLang="ko-KR" sz="2300" b="1" dirty="0" smtClean="0">
                <a:solidFill>
                  <a:schemeClr val="tx1"/>
                </a:solidFill>
              </a:rPr>
              <a:t>2-1</a:t>
            </a:r>
            <a:r>
              <a:rPr lang="en-US" altLang="ko-KR" sz="2300" b="1" dirty="0">
                <a:solidFill>
                  <a:schemeClr val="tx1"/>
                </a:solidFill>
              </a:rPr>
              <a:t>. </a:t>
            </a:r>
            <a:r>
              <a:rPr lang="en-US" altLang="ko-KR" sz="2300" b="1" dirty="0" smtClean="0">
                <a:solidFill>
                  <a:schemeClr val="tx1"/>
                </a:solidFill>
              </a:rPr>
              <a:t>OFC brain activity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사각형: 둥근 모서리 15"/>
          <p:cNvSpPr/>
          <p:nvPr/>
        </p:nvSpPr>
        <p:spPr>
          <a:xfrm>
            <a:off x="1523999" y="5293465"/>
            <a:ext cx="9501353" cy="1138865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t"/>
          <a:lstStyle/>
          <a:p>
            <a:pPr algn="just">
              <a:defRPr/>
            </a:pPr>
            <a:r>
              <a:rPr lang="en-US" altLang="ko-KR" b="1" dirty="0" smtClean="0"/>
              <a:t>The HMA group showed increased brain activity in the right OFC compared to the LMA group</a:t>
            </a:r>
            <a:endParaRPr lang="ko-KR" altLang="en-US" dirty="0">
              <a:solidFill>
                <a:schemeClr val="bg1"/>
              </a:solidFill>
              <a:latin typeface="+mn-ea"/>
            </a:endParaRPr>
          </a:p>
          <a:p>
            <a:pPr algn="just">
              <a:defRPr/>
            </a:pP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There was a significant difference in brain activity between the two groups</a:t>
            </a:r>
            <a:endParaRPr lang="ko-KR" altLang="en-US" b="1" dirty="0">
              <a:solidFill>
                <a:schemeClr val="bg1"/>
              </a:solidFill>
              <a:latin typeface="+mn-ea"/>
            </a:endParaRPr>
          </a:p>
          <a:p>
            <a:pPr algn="just">
              <a:defRPr/>
            </a:pPr>
            <a:endParaRPr lang="en-US" altLang="ko-KR" dirty="0"/>
          </a:p>
          <a:p>
            <a:pPr algn="ctr">
              <a:defRPr/>
            </a:pP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02102" y="1"/>
            <a:ext cx="4254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latin typeface="+mj-ea"/>
              </a:rPr>
              <a:t>Ⅳ</a:t>
            </a:r>
            <a:r>
              <a:rPr lang="en-US" altLang="ko-KR" sz="3200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The Results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056" y="1476682"/>
            <a:ext cx="9034944" cy="3807494"/>
          </a:xfrm>
          <a:prstGeom prst="rect">
            <a:avLst/>
          </a:prstGeom>
        </p:spPr>
      </p:pic>
      <p:sp>
        <p:nvSpPr>
          <p:cNvPr id="12" name="타원 11"/>
          <p:cNvSpPr/>
          <p:nvPr/>
        </p:nvSpPr>
        <p:spPr>
          <a:xfrm>
            <a:off x="9293216" y="3974779"/>
            <a:ext cx="744163" cy="54325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3999" y="1850316"/>
            <a:ext cx="9395013" cy="330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5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822436F-ACA0-4BB8-934C-42FE0DECBAF4}"/>
              </a:ext>
            </a:extLst>
          </p:cNvPr>
          <p:cNvSpPr/>
          <p:nvPr/>
        </p:nvSpPr>
        <p:spPr>
          <a:xfrm>
            <a:off x="1633057" y="798391"/>
            <a:ext cx="8519936" cy="4690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/>
            </a:pPr>
            <a:r>
              <a:rPr lang="en-US" altLang="ko-KR" sz="2300" b="1" dirty="0" smtClean="0">
                <a:solidFill>
                  <a:schemeClr val="tx1"/>
                </a:solidFill>
              </a:rPr>
              <a:t>2-2. Correlation Analysis with Self-report MA Test Scores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ABA6FB2-1829-4BB7-89BA-AB82E13E5BA6}"/>
              </a:ext>
            </a:extLst>
          </p:cNvPr>
          <p:cNvSpPr/>
          <p:nvPr/>
        </p:nvSpPr>
        <p:spPr>
          <a:xfrm>
            <a:off x="1156139" y="5139559"/>
            <a:ext cx="9606454" cy="92099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defRPr/>
            </a:pPr>
            <a:endParaRPr lang="en-US" altLang="ko-KR" b="1" dirty="0" smtClean="0"/>
          </a:p>
          <a:p>
            <a:pPr algn="just">
              <a:defRPr/>
            </a:pPr>
            <a:r>
              <a:rPr lang="en-US" altLang="ko-KR" b="1" dirty="0" smtClean="0"/>
              <a:t>Significant correlations between self-reported MA test scores and three brain areas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002102" y="1"/>
            <a:ext cx="4254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latin typeface="+mj-ea"/>
              </a:rPr>
              <a:t>Ⅳ</a:t>
            </a:r>
            <a:r>
              <a:rPr lang="en-US" altLang="ko-KR" sz="3200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The Results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8289" y="1402341"/>
            <a:ext cx="8946455" cy="3505990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EBBE30F5-707E-479C-BC5E-AD454FA04C12}"/>
              </a:ext>
            </a:extLst>
          </p:cNvPr>
          <p:cNvSpPr/>
          <p:nvPr/>
        </p:nvSpPr>
        <p:spPr>
          <a:xfrm>
            <a:off x="4519450" y="3801252"/>
            <a:ext cx="788276" cy="54325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79914CF-269C-42AC-B093-0D52CB0AD17A}"/>
              </a:ext>
            </a:extLst>
          </p:cNvPr>
          <p:cNvSpPr/>
          <p:nvPr/>
        </p:nvSpPr>
        <p:spPr>
          <a:xfrm>
            <a:off x="6074978" y="3801252"/>
            <a:ext cx="756745" cy="54325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83216934-D8C7-4E28-8C81-8678F9F98CFC}"/>
              </a:ext>
            </a:extLst>
          </p:cNvPr>
          <p:cNvSpPr/>
          <p:nvPr/>
        </p:nvSpPr>
        <p:spPr>
          <a:xfrm>
            <a:off x="7630510" y="3801252"/>
            <a:ext cx="704193" cy="54325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060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691737" y="1"/>
            <a:ext cx="72825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Ⅴ</a:t>
            </a:r>
            <a:r>
              <a:rPr lang="en-US" altLang="ko-KR" sz="3200" b="1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Conclusion and Suggestion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sp>
        <p:nvSpPr>
          <p:cNvPr id="18" name="직사각형 7"/>
          <p:cNvSpPr/>
          <p:nvPr/>
        </p:nvSpPr>
        <p:spPr>
          <a:xfrm>
            <a:off x="1773696" y="1754373"/>
            <a:ext cx="6810324" cy="115894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57188" indent="-357188" latinLnBrk="1">
              <a:lnSpc>
                <a:spcPct val="150000"/>
              </a:lnSpc>
              <a:defRPr/>
            </a:pPr>
            <a:r>
              <a:rPr lang="en-US" altLang="ko-KR" sz="2000" b="1" kern="0" spc="-50" dirty="0" smtClean="0">
                <a:solidFill>
                  <a:schemeClr val="tx1"/>
                </a:solidFill>
                <a:latin typeface="+mn-ea"/>
              </a:rPr>
              <a:t>1. </a:t>
            </a:r>
            <a:r>
              <a:rPr lang="en-US" altLang="ko-KR" sz="2000" b="1" kern="0" dirty="0" smtClean="0">
                <a:solidFill>
                  <a:srgbClr val="000000"/>
                </a:solidFill>
                <a:latin typeface="+mn-ea"/>
              </a:rPr>
              <a:t>MA can be measured using the </a:t>
            </a:r>
            <a:r>
              <a:rPr lang="en-US" altLang="ko-KR" sz="2000" b="1" kern="0" dirty="0" err="1" smtClean="0">
                <a:solidFill>
                  <a:srgbClr val="000000"/>
                </a:solidFill>
                <a:latin typeface="+mn-ea"/>
              </a:rPr>
              <a:t>fNIRS</a:t>
            </a:r>
            <a:r>
              <a:rPr lang="en-US" altLang="ko-KR" sz="2000" b="1" kern="0" dirty="0" smtClean="0">
                <a:solidFill>
                  <a:srgbClr val="000000"/>
                </a:solidFill>
                <a:latin typeface="+mn-ea"/>
              </a:rPr>
              <a:t>-based MA test task developed in this study. </a:t>
            </a:r>
            <a:endParaRPr lang="ko-KR" altLang="en-US" sz="2000" b="1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665110-E173-4B8A-BBF2-EC98A486DA2B}"/>
              </a:ext>
            </a:extLst>
          </p:cNvPr>
          <p:cNvSpPr txBox="1"/>
          <p:nvPr/>
        </p:nvSpPr>
        <p:spPr>
          <a:xfrm>
            <a:off x="1746118" y="1153458"/>
            <a:ext cx="1965603" cy="477054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ko-KR" sz="2500" b="1" dirty="0" smtClean="0">
                <a:solidFill>
                  <a:schemeClr val="bg1"/>
                </a:solidFill>
              </a:rPr>
              <a:t>Conclusion</a:t>
            </a:r>
            <a:r>
              <a:rPr lang="ko-KR" altLang="en-US" sz="2500" b="1" dirty="0" smtClean="0">
                <a:solidFill>
                  <a:schemeClr val="bg1"/>
                </a:solidFill>
              </a:rPr>
              <a:t> </a:t>
            </a:r>
            <a:endParaRPr lang="ko-KR" altLang="en-US" sz="2500" b="1" dirty="0">
              <a:solidFill>
                <a:schemeClr val="bg1"/>
              </a:solidFill>
            </a:endParaRPr>
          </a:p>
        </p:txBody>
      </p:sp>
      <p:sp>
        <p:nvSpPr>
          <p:cNvPr id="14" name="직사각형 7">
            <a:extLst>
              <a:ext uri="{FF2B5EF4-FFF2-40B4-BE49-F238E27FC236}">
                <a16:creationId xmlns:a16="http://schemas.microsoft.com/office/drawing/2014/main" id="{39BC67F8-B6C8-4207-B27E-BCCA3357359E}"/>
              </a:ext>
            </a:extLst>
          </p:cNvPr>
          <p:cNvSpPr/>
          <p:nvPr/>
        </p:nvSpPr>
        <p:spPr>
          <a:xfrm>
            <a:off x="1773697" y="3185647"/>
            <a:ext cx="7496427" cy="125714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57188" indent="-357188" algn="just" fontAlgn="base">
              <a:lnSpc>
                <a:spcPct val="150000"/>
              </a:lnSpc>
            </a:pPr>
            <a:r>
              <a:rPr lang="en-US" altLang="ko-KR" sz="2000" b="1" kern="0" spc="-50" dirty="0" smtClean="0">
                <a:solidFill>
                  <a:schemeClr val="tx1"/>
                </a:solidFill>
                <a:latin typeface="+mn-ea"/>
              </a:rPr>
              <a:t>2. Students with HMA should be provided with support to help their WM during Mathematics learning.</a:t>
            </a:r>
            <a:endParaRPr lang="en-US" altLang="ko-KR" sz="2000" b="1" kern="0" spc="-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5" name="직사각형 7">
            <a:extLst>
              <a:ext uri="{FF2B5EF4-FFF2-40B4-BE49-F238E27FC236}">
                <a16:creationId xmlns:a16="http://schemas.microsoft.com/office/drawing/2014/main" id="{E9FC4AF4-6843-4990-8495-4CDF9BEEA54E}"/>
              </a:ext>
            </a:extLst>
          </p:cNvPr>
          <p:cNvSpPr/>
          <p:nvPr/>
        </p:nvSpPr>
        <p:spPr>
          <a:xfrm>
            <a:off x="1773694" y="4716574"/>
            <a:ext cx="7916843" cy="12571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57188" indent="-357188" algn="just" fontAlgn="base">
              <a:lnSpc>
                <a:spcPct val="150000"/>
              </a:lnSpc>
            </a:pPr>
            <a:r>
              <a:rPr lang="en-US" altLang="ko-KR" sz="2000" b="1" kern="0" spc="-50" dirty="0" smtClean="0">
                <a:solidFill>
                  <a:schemeClr val="tx1"/>
                </a:solidFill>
                <a:latin typeface="+mn-ea"/>
              </a:rPr>
              <a:t>3. The development of test tools based on cognitive neurological mechanisms should be expanded.</a:t>
            </a:r>
            <a:endParaRPr lang="ko-KR" altLang="en-US" sz="2000" b="1" kern="0" dirty="0">
              <a:solidFill>
                <a:srgbClr val="0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2337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8" name="직사각형 7"/>
          <p:cNvSpPr/>
          <p:nvPr/>
        </p:nvSpPr>
        <p:spPr>
          <a:xfrm>
            <a:off x="1663170" y="1620815"/>
            <a:ext cx="6504553" cy="111598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273050" indent="-273050" latinLnBrk="1">
              <a:lnSpc>
                <a:spcPct val="150000"/>
              </a:lnSpc>
              <a:defRPr/>
            </a:pPr>
            <a:r>
              <a:rPr lang="en-US" altLang="ko-KR" sz="2000" b="1" kern="0" spc="-50" dirty="0" smtClean="0">
                <a:solidFill>
                  <a:schemeClr val="tx1"/>
                </a:solidFill>
                <a:latin typeface="+mn-ea"/>
              </a:rPr>
              <a:t>1. Research data from more participants are needed to be used as a standardized MA test tool</a:t>
            </a:r>
            <a:endParaRPr lang="en-US" altLang="ko-KR" sz="2000" b="1" kern="0" spc="-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665110-E173-4B8A-BBF2-EC98A486DA2B}"/>
              </a:ext>
            </a:extLst>
          </p:cNvPr>
          <p:cNvSpPr txBox="1"/>
          <p:nvPr/>
        </p:nvSpPr>
        <p:spPr>
          <a:xfrm>
            <a:off x="1524000" y="736641"/>
            <a:ext cx="2004075" cy="477054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ko-KR" sz="2500" b="1" dirty="0" smtClean="0">
                <a:solidFill>
                  <a:schemeClr val="bg1"/>
                </a:solidFill>
              </a:rPr>
              <a:t>Suggestion</a:t>
            </a:r>
            <a:r>
              <a:rPr lang="ko-KR" altLang="en-US" sz="2500" b="1" dirty="0" smtClean="0">
                <a:solidFill>
                  <a:schemeClr val="bg1"/>
                </a:solidFill>
              </a:rPr>
              <a:t> </a:t>
            </a:r>
            <a:endParaRPr lang="ko-KR" altLang="en-US" sz="2500" b="1" dirty="0">
              <a:solidFill>
                <a:schemeClr val="bg1"/>
              </a:solidFill>
            </a:endParaRPr>
          </a:p>
        </p:txBody>
      </p:sp>
      <p:sp>
        <p:nvSpPr>
          <p:cNvPr id="14" name="직사각형 7">
            <a:extLst>
              <a:ext uri="{FF2B5EF4-FFF2-40B4-BE49-F238E27FC236}">
                <a16:creationId xmlns:a16="http://schemas.microsoft.com/office/drawing/2014/main" id="{3A285976-5586-48CD-A00A-D03DEC91C550}"/>
              </a:ext>
            </a:extLst>
          </p:cNvPr>
          <p:cNvSpPr/>
          <p:nvPr/>
        </p:nvSpPr>
        <p:spPr>
          <a:xfrm>
            <a:off x="1650357" y="4850024"/>
            <a:ext cx="8011225" cy="10087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273050" indent="-273050">
              <a:lnSpc>
                <a:spcPct val="150000"/>
              </a:lnSpc>
              <a:defRPr/>
            </a:pPr>
            <a:r>
              <a:rPr lang="en-US" altLang="ko-KR" sz="2000" b="1" kern="0" spc="-50" dirty="0" smtClean="0">
                <a:solidFill>
                  <a:schemeClr val="tx1"/>
                </a:solidFill>
                <a:latin typeface="+mn-ea"/>
              </a:rPr>
              <a:t>3. It </a:t>
            </a:r>
            <a:r>
              <a:rPr lang="en-US" altLang="ko-KR" sz="2000" b="1" kern="0" spc="-50" dirty="0">
                <a:solidFill>
                  <a:schemeClr val="tx1"/>
                </a:solidFill>
                <a:latin typeface="+mn-ea"/>
              </a:rPr>
              <a:t>will be possible to develop and utilize a MA test tool using f-NIRS in various fields.</a:t>
            </a:r>
          </a:p>
          <a:p>
            <a:pPr marL="273050" indent="-273050" latinLnBrk="1">
              <a:lnSpc>
                <a:spcPct val="150000"/>
              </a:lnSpc>
              <a:defRPr/>
            </a:pPr>
            <a:endParaRPr lang="en-US" altLang="ko-KR" sz="2000" b="1" kern="0" spc="-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5" name="직사각형 7">
            <a:extLst>
              <a:ext uri="{FF2B5EF4-FFF2-40B4-BE49-F238E27FC236}">
                <a16:creationId xmlns:a16="http://schemas.microsoft.com/office/drawing/2014/main" id="{5AAFD0DB-86AD-4C37-A5FB-5160ACFF66A9}"/>
              </a:ext>
            </a:extLst>
          </p:cNvPr>
          <p:cNvSpPr/>
          <p:nvPr/>
        </p:nvSpPr>
        <p:spPr>
          <a:xfrm>
            <a:off x="1663170" y="3278142"/>
            <a:ext cx="7679453" cy="10204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3050" indent="-273050" latinLnBrk="1">
              <a:lnSpc>
                <a:spcPct val="150000"/>
              </a:lnSpc>
              <a:defRPr/>
            </a:pPr>
            <a:r>
              <a:rPr lang="en-US" altLang="ko-KR" sz="2000" b="1" kern="0" spc="-50" dirty="0" smtClean="0">
                <a:solidFill>
                  <a:schemeClr val="tx1"/>
                </a:solidFill>
                <a:latin typeface="+mn-ea"/>
              </a:rPr>
              <a:t>2. It is necessary to use various measurement tools other than </a:t>
            </a:r>
            <a:r>
              <a:rPr lang="en-US" altLang="ko-KR" sz="2000" b="1" kern="0" spc="-50" dirty="0" err="1" smtClean="0">
                <a:solidFill>
                  <a:schemeClr val="tx1"/>
                </a:solidFill>
                <a:latin typeface="+mn-ea"/>
              </a:rPr>
              <a:t>fNIRS</a:t>
            </a:r>
            <a:r>
              <a:rPr lang="en-US" altLang="ko-KR" sz="2000" b="1" kern="0" spc="-50" dirty="0" smtClean="0">
                <a:solidFill>
                  <a:schemeClr val="tx1"/>
                </a:solidFill>
                <a:latin typeface="+mn-ea"/>
              </a:rPr>
              <a:t> to understand the cognitive neurological basis of MA.</a:t>
            </a:r>
            <a:endParaRPr lang="en-US" altLang="ko-KR" sz="2000" b="1" kern="0" spc="-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91737" y="1"/>
            <a:ext cx="72825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Ⅴ</a:t>
            </a:r>
            <a:r>
              <a:rPr lang="en-US" altLang="ko-KR" sz="3200" b="1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Conclusion and Suggestion</a:t>
            </a:r>
            <a:endParaRPr lang="ko-KR" altLang="en-US" sz="3200" dirty="0">
              <a:latin typeface="HY견고딕"/>
              <a:ea typeface="HY견고딕"/>
            </a:endParaRPr>
          </a:p>
        </p:txBody>
      </p:sp>
    </p:spTree>
    <p:extLst>
      <p:ext uri="{BB962C8B-B14F-4D97-AF65-F5344CB8AC3E}">
        <p14:creationId xmlns:p14="http://schemas.microsoft.com/office/powerpoint/2010/main" val="410552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1111359"/>
            <a:ext cx="10515600" cy="1460500"/>
          </a:xfrm>
        </p:spPr>
        <p:txBody>
          <a:bodyPr>
            <a:normAutofit/>
          </a:bodyPr>
          <a:lstStyle/>
          <a:p>
            <a:pPr algn="ctr"/>
            <a:r>
              <a:rPr lang="en-US" altLang="ko-KR" sz="3600" dirty="0" smtClean="0"/>
              <a:t>Thank you for Listening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4561490"/>
            <a:ext cx="10515600" cy="11140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ko-KR" dirty="0" smtClean="0"/>
              <a:t>Comments?</a:t>
            </a:r>
            <a:endParaRPr lang="en-US" altLang="ko-KR" sz="3200" dirty="0"/>
          </a:p>
        </p:txBody>
      </p:sp>
    </p:spTree>
    <p:extLst>
      <p:ext uri="{BB962C8B-B14F-4D97-AF65-F5344CB8AC3E}">
        <p14:creationId xmlns:p14="http://schemas.microsoft.com/office/powerpoint/2010/main" val="279286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11"/>
          </p:nvPr>
        </p:nvSpPr>
        <p:spPr>
          <a:xfrm>
            <a:off x="4038600" y="6599497"/>
            <a:ext cx="4114800" cy="24365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935"/>
              </a:lnSpc>
              <a:defRPr/>
            </a:pPr>
            <a:r>
              <a:rPr sz="1600" spc="-15">
                <a:solidFill>
                  <a:schemeClr val="bg1"/>
                </a:solidFill>
              </a:rPr>
              <a:t>Korea </a:t>
            </a:r>
            <a:r>
              <a:rPr sz="1600" spc="-5">
                <a:solidFill>
                  <a:schemeClr val="bg1"/>
                </a:solidFill>
              </a:rPr>
              <a:t>National University </a:t>
            </a:r>
            <a:r>
              <a:rPr sz="1600" spc="-20">
                <a:solidFill>
                  <a:schemeClr val="bg1"/>
                </a:solidFill>
              </a:rPr>
              <a:t>of</a:t>
            </a:r>
            <a:r>
              <a:rPr sz="1600" spc="-11">
                <a:solidFill>
                  <a:schemeClr val="bg1"/>
                </a:solidFill>
              </a:rPr>
              <a:t> </a:t>
            </a:r>
            <a:r>
              <a:rPr sz="1600">
                <a:solidFill>
                  <a:schemeClr val="bg1"/>
                </a:solidFill>
              </a:rPr>
              <a:t>Education</a:t>
            </a: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6" name="직사각형 15"/>
          <p:cNvSpPr/>
          <p:nvPr/>
        </p:nvSpPr>
        <p:spPr>
          <a:xfrm>
            <a:off x="4434980" y="1773634"/>
            <a:ext cx="5623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/>
              <a:buChar char="Ø"/>
              <a:defRPr/>
            </a:pPr>
            <a:endParaRPr lang="en-US" altLang="ko-KR" sz="160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453857" y="473149"/>
            <a:ext cx="56234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/>
              <a:buChar char="Ø"/>
              <a:defRPr/>
            </a:pPr>
            <a:endParaRPr lang="en-US" altLang="ko-KR" sz="1600">
              <a:latin typeface="+mn-ea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16D383-633B-4046-88EC-E8614D3F8125}"/>
              </a:ext>
            </a:extLst>
          </p:cNvPr>
          <p:cNvSpPr txBox="1"/>
          <p:nvPr/>
        </p:nvSpPr>
        <p:spPr>
          <a:xfrm>
            <a:off x="3262953" y="23546"/>
            <a:ext cx="66410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Ⅰ</a:t>
            </a:r>
            <a:r>
              <a:rPr lang="en-US" altLang="ko-KR" sz="3200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Why Bother?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A5FB042D-92AB-40F0-9C26-AF39326AB9AF}"/>
              </a:ext>
            </a:extLst>
          </p:cNvPr>
          <p:cNvSpPr/>
          <p:nvPr/>
        </p:nvSpPr>
        <p:spPr>
          <a:xfrm>
            <a:off x="1812171" y="1289390"/>
            <a:ext cx="2659052" cy="231504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HMA negatively affects cognitive and affective domain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E61936D0-DB1A-4718-8B2E-8208D7287FFA}"/>
              </a:ext>
            </a:extLst>
          </p:cNvPr>
          <p:cNvSpPr/>
          <p:nvPr/>
        </p:nvSpPr>
        <p:spPr>
          <a:xfrm>
            <a:off x="4804708" y="2366637"/>
            <a:ext cx="2659052" cy="23150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Early diagnosis and prevention are effective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66E426AC-C30C-4E57-974C-5023C58B4A2E}"/>
              </a:ext>
            </a:extLst>
          </p:cNvPr>
          <p:cNvSpPr/>
          <p:nvPr/>
        </p:nvSpPr>
        <p:spPr>
          <a:xfrm>
            <a:off x="7797245" y="3882427"/>
            <a:ext cx="2659052" cy="231504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MA originates in prefrontal cortex</a:t>
            </a:r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-f-MRI, </a:t>
            </a:r>
            <a:r>
              <a:rPr lang="en-US" altLang="ko-KR" b="1" dirty="0" smtClean="0">
                <a:solidFill>
                  <a:schemeClr val="tx1"/>
                </a:solidFill>
              </a:rPr>
              <a:t>EEG: constraints in cost &amp; space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0D024A-0F02-473D-A65A-2A9B322A346C}"/>
              </a:ext>
            </a:extLst>
          </p:cNvPr>
          <p:cNvSpPr txBox="1"/>
          <p:nvPr/>
        </p:nvSpPr>
        <p:spPr>
          <a:xfrm>
            <a:off x="7463760" y="3506786"/>
            <a:ext cx="3709944" cy="646331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b="1" dirty="0" smtClean="0">
                <a:solidFill>
                  <a:schemeClr val="bg1"/>
                </a:solidFill>
              </a:rPr>
              <a:t>Necessary simple cognitive neurological examination tool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4731E1-2D6A-4EAE-9FBA-B95A48F086C9}"/>
              </a:ext>
            </a:extLst>
          </p:cNvPr>
          <p:cNvSpPr txBox="1"/>
          <p:nvPr/>
        </p:nvSpPr>
        <p:spPr>
          <a:xfrm>
            <a:off x="4484006" y="2310704"/>
            <a:ext cx="3223987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 smtClean="0">
                <a:solidFill>
                  <a:schemeClr val="bg1"/>
                </a:solidFill>
              </a:rPr>
              <a:t>Necessary MA Diagnosis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83092" y="977836"/>
            <a:ext cx="2917209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000" b="1" dirty="0" smtClean="0">
                <a:solidFill>
                  <a:schemeClr val="bg1"/>
                </a:solidFill>
              </a:rPr>
              <a:t>Negative Effect of MA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12" name="화살표: 오른쪽 11">
            <a:extLst>
              <a:ext uri="{FF2B5EF4-FFF2-40B4-BE49-F238E27FC236}">
                <a16:creationId xmlns:a16="http://schemas.microsoft.com/office/drawing/2014/main" id="{E9666819-E73F-4C2B-9F41-8B325FCF092E}"/>
              </a:ext>
            </a:extLst>
          </p:cNvPr>
          <p:cNvSpPr/>
          <p:nvPr/>
        </p:nvSpPr>
        <p:spPr>
          <a:xfrm rot="1446062">
            <a:off x="4362032" y="2943844"/>
            <a:ext cx="476618" cy="355944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화살표: 오른쪽 29">
            <a:extLst>
              <a:ext uri="{FF2B5EF4-FFF2-40B4-BE49-F238E27FC236}">
                <a16:creationId xmlns:a16="http://schemas.microsoft.com/office/drawing/2014/main" id="{9FFFCC1F-0CA7-41E4-A0D3-825A8EBCC883}"/>
              </a:ext>
            </a:extLst>
          </p:cNvPr>
          <p:cNvSpPr/>
          <p:nvPr/>
        </p:nvSpPr>
        <p:spPr>
          <a:xfrm rot="1446062">
            <a:off x="7347048" y="4154548"/>
            <a:ext cx="476618" cy="355944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44CBB49-E1A3-49C8-BB5A-673385529A8E}"/>
              </a:ext>
            </a:extLst>
          </p:cNvPr>
          <p:cNvSpPr/>
          <p:nvPr/>
        </p:nvSpPr>
        <p:spPr>
          <a:xfrm>
            <a:off x="1746660" y="5952529"/>
            <a:ext cx="4369132" cy="510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400" kern="0" dirty="0" smtClean="0">
                <a:solidFill>
                  <a:schemeClr val="tx1"/>
                </a:solidFill>
                <a:latin typeface="+mj-ea"/>
                <a:ea typeface="+mj-ea"/>
              </a:rPr>
              <a:t>Ashcraft </a:t>
            </a:r>
            <a:r>
              <a:rPr lang="en-US" altLang="ko-KR" sz="1400" kern="0" dirty="0">
                <a:solidFill>
                  <a:schemeClr val="tx1"/>
                </a:solidFill>
                <a:latin typeface="+mj-ea"/>
                <a:ea typeface="+mj-ea"/>
              </a:rPr>
              <a:t>&amp; Moore, 2009; </a:t>
            </a:r>
            <a:r>
              <a:rPr lang="en-US" altLang="ko-KR" sz="1400" dirty="0" smtClean="0">
                <a:solidFill>
                  <a:schemeClr val="tx1"/>
                </a:solidFill>
              </a:rPr>
              <a:t>Ashcraft </a:t>
            </a:r>
            <a:r>
              <a:rPr lang="en-US" altLang="ko-KR" sz="1400" dirty="0">
                <a:solidFill>
                  <a:schemeClr val="tx1"/>
                </a:solidFill>
              </a:rPr>
              <a:t>&amp; Kirk, </a:t>
            </a:r>
            <a:r>
              <a:rPr lang="en-US" altLang="ko-KR" sz="1400" dirty="0" smtClean="0">
                <a:solidFill>
                  <a:schemeClr val="tx1"/>
                </a:solidFill>
              </a:rPr>
              <a:t>2001 etc.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1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35243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82550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11"/>
          </p:nvPr>
        </p:nvSpPr>
        <p:spPr>
          <a:xfrm>
            <a:off x="4038600" y="6599497"/>
            <a:ext cx="4114800" cy="24365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935"/>
              </a:lnSpc>
              <a:defRPr/>
            </a:pPr>
            <a:r>
              <a:rPr sz="1600" spc="-15">
                <a:solidFill>
                  <a:schemeClr val="bg1"/>
                </a:solidFill>
              </a:rPr>
              <a:t>Korea </a:t>
            </a:r>
            <a:r>
              <a:rPr sz="1600" spc="-5">
                <a:solidFill>
                  <a:schemeClr val="bg1"/>
                </a:solidFill>
              </a:rPr>
              <a:t>National University </a:t>
            </a:r>
            <a:r>
              <a:rPr sz="1600" spc="-20">
                <a:solidFill>
                  <a:schemeClr val="bg1"/>
                </a:solidFill>
              </a:rPr>
              <a:t>of</a:t>
            </a:r>
            <a:r>
              <a:rPr sz="1600" spc="-11">
                <a:solidFill>
                  <a:schemeClr val="bg1"/>
                </a:solidFill>
              </a:rPr>
              <a:t> </a:t>
            </a:r>
            <a:r>
              <a:rPr sz="1600">
                <a:solidFill>
                  <a:schemeClr val="bg1"/>
                </a:solidFill>
              </a:rPr>
              <a:t>Education</a:t>
            </a:r>
          </a:p>
        </p:txBody>
      </p:sp>
      <p:sp>
        <p:nvSpPr>
          <p:cNvPr id="3" name="object 3"/>
          <p:cNvSpPr/>
          <p:nvPr/>
        </p:nvSpPr>
        <p:spPr>
          <a:xfrm>
            <a:off x="1633057" y="35243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667636" y="1722654"/>
            <a:ext cx="8857108" cy="3647152"/>
          </a:xfrm>
          <a:prstGeom prst="rect">
            <a:avLst/>
          </a:prstGeom>
          <a:noFill/>
          <a:ln w="38100">
            <a:solidFill>
              <a:schemeClr val="dk1"/>
            </a:solidFill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  <a:defRPr/>
            </a:pPr>
            <a:r>
              <a:rPr lang="en-US" altLang="ko-KR" sz="22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Development of a MA test tool that can objectively and quantitatively measure MA based on f-NIRS</a:t>
            </a:r>
            <a:endParaRPr lang="en-US" altLang="ko-KR" sz="2200" b="1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defRPr/>
            </a:pPr>
            <a:endParaRPr lang="EN-US" altLang="en-US" sz="2200" b="1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200" b="1" dirty="0">
                <a:solidFill>
                  <a:srgbClr val="000000"/>
                </a:solidFill>
                <a:latin typeface="맑은 고딕"/>
                <a:ea typeface="맑은 고딕"/>
              </a:rPr>
              <a:t>2.</a:t>
            </a:r>
            <a:r>
              <a:rPr lang="ko-KR" altLang="en-US" sz="2200" b="1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22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Possibility as a standardized MA test tool</a:t>
            </a:r>
            <a:endParaRPr lang="en-US" altLang="ko-KR" sz="2200" b="1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2200" b="1" dirty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marL="355600" indent="-355600">
              <a:lnSpc>
                <a:spcPct val="150000"/>
              </a:lnSpc>
              <a:defRPr/>
            </a:pPr>
            <a:r>
              <a:rPr lang="en-US" altLang="ko-KR" sz="2200" b="1" dirty="0">
                <a:solidFill>
                  <a:srgbClr val="000000"/>
                </a:solidFill>
                <a:latin typeface="맑은 고딕"/>
                <a:ea typeface="맑은 고딕"/>
              </a:rPr>
              <a:t>3.</a:t>
            </a:r>
            <a:r>
              <a:rPr lang="ko-KR" altLang="en-US" sz="2200" b="1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22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Possibility of using various measurement tools to explain the cognitive neurological mechanism of MA</a:t>
            </a:r>
            <a:r>
              <a:rPr lang="ko-KR" altLang="en-US" sz="2200" b="1" kern="0" spc="-50" dirty="0" smtClean="0">
                <a:latin typeface="맑은 고딕"/>
              </a:rPr>
              <a:t> </a:t>
            </a:r>
            <a:endParaRPr lang="EN-US" altLang="en-US" sz="2200" b="1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2C37DB-0D40-4DDF-9B26-F911DAF8479E}"/>
              </a:ext>
            </a:extLst>
          </p:cNvPr>
          <p:cNvSpPr txBox="1"/>
          <p:nvPr/>
        </p:nvSpPr>
        <p:spPr>
          <a:xfrm>
            <a:off x="2851413" y="180499"/>
            <a:ext cx="64891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Ⅱ</a:t>
            </a:r>
            <a:r>
              <a:rPr lang="en-US" altLang="ko-KR" sz="3200" dirty="0" smtClean="0">
                <a:latin typeface="HY견고딕"/>
                <a:ea typeface="HY견고딕"/>
              </a:rPr>
              <a:t>. The Purpose of the study</a:t>
            </a:r>
            <a:endParaRPr lang="ko-KR" altLang="en-US" sz="3200" dirty="0">
              <a:latin typeface="HY견고딕"/>
              <a:ea typeface="HY견고딕"/>
            </a:endParaRPr>
          </a:p>
        </p:txBody>
      </p:sp>
    </p:spTree>
    <p:extLst>
      <p:ext uri="{BB962C8B-B14F-4D97-AF65-F5344CB8AC3E}">
        <p14:creationId xmlns:p14="http://schemas.microsoft.com/office/powerpoint/2010/main" val="308021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11"/>
          </p:nvPr>
        </p:nvSpPr>
        <p:spPr>
          <a:xfrm>
            <a:off x="4038600" y="6599497"/>
            <a:ext cx="4114800" cy="24365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935"/>
              </a:lnSpc>
              <a:defRPr/>
            </a:pPr>
            <a:r>
              <a:rPr sz="1600" spc="-15">
                <a:solidFill>
                  <a:schemeClr val="bg1"/>
                </a:solidFill>
              </a:rPr>
              <a:t>Korea </a:t>
            </a:r>
            <a:r>
              <a:rPr sz="1600" spc="-5">
                <a:solidFill>
                  <a:schemeClr val="bg1"/>
                </a:solidFill>
              </a:rPr>
              <a:t>National University </a:t>
            </a:r>
            <a:r>
              <a:rPr sz="1600" spc="-20">
                <a:solidFill>
                  <a:schemeClr val="bg1"/>
                </a:solidFill>
              </a:rPr>
              <a:t>of</a:t>
            </a:r>
            <a:r>
              <a:rPr sz="1600" spc="-11">
                <a:solidFill>
                  <a:schemeClr val="bg1"/>
                </a:solidFill>
              </a:rPr>
              <a:t> </a:t>
            </a:r>
            <a:r>
              <a:rPr sz="1600">
                <a:solidFill>
                  <a:schemeClr val="bg1"/>
                </a:solidFill>
              </a:rPr>
              <a:t>Education</a:t>
            </a: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467344" y="6537435"/>
            <a:ext cx="2057400" cy="288289"/>
          </a:xfrm>
        </p:spPr>
        <p:txBody>
          <a:bodyPr/>
          <a:lstStyle/>
          <a:p>
            <a:pPr lvl="0">
              <a:defRPr/>
            </a:pPr>
            <a:r>
              <a:rPr lang="en-US" altLang="ko-KR" sz="18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784886" y="878364"/>
            <a:ext cx="8644609" cy="544108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63500" marR="63500" algn="just" fontAlgn="base">
              <a:lnSpc>
                <a:spcPct val="160000"/>
              </a:lnSpc>
            </a:pPr>
            <a:r>
              <a:rPr lang="ko-KR" altLang="en-US" sz="2200" b="1" kern="0" spc="-50" dirty="0">
                <a:solidFill>
                  <a:schemeClr val="tx1"/>
                </a:solidFill>
                <a:latin typeface="맑은 고딕"/>
              </a:rPr>
              <a:t> </a:t>
            </a:r>
            <a:r>
              <a:rPr lang="en-US" altLang="ko-KR" sz="2200" b="1" kern="0" spc="-50" dirty="0" smtClean="0">
                <a:solidFill>
                  <a:schemeClr val="tx1"/>
                </a:solidFill>
                <a:latin typeface="맑은 고딕"/>
              </a:rPr>
              <a:t>1. </a:t>
            </a:r>
            <a:r>
              <a:rPr lang="ko-KR" altLang="en-US" sz="2200" b="1" kern="0" spc="-50" dirty="0" smtClean="0">
                <a:solidFill>
                  <a:schemeClr val="tx1"/>
                </a:solidFill>
                <a:latin typeface="맑은 고딕"/>
              </a:rPr>
              <a:t> </a:t>
            </a:r>
            <a:r>
              <a:rPr lang="en-US" altLang="ko-KR" sz="2200" b="1" kern="0" spc="-50" dirty="0" smtClean="0">
                <a:solidFill>
                  <a:schemeClr val="tx1"/>
                </a:solidFill>
                <a:latin typeface="맑은 고딕"/>
              </a:rPr>
              <a:t>Designing an </a:t>
            </a:r>
            <a:r>
              <a:rPr lang="en-US" altLang="ko-KR" sz="22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f-NIRS-based MA test tool.</a:t>
            </a:r>
          </a:p>
          <a:p>
            <a:pPr marL="63500" marR="63500" algn="just" fontAlgn="base">
              <a:lnSpc>
                <a:spcPct val="160000"/>
              </a:lnSpc>
            </a:pPr>
            <a:endParaRPr lang="en-US" altLang="ko-KR" sz="2200" b="1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3500" marR="63500" algn="just" fontAlgn="base">
              <a:lnSpc>
                <a:spcPct val="160000"/>
              </a:lnSpc>
            </a:pPr>
            <a:endParaRPr lang="en-US" altLang="ko-KR" sz="2200" b="1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3500" marR="63500" algn="just" fontAlgn="base">
              <a:lnSpc>
                <a:spcPct val="160000"/>
              </a:lnSpc>
            </a:pPr>
            <a:endParaRPr lang="ko-KR" altLang="en-US" sz="1000" b="1" kern="0" spc="-50" dirty="0">
              <a:solidFill>
                <a:schemeClr val="tx1"/>
              </a:solidFill>
              <a:latin typeface="맑은 고딕"/>
            </a:endParaRPr>
          </a:p>
          <a:p>
            <a:pPr marL="534988" marR="63500" indent="-471488" algn="just" fontAlgn="base">
              <a:lnSpc>
                <a:spcPct val="160000"/>
              </a:lnSpc>
            </a:pPr>
            <a:r>
              <a:rPr lang="ko-KR" altLang="en-US" sz="2200" b="1" kern="0" spc="-50" dirty="0">
                <a:solidFill>
                  <a:schemeClr val="tx1"/>
                </a:solidFill>
                <a:latin typeface="맑은 고딕"/>
              </a:rPr>
              <a:t> </a:t>
            </a:r>
            <a:r>
              <a:rPr lang="en-US" altLang="ko-KR" sz="2200" b="1" kern="0" spc="-50" dirty="0" smtClean="0">
                <a:solidFill>
                  <a:schemeClr val="tx1"/>
                </a:solidFill>
                <a:latin typeface="맑은 고딕"/>
              </a:rPr>
              <a:t>2. The validity of the designed f-NIRS-based MA test tool is verified.</a:t>
            </a:r>
            <a:endParaRPr lang="ko-KR" altLang="en-US" sz="1000" b="1" kern="0" spc="-50" dirty="0">
              <a:solidFill>
                <a:srgbClr val="000000"/>
              </a:solidFill>
              <a:latin typeface="맑은 고딕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F2892E-E0C2-4D53-A4A1-7DF43585A45B}"/>
              </a:ext>
            </a:extLst>
          </p:cNvPr>
          <p:cNvSpPr txBox="1"/>
          <p:nvPr/>
        </p:nvSpPr>
        <p:spPr>
          <a:xfrm>
            <a:off x="3630699" y="27521"/>
            <a:ext cx="54193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Ⅲ</a:t>
            </a:r>
            <a:r>
              <a:rPr lang="en-US" altLang="ko-KR" sz="3200" b="1" dirty="0" smtClean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Research Questions</a:t>
            </a:r>
            <a:endParaRPr lang="ko-KR" altLang="en-US" sz="3200" dirty="0">
              <a:latin typeface="HY견고딕"/>
              <a:ea typeface="HY견고딕"/>
            </a:endParaRPr>
          </a:p>
        </p:txBody>
      </p:sp>
    </p:spTree>
    <p:extLst>
      <p:ext uri="{BB962C8B-B14F-4D97-AF65-F5344CB8AC3E}">
        <p14:creationId xmlns:p14="http://schemas.microsoft.com/office/powerpoint/2010/main" val="339250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11"/>
          </p:nvPr>
        </p:nvSpPr>
        <p:spPr>
          <a:xfrm>
            <a:off x="4038600" y="6599497"/>
            <a:ext cx="4114800" cy="24365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935"/>
              </a:lnSpc>
              <a:defRPr/>
            </a:pPr>
            <a:r>
              <a:rPr sz="1600" spc="-15">
                <a:solidFill>
                  <a:schemeClr val="bg1"/>
                </a:solidFill>
              </a:rPr>
              <a:t>Korea </a:t>
            </a:r>
            <a:r>
              <a:rPr sz="1600" spc="-5">
                <a:solidFill>
                  <a:schemeClr val="bg1"/>
                </a:solidFill>
              </a:rPr>
              <a:t>National University </a:t>
            </a:r>
            <a:r>
              <a:rPr sz="1600" spc="-20">
                <a:solidFill>
                  <a:schemeClr val="bg1"/>
                </a:solidFill>
              </a:rPr>
              <a:t>of</a:t>
            </a:r>
            <a:r>
              <a:rPr sz="1600" spc="-11">
                <a:solidFill>
                  <a:schemeClr val="bg1"/>
                </a:solidFill>
              </a:rPr>
              <a:t> </a:t>
            </a:r>
            <a:r>
              <a:rPr sz="1600">
                <a:solidFill>
                  <a:schemeClr val="bg1"/>
                </a:solidFill>
              </a:rPr>
              <a:t>Education</a:t>
            </a: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467344" y="6537435"/>
            <a:ext cx="2057400" cy="288289"/>
          </a:xfrm>
        </p:spPr>
        <p:txBody>
          <a:bodyPr/>
          <a:lstStyle/>
          <a:p>
            <a:pPr lvl="0">
              <a:defRPr/>
            </a:pPr>
            <a:r>
              <a:rPr lang="en-US" altLang="ko-KR" sz="18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64471" y="-13464"/>
            <a:ext cx="50630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Ⅲ</a:t>
            </a:r>
            <a:r>
              <a:rPr lang="en-US" altLang="ko-KR" sz="3200" b="1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Research method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640931" y="1204486"/>
            <a:ext cx="4918200" cy="39987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 smtClean="0">
                <a:solidFill>
                  <a:schemeClr val="tx1"/>
                </a:solidFill>
              </a:rPr>
              <a:t>Designing f-NIRS-based MA test tool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33058" y="691710"/>
            <a:ext cx="306834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400" b="1" dirty="0"/>
              <a:t>1. </a:t>
            </a:r>
            <a:r>
              <a:rPr lang="en-US" altLang="ko-KR" sz="2400" b="1" dirty="0" smtClean="0"/>
              <a:t>Research Process</a:t>
            </a:r>
            <a:endParaRPr lang="ko-KR" altLang="en-US" sz="2400" b="1" dirty="0"/>
          </a:p>
        </p:txBody>
      </p:sp>
      <p:sp>
        <p:nvSpPr>
          <p:cNvPr id="10" name="화살표: 아래쪽 9"/>
          <p:cNvSpPr/>
          <p:nvPr/>
        </p:nvSpPr>
        <p:spPr>
          <a:xfrm>
            <a:off x="3744208" y="1600479"/>
            <a:ext cx="475047" cy="263800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640932" y="1855721"/>
            <a:ext cx="4910329" cy="40219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 smtClean="0">
                <a:solidFill>
                  <a:schemeClr val="tx1"/>
                </a:solidFill>
              </a:rPr>
              <a:t>Select the brain area to measure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6" name="화살표: 아래쪽 15"/>
          <p:cNvSpPr/>
          <p:nvPr/>
        </p:nvSpPr>
        <p:spPr>
          <a:xfrm>
            <a:off x="3744208" y="2289326"/>
            <a:ext cx="475047" cy="263800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33058" y="2552472"/>
            <a:ext cx="4926073" cy="41055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 smtClean="0">
                <a:solidFill>
                  <a:schemeClr val="tx1"/>
                </a:solidFill>
              </a:rPr>
              <a:t>Preliminary experiments and modifications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8" name="화살표: 아래쪽 17"/>
          <p:cNvSpPr/>
          <p:nvPr/>
        </p:nvSpPr>
        <p:spPr>
          <a:xfrm>
            <a:off x="3744208" y="2967395"/>
            <a:ext cx="475047" cy="263800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1633058" y="3250055"/>
            <a:ext cx="4918202" cy="6599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 smtClean="0">
                <a:solidFill>
                  <a:schemeClr val="tx1"/>
                </a:solidFill>
              </a:rPr>
              <a:t>Classification of groups by MA level according to the MA Likert scale test 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4" name="화살표: 아래쪽 23"/>
          <p:cNvSpPr/>
          <p:nvPr/>
        </p:nvSpPr>
        <p:spPr>
          <a:xfrm>
            <a:off x="3744207" y="3926640"/>
            <a:ext cx="475047" cy="263800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1633057" y="4196988"/>
            <a:ext cx="4918202" cy="66653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 smtClean="0">
                <a:solidFill>
                  <a:schemeClr val="tx1"/>
                </a:solidFill>
              </a:rPr>
              <a:t>Measurement of brain activity in the MA test tool verification group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6" name="화살표: 아래쪽 25"/>
          <p:cNvSpPr/>
          <p:nvPr/>
        </p:nvSpPr>
        <p:spPr>
          <a:xfrm>
            <a:off x="3744208" y="4913070"/>
            <a:ext cx="475047" cy="263800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625187" y="5193556"/>
            <a:ext cx="4926073" cy="43216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 smtClean="0">
                <a:solidFill>
                  <a:schemeClr val="tx1"/>
                </a:solidFill>
              </a:rPr>
              <a:t>Verification of confirmed test tool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41" name="화살표: 아래쪽 40"/>
          <p:cNvSpPr/>
          <p:nvPr/>
        </p:nvSpPr>
        <p:spPr>
          <a:xfrm>
            <a:off x="3760346" y="5685574"/>
            <a:ext cx="475047" cy="263800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633057" y="5953210"/>
            <a:ext cx="4918202" cy="43822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 smtClean="0">
                <a:solidFill>
                  <a:schemeClr val="tx1"/>
                </a:solidFill>
              </a:rPr>
              <a:t>Data collection and analysis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8D13573-2DED-4BA5-911A-280632D9876E}"/>
              </a:ext>
            </a:extLst>
          </p:cNvPr>
          <p:cNvSpPr/>
          <p:nvPr/>
        </p:nvSpPr>
        <p:spPr>
          <a:xfrm>
            <a:off x="6644834" y="3239287"/>
            <a:ext cx="3413567" cy="161346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000" b="1" dirty="0" smtClean="0">
                <a:solidFill>
                  <a:schemeClr val="tx1"/>
                </a:solidFill>
              </a:rPr>
              <a:t>Validation of the test tool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5B1294A-0F4F-40F5-9B88-DA1BC840DF61}"/>
              </a:ext>
            </a:extLst>
          </p:cNvPr>
          <p:cNvSpPr/>
          <p:nvPr/>
        </p:nvSpPr>
        <p:spPr>
          <a:xfrm>
            <a:off x="6644834" y="1222907"/>
            <a:ext cx="3413567" cy="175367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000" b="1" dirty="0" smtClean="0">
                <a:solidFill>
                  <a:schemeClr val="tx1"/>
                </a:solidFill>
              </a:rPr>
              <a:t>Designing a MA test tool based on previous researches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C69BF37-17C0-4F30-BE36-92C16316DD3C}"/>
              </a:ext>
            </a:extLst>
          </p:cNvPr>
          <p:cNvSpPr/>
          <p:nvPr/>
        </p:nvSpPr>
        <p:spPr>
          <a:xfrm>
            <a:off x="6644834" y="5176871"/>
            <a:ext cx="3413567" cy="44884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000" b="1" dirty="0" smtClean="0">
                <a:solidFill>
                  <a:schemeClr val="tx1"/>
                </a:solidFill>
              </a:rPr>
              <a:t>Designing a MA test tool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4B6DB15E-7E49-4F80-870F-99CD601D3AE2}"/>
              </a:ext>
            </a:extLst>
          </p:cNvPr>
          <p:cNvSpPr/>
          <p:nvPr/>
        </p:nvSpPr>
        <p:spPr>
          <a:xfrm>
            <a:off x="6644834" y="5947242"/>
            <a:ext cx="3413567" cy="43822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000" b="1" dirty="0" smtClean="0">
                <a:solidFill>
                  <a:schemeClr val="tx1"/>
                </a:solidFill>
              </a:rPr>
              <a:t>Validation of the test tool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80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11"/>
          </p:nvPr>
        </p:nvSpPr>
        <p:spPr>
          <a:xfrm>
            <a:off x="4038600" y="6599497"/>
            <a:ext cx="4114800" cy="24365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935"/>
              </a:lnSpc>
              <a:defRPr/>
            </a:pPr>
            <a:r>
              <a:rPr sz="1600" spc="-15">
                <a:solidFill>
                  <a:schemeClr val="bg1"/>
                </a:solidFill>
              </a:rPr>
              <a:t>Korea </a:t>
            </a:r>
            <a:r>
              <a:rPr sz="1600" spc="-5">
                <a:solidFill>
                  <a:schemeClr val="bg1"/>
                </a:solidFill>
              </a:rPr>
              <a:t>National University </a:t>
            </a:r>
            <a:r>
              <a:rPr sz="1600" spc="-20">
                <a:solidFill>
                  <a:schemeClr val="bg1"/>
                </a:solidFill>
              </a:rPr>
              <a:t>of</a:t>
            </a:r>
            <a:r>
              <a:rPr sz="1600" spc="-11">
                <a:solidFill>
                  <a:schemeClr val="bg1"/>
                </a:solidFill>
              </a:rPr>
              <a:t> </a:t>
            </a:r>
            <a:r>
              <a:rPr sz="1600">
                <a:solidFill>
                  <a:schemeClr val="bg1"/>
                </a:solidFill>
              </a:rPr>
              <a:t>Education</a:t>
            </a: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3575010" y="0"/>
            <a:ext cx="51818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Ⅲ</a:t>
            </a:r>
            <a:r>
              <a:rPr lang="en-US" altLang="ko-KR" sz="3200" b="1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Research Method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45545" y="737936"/>
            <a:ext cx="466185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400" b="1" dirty="0"/>
              <a:t>2. </a:t>
            </a:r>
            <a:r>
              <a:rPr lang="en-US" altLang="ko-KR" sz="2400" b="1" dirty="0" smtClean="0"/>
              <a:t>Data collection and analysis</a:t>
            </a:r>
            <a:endParaRPr lang="ko-KR" altLang="en-US" sz="2400" b="1" dirty="0"/>
          </a:p>
        </p:txBody>
      </p:sp>
      <p:sp>
        <p:nvSpPr>
          <p:cNvPr id="8" name="직사각형 7"/>
          <p:cNvSpPr/>
          <p:nvPr/>
        </p:nvSpPr>
        <p:spPr>
          <a:xfrm>
            <a:off x="2411016" y="2513912"/>
            <a:ext cx="8521337" cy="5479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600" dirty="0" smtClean="0">
                <a:solidFill>
                  <a:schemeClr val="tx1"/>
                </a:solidFill>
              </a:rPr>
              <a:t>* To minimize variables, right-handed students without brain disease were selected</a:t>
            </a:r>
            <a:endParaRPr lang="en-US" altLang="ko-KR" sz="20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9396F8-BA24-475F-9189-AB2A014C1E64}"/>
              </a:ext>
            </a:extLst>
          </p:cNvPr>
          <p:cNvSpPr txBox="1"/>
          <p:nvPr/>
        </p:nvSpPr>
        <p:spPr>
          <a:xfrm>
            <a:off x="2338350" y="1481550"/>
            <a:ext cx="7509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altLang="ko-KR" b="1" dirty="0" smtClean="0">
                <a:solidFill>
                  <a:srgbClr val="0033CC"/>
                </a:solidFill>
              </a:rPr>
              <a:t>Participants</a:t>
            </a:r>
            <a:endParaRPr lang="en-US" altLang="ko-KR" b="1" dirty="0">
              <a:solidFill>
                <a:srgbClr val="0033CC"/>
              </a:solidFill>
            </a:endParaRPr>
          </a:p>
          <a:p>
            <a:pPr lvl="0" algn="just">
              <a:defRPr/>
            </a:pPr>
            <a:endParaRPr lang="en-US" altLang="ko-KR" sz="2000" b="1" dirty="0"/>
          </a:p>
          <a:p>
            <a:pPr lvl="0" algn="just">
              <a:defRPr/>
            </a:pPr>
            <a:r>
              <a:rPr lang="en-US" altLang="ko-KR" b="1" dirty="0" smtClean="0"/>
              <a:t>48 5-6</a:t>
            </a:r>
            <a:r>
              <a:rPr lang="en-US" altLang="ko-KR" b="1" baseline="30000" dirty="0" smtClean="0"/>
              <a:t>th</a:t>
            </a:r>
            <a:r>
              <a:rPr lang="en-US" altLang="ko-KR" b="1" dirty="0" smtClean="0"/>
              <a:t> </a:t>
            </a:r>
            <a:r>
              <a:rPr lang="en-US" altLang="ko-KR" b="1" dirty="0"/>
              <a:t>graders </a:t>
            </a:r>
            <a:r>
              <a:rPr lang="en-US" altLang="ko-KR" b="1" dirty="0" smtClean="0"/>
              <a:t>among 50</a:t>
            </a:r>
            <a:endParaRPr lang="en-US" altLang="ko-KR" b="1" dirty="0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75412A40-F652-4D32-81B8-A9ADB58D3689}"/>
              </a:ext>
            </a:extLst>
          </p:cNvPr>
          <p:cNvCxnSpPr>
            <a:cxnSpLocks/>
          </p:cNvCxnSpPr>
          <p:nvPr/>
        </p:nvCxnSpPr>
        <p:spPr>
          <a:xfrm>
            <a:off x="2411016" y="1872439"/>
            <a:ext cx="7085028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EE433EB-1DE1-40E6-A668-EBDB722CA344}"/>
              </a:ext>
            </a:extLst>
          </p:cNvPr>
          <p:cNvSpPr txBox="1"/>
          <p:nvPr/>
        </p:nvSpPr>
        <p:spPr>
          <a:xfrm>
            <a:off x="2352155" y="3218344"/>
            <a:ext cx="7509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altLang="ko-KR" b="1" dirty="0" smtClean="0">
                <a:solidFill>
                  <a:srgbClr val="0033CC"/>
                </a:solidFill>
              </a:rPr>
              <a:t>Data</a:t>
            </a:r>
            <a:endParaRPr lang="en-US" altLang="ko-KR" b="1" dirty="0">
              <a:solidFill>
                <a:srgbClr val="0033CC"/>
              </a:solidFill>
            </a:endParaRPr>
          </a:p>
          <a:p>
            <a:pPr lvl="0" algn="just">
              <a:defRPr/>
            </a:pPr>
            <a:endParaRPr lang="en-US" altLang="ko-KR" sz="2000" b="1" dirty="0"/>
          </a:p>
          <a:p>
            <a:pPr lvl="0" algn="just">
              <a:defRPr/>
            </a:pPr>
            <a:r>
              <a:rPr lang="en-US" altLang="ko-KR" b="1" dirty="0" smtClean="0"/>
              <a:t>MA level data,  Brain activity data</a:t>
            </a:r>
            <a:endParaRPr lang="en-US" altLang="ko-KR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3B3540-CCC7-4D9C-8FC6-7EBB7D25D065}"/>
              </a:ext>
            </a:extLst>
          </p:cNvPr>
          <p:cNvSpPr txBox="1"/>
          <p:nvPr/>
        </p:nvSpPr>
        <p:spPr>
          <a:xfrm>
            <a:off x="2411016" y="4347124"/>
            <a:ext cx="75098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200000"/>
              </a:lnSpc>
              <a:defRPr/>
            </a:pPr>
            <a:r>
              <a:rPr lang="en-US" altLang="ko-KR" b="1" dirty="0" smtClean="0">
                <a:solidFill>
                  <a:srgbClr val="0033CC"/>
                </a:solidFill>
              </a:rPr>
              <a:t>Analysis method-MATLAB </a:t>
            </a:r>
            <a:r>
              <a:rPr lang="en-US" altLang="ko-KR" b="1" dirty="0">
                <a:solidFill>
                  <a:srgbClr val="0033CC"/>
                </a:solidFill>
              </a:rPr>
              <a:t>Runtime version 9.8, SPSS</a:t>
            </a:r>
          </a:p>
          <a:p>
            <a:pPr lvl="0" algn="just">
              <a:lnSpc>
                <a:spcPct val="200000"/>
              </a:lnSpc>
              <a:defRPr/>
            </a:pPr>
            <a:r>
              <a:rPr lang="en-US" altLang="ko-KR" b="1" dirty="0"/>
              <a:t>Block </a:t>
            </a:r>
            <a:r>
              <a:rPr lang="en-US" altLang="ko-KR" b="1" dirty="0" smtClean="0"/>
              <a:t>Average(Average of brain activity by group and area), </a:t>
            </a:r>
            <a:endParaRPr lang="en-US" altLang="ko-KR" b="1" dirty="0"/>
          </a:p>
          <a:p>
            <a:pPr lvl="0" algn="just">
              <a:lnSpc>
                <a:spcPct val="150000"/>
              </a:lnSpc>
              <a:defRPr/>
            </a:pPr>
            <a:r>
              <a:rPr lang="en-US" altLang="ko-KR" b="1" dirty="0" smtClean="0"/>
              <a:t>Paired sample t-test, Independent sample t-test, Correlation analysis </a:t>
            </a:r>
            <a:endParaRPr lang="en-US" altLang="ko-KR" b="1" dirty="0"/>
          </a:p>
        </p:txBody>
      </p: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80FF4F5F-098D-42CF-9D12-CA75B87112D0}"/>
              </a:ext>
            </a:extLst>
          </p:cNvPr>
          <p:cNvCxnSpPr>
            <a:cxnSpLocks/>
          </p:cNvCxnSpPr>
          <p:nvPr/>
        </p:nvCxnSpPr>
        <p:spPr>
          <a:xfrm>
            <a:off x="2411016" y="2997295"/>
            <a:ext cx="7085028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3362072E-5B36-47E6-B654-2B301EC50434}"/>
              </a:ext>
            </a:extLst>
          </p:cNvPr>
          <p:cNvCxnSpPr>
            <a:cxnSpLocks/>
          </p:cNvCxnSpPr>
          <p:nvPr/>
        </p:nvCxnSpPr>
        <p:spPr>
          <a:xfrm>
            <a:off x="2411016" y="4347124"/>
            <a:ext cx="7085028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3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645545" y="737936"/>
            <a:ext cx="475803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400" b="1" dirty="0"/>
              <a:t>2. </a:t>
            </a:r>
            <a:r>
              <a:rPr lang="en-US" altLang="ko-KR" sz="2400" b="1" dirty="0" smtClean="0"/>
              <a:t>Data Collection and Analysis</a:t>
            </a:r>
            <a:endParaRPr lang="ko-KR" altLang="en-US" sz="2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933950" y="6313646"/>
            <a:ext cx="201453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100" dirty="0" smtClean="0"/>
              <a:t> </a:t>
            </a:r>
            <a:r>
              <a:rPr lang="en-US" altLang="ko-KR" sz="1100" dirty="0"/>
              <a:t>OBELAB </a:t>
            </a:r>
            <a:r>
              <a:rPr lang="en-US" altLang="en-US" sz="1100" dirty="0" err="1"/>
              <a:t>Nirsit</a:t>
            </a:r>
            <a:r>
              <a:rPr lang="en-US" altLang="en-US" sz="1100" dirty="0"/>
              <a:t> Brochure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5079265" y="3649265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21" name="Picture 0">
            <a:extLst>
              <a:ext uri="{FF2B5EF4-FFF2-40B4-BE49-F238E27FC236}">
                <a16:creationId xmlns:a16="http://schemas.microsoft.com/office/drawing/2014/main" id="{0EE8DF91-98C5-4928-AFD8-BE9F24EE7E5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56" t="3666" r="3413" b="6981"/>
          <a:stretch>
            <a:fillRect/>
          </a:stretch>
        </p:blipFill>
        <p:spPr>
          <a:xfrm>
            <a:off x="2010073" y="1479395"/>
            <a:ext cx="3459317" cy="181227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BE107F84-6773-4CB9-9DF4-4AEF57F2EEBF}"/>
              </a:ext>
            </a:extLst>
          </p:cNvPr>
          <p:cNvSpPr/>
          <p:nvPr/>
        </p:nvSpPr>
        <p:spPr>
          <a:xfrm>
            <a:off x="2467197" y="3438414"/>
            <a:ext cx="2466752" cy="36933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NIRSIT_PC Tool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F39958A5-EDBC-4AD3-8F7E-E9C1D845383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789" t="40044" r="31168" b="26569"/>
          <a:stretch/>
        </p:blipFill>
        <p:spPr>
          <a:xfrm>
            <a:off x="5929438" y="2124775"/>
            <a:ext cx="4447924" cy="279083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FFE8B213-DAA0-4214-BD4A-28521391613F}"/>
              </a:ext>
            </a:extLst>
          </p:cNvPr>
          <p:cNvSpPr/>
          <p:nvPr/>
        </p:nvSpPr>
        <p:spPr>
          <a:xfrm>
            <a:off x="6840187" y="5139885"/>
            <a:ext cx="2778825" cy="36933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Process of Data Analysis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C7004277-2C55-45D2-B131-261F41D8EBA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2527" r="24066" b="10806"/>
          <a:stretch/>
        </p:blipFill>
        <p:spPr>
          <a:xfrm>
            <a:off x="2010073" y="3959562"/>
            <a:ext cx="3459317" cy="1760475"/>
          </a:xfrm>
          <a:prstGeom prst="rect">
            <a:avLst/>
          </a:prstGeom>
        </p:spPr>
      </p:pic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F79A5612-8A7B-4173-B7D3-ACF44C5347F5}"/>
              </a:ext>
            </a:extLst>
          </p:cNvPr>
          <p:cNvSpPr/>
          <p:nvPr/>
        </p:nvSpPr>
        <p:spPr>
          <a:xfrm>
            <a:off x="2467197" y="5853859"/>
            <a:ext cx="2466752" cy="36933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Example of Raw </a:t>
            </a:r>
            <a:r>
              <a:rPr lang="en-US" altLang="ko-KR" sz="1600" dirty="0">
                <a:solidFill>
                  <a:schemeClr val="tx1"/>
                </a:solidFill>
              </a:rPr>
              <a:t>Data 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75010" y="0"/>
            <a:ext cx="51818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Ⅲ</a:t>
            </a:r>
            <a:r>
              <a:rPr lang="en-US" altLang="ko-KR" sz="3200" b="1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Research Method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948487" y="4381995"/>
            <a:ext cx="1352365" cy="4578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t-test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8312237" y="4381995"/>
            <a:ext cx="984104" cy="4578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tx1"/>
                </a:solidFill>
              </a:rPr>
              <a:t>correlation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9619011" y="2124774"/>
            <a:ext cx="1753839" cy="14259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Treatment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9635852" y="3731937"/>
            <a:ext cx="1760559" cy="11078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Analysis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40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058400" y="104786"/>
            <a:ext cx="466344" cy="38557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00" y="577859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/>
          <a:lstStyle/>
          <a:p>
            <a:pPr lvl="0">
              <a:defRPr/>
            </a:pPr>
            <a:endParaRPr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3057" y="104786"/>
            <a:ext cx="989258" cy="38557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 wrap="square" lIns="0" tIns="0" rIns="0" bIns="0"/>
          <a:lstStyle/>
          <a:p>
            <a:pPr lvl="0">
              <a:defRPr/>
            </a:pPr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645544" y="737936"/>
            <a:ext cx="529580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400" b="1" dirty="0"/>
              <a:t>3. </a:t>
            </a:r>
            <a:r>
              <a:rPr lang="en-US" altLang="ko-KR" sz="2400" b="1" dirty="0" smtClean="0"/>
              <a:t>Test tool and Measurement tool</a:t>
            </a:r>
            <a:endParaRPr lang="ko-KR" altLang="en-US" sz="2400" b="1" dirty="0"/>
          </a:p>
        </p:txBody>
      </p:sp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237015"/>
              </p:ext>
            </p:extLst>
          </p:nvPr>
        </p:nvGraphicFramePr>
        <p:xfrm>
          <a:off x="1809243" y="1221741"/>
          <a:ext cx="8573515" cy="1601605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054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8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0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6741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600" b="1" u="none" strike="noStrike" dirty="0" smtClean="0">
                          <a:solidFill>
                            <a:srgbClr val="FFFFFF"/>
                          </a:solidFill>
                        </a:rPr>
                        <a:t>Measurement variable</a:t>
                      </a:r>
                      <a:endParaRPr lang="ko-KR" altLang="en-US" sz="1600" b="1" i="0" u="none" strike="noStrike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5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>
                    <a:lnL w="21463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21463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21463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43053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600" b="1" u="none" strike="noStrike" dirty="0" smtClean="0">
                          <a:solidFill>
                            <a:srgbClr val="FFFFFF"/>
                          </a:solidFill>
                        </a:rPr>
                        <a:t>Measurement tool </a:t>
                      </a:r>
                      <a:endParaRPr lang="en-US" altLang="ko-KR" sz="1600" b="1" i="0" u="none" strike="noStrike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5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924">
                <a:tc rowSpan="3">
                  <a:txBody>
                    <a:bodyPr/>
                    <a:lstStyle/>
                    <a:p>
                      <a:pPr marL="381000" indent="-381000" algn="ctr">
                        <a:defRPr/>
                      </a:pPr>
                      <a:r>
                        <a:rPr lang="en-US" altLang="ko-KR" sz="1600" b="1" u="none" strike="noStrike" dirty="0" smtClean="0">
                          <a:solidFill>
                            <a:srgbClr val="000000"/>
                          </a:solidFill>
                        </a:rPr>
                        <a:t>MA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0" indent="-381000" algn="l">
                        <a:defRPr/>
                      </a:pPr>
                      <a:r>
                        <a:rPr lang="en-US" altLang="ko-KR" sz="1600" b="1" i="0" u="none" strike="noStrike" dirty="0" smtClean="0">
                          <a:solidFill>
                            <a:schemeClr val="tx1"/>
                          </a:solidFill>
                          <a:latin typeface="맑은 고딕"/>
                          <a:ea typeface="맑은 고딕"/>
                        </a:rPr>
                        <a:t>Level</a:t>
                      </a:r>
                      <a:r>
                        <a:rPr lang="en-US" altLang="ko-KR" sz="1600" b="1" i="0" u="none" strike="noStrike" baseline="0" dirty="0" smtClean="0">
                          <a:solidFill>
                            <a:schemeClr val="tx1"/>
                          </a:solidFill>
                          <a:latin typeface="맑은 고딕"/>
                          <a:ea typeface="맑은 고딕"/>
                        </a:rPr>
                        <a:t> of MA</a:t>
                      </a:r>
                      <a:endParaRPr lang="EN-US" altLang="en-US" sz="1600" b="1" i="0" u="none" strike="noStrike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6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Survey MA test tool </a:t>
                      </a:r>
                      <a:endParaRPr lang="EN-US" altLang="en-US" sz="160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925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>
                    <a:lnL w="21463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21463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w="43053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w="21463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0" indent="-381000" algn="l">
                        <a:defRPr/>
                      </a:pPr>
                      <a:r>
                        <a:rPr lang="en-US" altLang="ko-KR" sz="1600" b="1" kern="0" spc="0" dirty="0" smtClean="0">
                          <a:solidFill>
                            <a:schemeClr val="tx1"/>
                          </a:solidFill>
                          <a:effectLst/>
                        </a:rPr>
                        <a:t>Activation</a:t>
                      </a:r>
                      <a:r>
                        <a:rPr lang="en-US" altLang="ko-KR" sz="1600" b="1" kern="0" spc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of the </a:t>
                      </a:r>
                      <a:r>
                        <a:rPr lang="en-US" altLang="ko-KR" sz="1600" b="1" kern="0" spc="0" dirty="0" smtClean="0">
                          <a:solidFill>
                            <a:schemeClr val="tx1"/>
                          </a:solidFill>
                          <a:effectLst/>
                        </a:rPr>
                        <a:t>Dorsolateral </a:t>
                      </a:r>
                      <a:r>
                        <a:rPr lang="en-US" altLang="ko-KR" sz="1600" b="1" kern="0" spc="0" dirty="0">
                          <a:solidFill>
                            <a:schemeClr val="tx1"/>
                          </a:solidFill>
                          <a:effectLst/>
                        </a:rPr>
                        <a:t>Prefrontal</a:t>
                      </a:r>
                    </a:p>
                    <a:p>
                      <a:pPr marL="381000" indent="-381000" algn="l">
                        <a:defRPr/>
                      </a:pPr>
                      <a:r>
                        <a:rPr lang="en-US" altLang="ko-KR" sz="1600" b="1" kern="0" spc="0" dirty="0">
                          <a:solidFill>
                            <a:schemeClr val="tx1"/>
                          </a:solidFill>
                          <a:effectLst/>
                        </a:rPr>
                        <a:t>Cortex: </a:t>
                      </a:r>
                      <a:r>
                        <a:rPr lang="en-US" altLang="ko-KR" sz="1600" b="1" kern="0" spc="0" dirty="0" smtClean="0">
                          <a:solidFill>
                            <a:schemeClr val="tx1"/>
                          </a:solidFill>
                          <a:effectLst/>
                        </a:rPr>
                        <a:t>DLPFC</a:t>
                      </a:r>
                      <a:endParaRPr lang="EN-US" altLang="en-US" sz="1600" b="1" i="0" u="none" strike="noStrike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600" b="1" u="none" strike="noStrike" dirty="0" smtClean="0">
                          <a:solidFill>
                            <a:srgbClr val="000000"/>
                          </a:solidFill>
                        </a:rPr>
                        <a:t>NIRSIT</a:t>
                      </a:r>
                      <a:endParaRPr lang="EN-US" altLang="en-US" sz="160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925">
                <a:tc vMerge="1">
                  <a:txBody>
                    <a:bodyPr/>
                    <a:lstStyle/>
                    <a:p>
                      <a:pPr algn="ctr">
                        <a:defRPr/>
                      </a:pP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anchor="ctr">
                    <a:lnL w="21463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05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463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E9EDF4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00" indent="-381000" algn="l">
                        <a:defRPr/>
                      </a:pPr>
                      <a:r>
                        <a:rPr lang="en-US" altLang="ko-KR" sz="1600" b="1" u="none" strike="noStrike" dirty="0" smtClean="0">
                          <a:solidFill>
                            <a:srgbClr val="000000"/>
                          </a:solidFill>
                        </a:rPr>
                        <a:t>Activation of the Orbitofrontal </a:t>
                      </a:r>
                      <a:r>
                        <a:rPr lang="en-US" altLang="ko-KR" sz="1600" b="1" u="none" strike="noStrike" dirty="0">
                          <a:solidFill>
                            <a:srgbClr val="000000"/>
                          </a:solidFill>
                        </a:rPr>
                        <a:t>Cortex: </a:t>
                      </a:r>
                      <a:r>
                        <a:rPr lang="en-US" altLang="ko-KR" sz="1600" b="1" u="none" strike="noStrike" dirty="0" smtClean="0">
                          <a:solidFill>
                            <a:srgbClr val="000000"/>
                          </a:solidFill>
                        </a:rPr>
                        <a:t>OFC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600" b="1" u="none" strike="noStrike" dirty="0" smtClean="0">
                          <a:solidFill>
                            <a:srgbClr val="000000"/>
                          </a:solidFill>
                        </a:rPr>
                        <a:t>NIRSIT</a:t>
                      </a:r>
                      <a:endParaRPr lang="EN-US" altLang="en-US" sz="160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6" name="그림 25"/>
          <p:cNvPicPr>
            <a:picLocks noChangeAspect="1"/>
          </p:cNvPicPr>
          <p:nvPr/>
        </p:nvPicPr>
        <p:blipFill rotWithShape="1">
          <a:blip r:embed="rId5"/>
          <a:srcRect r="36741"/>
          <a:stretch/>
        </p:blipFill>
        <p:spPr>
          <a:xfrm>
            <a:off x="1633057" y="3114946"/>
            <a:ext cx="3408028" cy="348110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082236" y="6295008"/>
            <a:ext cx="201453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100" dirty="0" smtClean="0"/>
              <a:t>OBELAB </a:t>
            </a:r>
            <a:r>
              <a:rPr lang="en-US" altLang="en-US" sz="1100" dirty="0" err="1"/>
              <a:t>Nirsit</a:t>
            </a:r>
            <a:r>
              <a:rPr lang="en-US" altLang="en-US" sz="1100" dirty="0"/>
              <a:t> Brochure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5079265" y="3649265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E1A59BC-842B-43D8-A3FD-4C55980FDF4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512" t="16243" r="17674" b="13720"/>
          <a:stretch/>
        </p:blipFill>
        <p:spPr>
          <a:xfrm>
            <a:off x="6841227" y="3414426"/>
            <a:ext cx="3711794" cy="222183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812A18B-9DA2-4ED5-B0E1-9A3A8E5FBE9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070" t="34658" r="45698" b="19923"/>
          <a:stretch/>
        </p:blipFill>
        <p:spPr>
          <a:xfrm>
            <a:off x="4874078" y="3791424"/>
            <a:ext cx="1993789" cy="1684886"/>
          </a:xfrm>
          <a:prstGeom prst="rect">
            <a:avLst/>
          </a:prstGeom>
        </p:spPr>
      </p:pic>
      <p:sp>
        <p:nvSpPr>
          <p:cNvPr id="17" name="타원 16">
            <a:extLst>
              <a:ext uri="{FF2B5EF4-FFF2-40B4-BE49-F238E27FC236}">
                <a16:creationId xmlns:a16="http://schemas.microsoft.com/office/drawing/2014/main" id="{131B3FB0-2505-4884-803A-4C1A9EF2D4AC}"/>
              </a:ext>
            </a:extLst>
          </p:cNvPr>
          <p:cNvSpPr/>
          <p:nvPr/>
        </p:nvSpPr>
        <p:spPr>
          <a:xfrm>
            <a:off x="6841228" y="3215258"/>
            <a:ext cx="1510855" cy="51176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1F468B81-57FB-414E-9BF3-A5D404334F27}"/>
              </a:ext>
            </a:extLst>
          </p:cNvPr>
          <p:cNvSpPr/>
          <p:nvPr/>
        </p:nvSpPr>
        <p:spPr>
          <a:xfrm>
            <a:off x="9042167" y="3220584"/>
            <a:ext cx="1510855" cy="51176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B4DFBC91-F036-4BDA-A3E4-447B7D1B9609}"/>
              </a:ext>
            </a:extLst>
          </p:cNvPr>
          <p:cNvSpPr/>
          <p:nvPr/>
        </p:nvSpPr>
        <p:spPr>
          <a:xfrm>
            <a:off x="6948487" y="5294324"/>
            <a:ext cx="1306980" cy="51176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B266837A-F7DF-4561-8BF7-AB39D68C7271}"/>
              </a:ext>
            </a:extLst>
          </p:cNvPr>
          <p:cNvSpPr/>
          <p:nvPr/>
        </p:nvSpPr>
        <p:spPr>
          <a:xfrm>
            <a:off x="9157146" y="5267623"/>
            <a:ext cx="1367599" cy="51176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3575010" y="0"/>
            <a:ext cx="51818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200" b="1" kern="0" spc="-50" dirty="0">
                <a:solidFill>
                  <a:srgbClr val="000000"/>
                </a:solidFill>
                <a:latin typeface="+mj-ea"/>
              </a:rPr>
              <a:t>Ⅲ</a:t>
            </a:r>
            <a:r>
              <a:rPr lang="en-US" altLang="ko-KR" sz="3200" b="1" dirty="0">
                <a:latin typeface="HY견고딕"/>
                <a:ea typeface="HY견고딕"/>
              </a:rPr>
              <a:t>. </a:t>
            </a:r>
            <a:r>
              <a:rPr lang="en-US" altLang="ko-KR" sz="3200" dirty="0" smtClean="0">
                <a:latin typeface="HY견고딕"/>
                <a:ea typeface="HY견고딕"/>
              </a:rPr>
              <a:t>Research Method</a:t>
            </a:r>
            <a:endParaRPr lang="ko-KR" altLang="en-US" sz="3200" dirty="0">
              <a:latin typeface="HY견고딕"/>
              <a:ea typeface="HY견고딕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157101" y="3107973"/>
            <a:ext cx="3716977" cy="4476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Device: measures oxygen saturation percutaneously using photo-detection 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57048" y="5758165"/>
            <a:ext cx="4484037" cy="10736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Use near-infrared rays to the cerebrum to measure cerebral blood oxygen saturation </a:t>
            </a:r>
          </a:p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Non-invasive real-time continuous monitoring</a:t>
            </a:r>
          </a:p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Applicable to adults and children</a:t>
            </a:r>
          </a:p>
          <a:p>
            <a:pPr algn="ctr"/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73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23159</TotalTime>
  <Words>1278</Words>
  <Application>Microsoft Office PowerPoint</Application>
  <PresentationFormat>와이드스크린</PresentationFormat>
  <Paragraphs>231</Paragraphs>
  <Slides>25</Slides>
  <Notes>25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3" baseType="lpstr">
      <vt:lpstr>HY견고딕</vt:lpstr>
      <vt:lpstr>맑은 고딕</vt:lpstr>
      <vt:lpstr>바탕</vt:lpstr>
      <vt:lpstr>한양신명조</vt:lpstr>
      <vt:lpstr>Arial</vt:lpstr>
      <vt:lpstr>Times New Roman</vt:lpstr>
      <vt:lpstr>Wingdings</vt:lpstr>
      <vt:lpstr>Office 테마</vt:lpstr>
      <vt:lpstr>Exploring the possibility of measuring mathematical anxiety in f-NIRS-based NIRSIT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Thank you for Listening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Brain Based Mathematics Education</dc:title>
  <dc:creator>KNUE</dc:creator>
  <cp:lastModifiedBy>KNUE</cp:lastModifiedBy>
  <cp:revision>194</cp:revision>
  <dcterms:created xsi:type="dcterms:W3CDTF">2021-10-06T01:04:48Z</dcterms:created>
  <dcterms:modified xsi:type="dcterms:W3CDTF">2023-01-26T01:04:30Z</dcterms:modified>
</cp:coreProperties>
</file>