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368" r:id="rId2"/>
    <p:sldId id="370" r:id="rId3"/>
    <p:sldId id="261" r:id="rId4"/>
    <p:sldId id="374" r:id="rId5"/>
    <p:sldId id="331" r:id="rId6"/>
    <p:sldId id="371" r:id="rId7"/>
    <p:sldId id="372" r:id="rId8"/>
    <p:sldId id="260" r:id="rId9"/>
    <p:sldId id="360" r:id="rId10"/>
    <p:sldId id="373" r:id="rId11"/>
    <p:sldId id="369" r:id="rId12"/>
    <p:sldId id="375" r:id="rId13"/>
  </p:sldIdLst>
  <p:sldSz cx="11555413" cy="8280400"/>
  <p:notesSz cx="6858000" cy="9144000"/>
  <p:defaultTextStyle>
    <a:defPPr>
      <a:defRPr lang="id-ID"/>
    </a:defPPr>
    <a:lvl1pPr marL="0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1pPr>
    <a:lvl2pPr marL="540872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2pPr>
    <a:lvl3pPr marL="1081743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3pPr>
    <a:lvl4pPr marL="1622616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4pPr>
    <a:lvl5pPr marL="2163486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5pPr>
    <a:lvl6pPr marL="2704358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6pPr>
    <a:lvl7pPr marL="3245231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7pPr>
    <a:lvl8pPr marL="3786102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8pPr>
    <a:lvl9pPr marL="4326975" algn="l" defTabSz="1081743" rtl="0" eaLnBrk="1" latinLnBrk="0" hangingPunct="1">
      <a:defRPr sz="213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609" userDrawn="1">
          <p15:clr>
            <a:srgbClr val="A4A3A4"/>
          </p15:clr>
        </p15:guide>
        <p15:guide id="2" pos="36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2C49"/>
    <a:srgbClr val="3042FF"/>
    <a:srgbClr val="38A937"/>
    <a:srgbClr val="01B5B6"/>
    <a:srgbClr val="FBB217"/>
    <a:srgbClr val="E6E6E6"/>
    <a:srgbClr val="01445E"/>
    <a:srgbClr val="1C92CF"/>
    <a:srgbClr val="3E4651"/>
    <a:srgbClr val="9AB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3447" autoAdjust="0"/>
  </p:normalViewPr>
  <p:slideViewPr>
    <p:cSldViewPr snapToGrid="0">
      <p:cViewPr varScale="1">
        <p:scale>
          <a:sx n="61" d="100"/>
          <a:sy n="61" d="100"/>
        </p:scale>
        <p:origin x="-1170" y="-84"/>
      </p:cViewPr>
      <p:guideLst>
        <p:guide orient="horz" pos="2609"/>
        <p:guide pos="36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262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d-ID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cat>
            <c:strRef>
              <c:f>Sheet1!$A$3:$A$4</c:f>
              <c:strCache>
                <c:ptCount val="2"/>
                <c:pt idx="0">
                  <c:v>Pre-training TPACK</c:v>
                </c:pt>
                <c:pt idx="1">
                  <c:v>Post-Training TPACK</c:v>
                </c:pt>
              </c:strCache>
            </c:strRef>
          </c:cat>
          <c:val>
            <c:numRef>
              <c:f>Sheet1!$B$3:$B$4</c:f>
              <c:numCache>
                <c:formatCode>General</c:formatCode>
                <c:ptCount val="2"/>
                <c:pt idx="0">
                  <c:v>40</c:v>
                </c:pt>
                <c:pt idx="1">
                  <c:v>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1186816"/>
        <c:axId val="212912768"/>
      </c:barChart>
      <c:catAx>
        <c:axId val="17118681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id-ID"/>
          </a:p>
        </c:txPr>
        <c:crossAx val="212912768"/>
        <c:crosses val="autoZero"/>
        <c:auto val="1"/>
        <c:lblAlgn val="ctr"/>
        <c:lblOffset val="100"/>
        <c:noMultiLvlLbl val="0"/>
      </c:catAx>
      <c:valAx>
        <c:axId val="2129127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118681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DDD5E-D34C-4674-916A-23231F987F99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C3EE20-C3B5-4248-9C5C-7EFFB23871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351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E14E9B-66AF-45F4-8F8F-1E4B451C7DF9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76350" y="1143000"/>
            <a:ext cx="43053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C9E550-2352-40C7-869F-519309FC1D8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77215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1pPr>
    <a:lvl2pPr marL="540872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2pPr>
    <a:lvl3pPr marL="1081743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3pPr>
    <a:lvl4pPr marL="1622616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4pPr>
    <a:lvl5pPr marL="2163486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5pPr>
    <a:lvl6pPr marL="2704358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6pPr>
    <a:lvl7pPr marL="3245231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7pPr>
    <a:lvl8pPr marL="3786102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8pPr>
    <a:lvl9pPr marL="4326975" algn="l" defTabSz="1081743" rtl="0" eaLnBrk="1" latinLnBrk="0" hangingPunct="1">
      <a:defRPr sz="14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smtClean="0"/>
              <a:t>Background kurang menggambarkan mengapa mesti PAten</a:t>
            </a:r>
            <a:endParaRPr lang="id-ID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18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smtClean="0"/>
              <a:t>Background kurang menggambarkan mengapa mesti PAten</a:t>
            </a:r>
            <a:endParaRPr lang="id-ID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851866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Nan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49310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4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209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5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2092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8209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10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2481131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76350" y="1143000"/>
            <a:ext cx="43053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C9E550-2352-40C7-869F-519309FC1D8A}" type="slidenum">
              <a:rPr lang="id-ID" smtClean="0"/>
              <a:t>11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943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656" y="1355149"/>
            <a:ext cx="9822101" cy="2882806"/>
          </a:xfrm>
        </p:spPr>
        <p:txBody>
          <a:bodyPr anchor="b"/>
          <a:lstStyle>
            <a:lvl1pPr algn="ctr">
              <a:defRPr sz="72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28" y="4349129"/>
            <a:ext cx="8666560" cy="1999179"/>
          </a:xfrm>
        </p:spPr>
        <p:txBody>
          <a:bodyPr/>
          <a:lstStyle>
            <a:lvl1pPr marL="0" indent="0" algn="ctr">
              <a:buNone/>
              <a:defRPr sz="2898"/>
            </a:lvl1pPr>
            <a:lvl2pPr marL="552003" indent="0" algn="ctr">
              <a:buNone/>
              <a:defRPr sz="2415"/>
            </a:lvl2pPr>
            <a:lvl3pPr marL="1104006" indent="0" algn="ctr">
              <a:buNone/>
              <a:defRPr sz="2173"/>
            </a:lvl3pPr>
            <a:lvl4pPr marL="1656009" indent="0" algn="ctr">
              <a:buNone/>
              <a:defRPr sz="1932"/>
            </a:lvl4pPr>
            <a:lvl5pPr marL="2208011" indent="0" algn="ctr">
              <a:buNone/>
              <a:defRPr sz="1932"/>
            </a:lvl5pPr>
            <a:lvl6pPr marL="2760013" indent="0" algn="ctr">
              <a:buNone/>
              <a:defRPr sz="1932"/>
            </a:lvl6pPr>
            <a:lvl7pPr marL="3312017" indent="0" algn="ctr">
              <a:buNone/>
              <a:defRPr sz="1932"/>
            </a:lvl7pPr>
            <a:lvl8pPr marL="3864019" indent="0" algn="ctr">
              <a:buNone/>
              <a:defRPr sz="1932"/>
            </a:lvl8pPr>
            <a:lvl9pPr marL="4416022" indent="0" algn="ctr">
              <a:buNone/>
              <a:defRPr sz="193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48678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04852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69343" y="440855"/>
            <a:ext cx="2491636" cy="70172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4436" y="440855"/>
            <a:ext cx="7330465" cy="7017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0406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7531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417" y="2064352"/>
            <a:ext cx="9966544" cy="3444416"/>
          </a:xfrm>
        </p:spPr>
        <p:txBody>
          <a:bodyPr anchor="b"/>
          <a:lstStyle>
            <a:lvl1pPr>
              <a:defRPr sz="72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8417" y="5541354"/>
            <a:ext cx="9966544" cy="1811337"/>
          </a:xfrm>
        </p:spPr>
        <p:txBody>
          <a:bodyPr/>
          <a:lstStyle>
            <a:lvl1pPr marL="0" indent="0">
              <a:buNone/>
              <a:defRPr sz="2898">
                <a:solidFill>
                  <a:schemeClr val="tx1"/>
                </a:solidFill>
              </a:defRPr>
            </a:lvl1pPr>
            <a:lvl2pPr marL="552003" indent="0">
              <a:buNone/>
              <a:defRPr sz="2415">
                <a:solidFill>
                  <a:schemeClr val="tx1">
                    <a:tint val="75000"/>
                  </a:schemeClr>
                </a:solidFill>
              </a:defRPr>
            </a:lvl2pPr>
            <a:lvl3pPr marL="1104006" indent="0">
              <a:buNone/>
              <a:defRPr sz="2173">
                <a:solidFill>
                  <a:schemeClr val="tx1">
                    <a:tint val="75000"/>
                  </a:schemeClr>
                </a:solidFill>
              </a:defRPr>
            </a:lvl3pPr>
            <a:lvl4pPr marL="1656009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4pPr>
            <a:lvl5pPr marL="2208011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5pPr>
            <a:lvl6pPr marL="2760013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6pPr>
            <a:lvl7pPr marL="3312017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7pPr>
            <a:lvl8pPr marL="3864019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8pPr>
            <a:lvl9pPr marL="4416022" indent="0">
              <a:buNone/>
              <a:defRPr sz="19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601276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4435" y="2204273"/>
            <a:ext cx="4911051" cy="525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9928" y="2204273"/>
            <a:ext cx="4911051" cy="52538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7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940" y="440856"/>
            <a:ext cx="9966544" cy="160049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5942" y="2029850"/>
            <a:ext cx="4888481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03" indent="0">
              <a:buNone/>
              <a:defRPr sz="2415" b="1"/>
            </a:lvl2pPr>
            <a:lvl3pPr marL="1104006" indent="0">
              <a:buNone/>
              <a:defRPr sz="2173" b="1"/>
            </a:lvl3pPr>
            <a:lvl4pPr marL="1656009" indent="0">
              <a:buNone/>
              <a:defRPr sz="1932" b="1"/>
            </a:lvl4pPr>
            <a:lvl5pPr marL="2208011" indent="0">
              <a:buNone/>
              <a:defRPr sz="1932" b="1"/>
            </a:lvl5pPr>
            <a:lvl6pPr marL="2760013" indent="0">
              <a:buNone/>
              <a:defRPr sz="1932" b="1"/>
            </a:lvl6pPr>
            <a:lvl7pPr marL="3312017" indent="0">
              <a:buNone/>
              <a:defRPr sz="1932" b="1"/>
            </a:lvl7pPr>
            <a:lvl8pPr marL="3864019" indent="0">
              <a:buNone/>
              <a:defRPr sz="1932" b="1"/>
            </a:lvl8pPr>
            <a:lvl9pPr marL="4416022" indent="0">
              <a:buNone/>
              <a:defRPr sz="19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5942" y="3024646"/>
            <a:ext cx="4888481" cy="4448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49928" y="2029850"/>
            <a:ext cx="4912556" cy="994797"/>
          </a:xfrm>
        </p:spPr>
        <p:txBody>
          <a:bodyPr anchor="b"/>
          <a:lstStyle>
            <a:lvl1pPr marL="0" indent="0">
              <a:buNone/>
              <a:defRPr sz="2898" b="1"/>
            </a:lvl1pPr>
            <a:lvl2pPr marL="552003" indent="0">
              <a:buNone/>
              <a:defRPr sz="2415" b="1"/>
            </a:lvl2pPr>
            <a:lvl3pPr marL="1104006" indent="0">
              <a:buNone/>
              <a:defRPr sz="2173" b="1"/>
            </a:lvl3pPr>
            <a:lvl4pPr marL="1656009" indent="0">
              <a:buNone/>
              <a:defRPr sz="1932" b="1"/>
            </a:lvl4pPr>
            <a:lvl5pPr marL="2208011" indent="0">
              <a:buNone/>
              <a:defRPr sz="1932" b="1"/>
            </a:lvl5pPr>
            <a:lvl6pPr marL="2760013" indent="0">
              <a:buNone/>
              <a:defRPr sz="1932" b="1"/>
            </a:lvl6pPr>
            <a:lvl7pPr marL="3312017" indent="0">
              <a:buNone/>
              <a:defRPr sz="1932" b="1"/>
            </a:lvl7pPr>
            <a:lvl8pPr marL="3864019" indent="0">
              <a:buNone/>
              <a:defRPr sz="1932" b="1"/>
            </a:lvl8pPr>
            <a:lvl9pPr marL="4416022" indent="0">
              <a:buNone/>
              <a:defRPr sz="193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49928" y="3024646"/>
            <a:ext cx="4912556" cy="44487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63243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878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8831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941" y="552028"/>
            <a:ext cx="3726921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2556" y="1192226"/>
            <a:ext cx="5849928" cy="5884451"/>
          </a:xfrm>
        </p:spPr>
        <p:txBody>
          <a:bodyPr/>
          <a:lstStyle>
            <a:lvl1pPr>
              <a:defRPr sz="3864"/>
            </a:lvl1pPr>
            <a:lvl2pPr>
              <a:defRPr sz="3381"/>
            </a:lvl2pPr>
            <a:lvl3pPr>
              <a:defRPr sz="2898"/>
            </a:lvl3pPr>
            <a:lvl4pPr>
              <a:defRPr sz="2415"/>
            </a:lvl4pPr>
            <a:lvl5pPr>
              <a:defRPr sz="2415"/>
            </a:lvl5pPr>
            <a:lvl6pPr>
              <a:defRPr sz="2415"/>
            </a:lvl6pPr>
            <a:lvl7pPr>
              <a:defRPr sz="2415"/>
            </a:lvl7pPr>
            <a:lvl8pPr>
              <a:defRPr sz="2415"/>
            </a:lvl8pPr>
            <a:lvl9pPr>
              <a:defRPr sz="24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5941" y="2484120"/>
            <a:ext cx="3726921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03" indent="0">
              <a:buNone/>
              <a:defRPr sz="1690"/>
            </a:lvl2pPr>
            <a:lvl3pPr marL="1104006" indent="0">
              <a:buNone/>
              <a:defRPr sz="1449"/>
            </a:lvl3pPr>
            <a:lvl4pPr marL="1656009" indent="0">
              <a:buNone/>
              <a:defRPr sz="1207"/>
            </a:lvl4pPr>
            <a:lvl5pPr marL="2208011" indent="0">
              <a:buNone/>
              <a:defRPr sz="1207"/>
            </a:lvl5pPr>
            <a:lvl6pPr marL="2760013" indent="0">
              <a:buNone/>
              <a:defRPr sz="1207"/>
            </a:lvl6pPr>
            <a:lvl7pPr marL="3312017" indent="0">
              <a:buNone/>
              <a:defRPr sz="1207"/>
            </a:lvl7pPr>
            <a:lvl8pPr marL="3864019" indent="0">
              <a:buNone/>
              <a:defRPr sz="1207"/>
            </a:lvl8pPr>
            <a:lvl9pPr marL="4416022" indent="0">
              <a:buNone/>
              <a:defRPr sz="12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76735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941" y="552028"/>
            <a:ext cx="3726921" cy="1932093"/>
          </a:xfrm>
        </p:spPr>
        <p:txBody>
          <a:bodyPr anchor="b"/>
          <a:lstStyle>
            <a:lvl1pPr>
              <a:defRPr sz="386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2556" y="1192226"/>
            <a:ext cx="5849928" cy="5884451"/>
          </a:xfrm>
        </p:spPr>
        <p:txBody>
          <a:bodyPr anchor="t"/>
          <a:lstStyle>
            <a:lvl1pPr marL="0" indent="0">
              <a:buNone/>
              <a:defRPr sz="3864"/>
            </a:lvl1pPr>
            <a:lvl2pPr marL="552003" indent="0">
              <a:buNone/>
              <a:defRPr sz="3381"/>
            </a:lvl2pPr>
            <a:lvl3pPr marL="1104006" indent="0">
              <a:buNone/>
              <a:defRPr sz="2898"/>
            </a:lvl3pPr>
            <a:lvl4pPr marL="1656009" indent="0">
              <a:buNone/>
              <a:defRPr sz="2415"/>
            </a:lvl4pPr>
            <a:lvl5pPr marL="2208011" indent="0">
              <a:buNone/>
              <a:defRPr sz="2415"/>
            </a:lvl5pPr>
            <a:lvl6pPr marL="2760013" indent="0">
              <a:buNone/>
              <a:defRPr sz="2415"/>
            </a:lvl6pPr>
            <a:lvl7pPr marL="3312017" indent="0">
              <a:buNone/>
              <a:defRPr sz="2415"/>
            </a:lvl7pPr>
            <a:lvl8pPr marL="3864019" indent="0">
              <a:buNone/>
              <a:defRPr sz="2415"/>
            </a:lvl8pPr>
            <a:lvl9pPr marL="4416022" indent="0">
              <a:buNone/>
              <a:defRPr sz="24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5941" y="2484120"/>
            <a:ext cx="3726921" cy="4602140"/>
          </a:xfrm>
        </p:spPr>
        <p:txBody>
          <a:bodyPr/>
          <a:lstStyle>
            <a:lvl1pPr marL="0" indent="0">
              <a:buNone/>
              <a:defRPr sz="1932"/>
            </a:lvl1pPr>
            <a:lvl2pPr marL="552003" indent="0">
              <a:buNone/>
              <a:defRPr sz="1690"/>
            </a:lvl2pPr>
            <a:lvl3pPr marL="1104006" indent="0">
              <a:buNone/>
              <a:defRPr sz="1449"/>
            </a:lvl3pPr>
            <a:lvl4pPr marL="1656009" indent="0">
              <a:buNone/>
              <a:defRPr sz="1207"/>
            </a:lvl4pPr>
            <a:lvl5pPr marL="2208011" indent="0">
              <a:buNone/>
              <a:defRPr sz="1207"/>
            </a:lvl5pPr>
            <a:lvl6pPr marL="2760013" indent="0">
              <a:buNone/>
              <a:defRPr sz="1207"/>
            </a:lvl6pPr>
            <a:lvl7pPr marL="3312017" indent="0">
              <a:buNone/>
              <a:defRPr sz="1207"/>
            </a:lvl7pPr>
            <a:lvl8pPr marL="3864019" indent="0">
              <a:buNone/>
              <a:defRPr sz="1207"/>
            </a:lvl8pPr>
            <a:lvl9pPr marL="4416022" indent="0">
              <a:buNone/>
              <a:defRPr sz="12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5953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4436" y="440856"/>
            <a:ext cx="9966544" cy="16004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4436" y="2204273"/>
            <a:ext cx="9966544" cy="5253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4435" y="7674707"/>
            <a:ext cx="2599968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7BABB-AB74-4FFE-9C4E-F9191B71504D}" type="datetimeFigureOut">
              <a:rPr lang="id-ID" smtClean="0"/>
              <a:t>07/12/2022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27731" y="7674707"/>
            <a:ext cx="3899952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61010" y="7674707"/>
            <a:ext cx="2599968" cy="4408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4F990-944D-4D9B-B2D6-EB033CD5993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30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104006" rtl="0" eaLnBrk="1" latinLnBrk="0" hangingPunct="1">
        <a:lnSpc>
          <a:spcPct val="90000"/>
        </a:lnSpc>
        <a:spcBef>
          <a:spcPct val="0"/>
        </a:spcBef>
        <a:buNone/>
        <a:defRPr sz="531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6002" indent="-276002" algn="l" defTabSz="1104006" rtl="0" eaLnBrk="1" latinLnBrk="0" hangingPunct="1">
        <a:lnSpc>
          <a:spcPct val="90000"/>
        </a:lnSpc>
        <a:spcBef>
          <a:spcPts val="1207"/>
        </a:spcBef>
        <a:buFont typeface="Arial" panose="020B0604020202020204" pitchFamily="34" charset="0"/>
        <a:buChar char="•"/>
        <a:defRPr sz="3381" kern="1200">
          <a:solidFill>
            <a:schemeClr val="tx1"/>
          </a:solidFill>
          <a:latin typeface="+mn-lt"/>
          <a:ea typeface="+mn-ea"/>
          <a:cs typeface="+mn-cs"/>
        </a:defRPr>
      </a:lvl1pPr>
      <a:lvl2pPr marL="828004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2pPr>
      <a:lvl3pPr marL="1380007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415" kern="1200">
          <a:solidFill>
            <a:schemeClr val="tx1"/>
          </a:solidFill>
          <a:latin typeface="+mn-lt"/>
          <a:ea typeface="+mn-ea"/>
          <a:cs typeface="+mn-cs"/>
        </a:defRPr>
      </a:lvl3pPr>
      <a:lvl4pPr marL="1932009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484013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3036015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588017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4140021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692023" indent="-276002" algn="l" defTabSz="1104006" rtl="0" eaLnBrk="1" latinLnBrk="0" hangingPunct="1">
        <a:lnSpc>
          <a:spcPct val="90000"/>
        </a:lnSpc>
        <a:spcBef>
          <a:spcPts val="604"/>
        </a:spcBef>
        <a:buFont typeface="Arial" panose="020B0604020202020204" pitchFamily="34" charset="0"/>
        <a:buChar char="•"/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1pPr>
      <a:lvl2pPr marL="552003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2pPr>
      <a:lvl3pPr marL="1104006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3pPr>
      <a:lvl4pPr marL="1656009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4pPr>
      <a:lvl5pPr marL="2208011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5pPr>
      <a:lvl6pPr marL="2760013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6pPr>
      <a:lvl7pPr marL="3312017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7pPr>
      <a:lvl8pPr marL="3864019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8pPr>
      <a:lvl9pPr marL="4416022" algn="l" defTabSz="1104006" rtl="0" eaLnBrk="1" latinLnBrk="0" hangingPunct="1">
        <a:defRPr sz="217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9193876" y="0"/>
            <a:ext cx="2361537" cy="8280399"/>
          </a:xfrm>
          <a:prstGeom prst="rect">
            <a:avLst/>
          </a:prstGeom>
          <a:solidFill>
            <a:srgbClr val="38A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" name="TextBox 1"/>
          <p:cNvSpPr txBox="1"/>
          <p:nvPr/>
        </p:nvSpPr>
        <p:spPr>
          <a:xfrm>
            <a:off x="199505" y="997527"/>
            <a:ext cx="89943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/>
              <a:t>PROMOTING SCIENCE TEACHERS’ TPACK USING A </a:t>
            </a:r>
          </a:p>
          <a:p>
            <a:pPr algn="ctr"/>
            <a:r>
              <a:rPr lang="en-US" sz="3200" smtClean="0"/>
              <a:t>“PARTNERSHIP-TECHNOLOGY-ETHNOSCIENCE-BASED” PROGRAM </a:t>
            </a:r>
            <a:endParaRPr lang="id-ID" sz="3200"/>
          </a:p>
        </p:txBody>
      </p:sp>
      <p:sp>
        <p:nvSpPr>
          <p:cNvPr id="6" name="TextBox 5"/>
          <p:cNvSpPr txBox="1"/>
          <p:nvPr/>
        </p:nvSpPr>
        <p:spPr>
          <a:xfrm>
            <a:off x="1163782" y="5560045"/>
            <a:ext cx="7300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Yohanes Freadyanus Kasi                Ari Widodo</a:t>
            </a:r>
          </a:p>
          <a:p>
            <a:endParaRPr lang="en-US" sz="3000"/>
          </a:p>
          <a:p>
            <a:pPr algn="ctr"/>
            <a:r>
              <a:rPr lang="en-US" sz="3000" smtClean="0"/>
              <a:t>Universitas Pendidikan Indonesia</a:t>
            </a:r>
            <a:endParaRPr lang="id-ID" sz="30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952" y="3031201"/>
            <a:ext cx="2272644" cy="2372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355" y="2706814"/>
            <a:ext cx="2021753" cy="2467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98848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0" y="39418"/>
            <a:ext cx="11555413" cy="7999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8" name="Rectangle 7"/>
          <p:cNvSpPr/>
          <p:nvPr/>
        </p:nvSpPr>
        <p:spPr>
          <a:xfrm>
            <a:off x="0" y="140249"/>
            <a:ext cx="8256157" cy="1022211"/>
          </a:xfrm>
          <a:prstGeom prst="rect">
            <a:avLst/>
          </a:prstGeom>
          <a:solidFill>
            <a:srgbClr val="FCB91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16" name="Rectangle 15"/>
          <p:cNvSpPr/>
          <p:nvPr/>
        </p:nvSpPr>
        <p:spPr>
          <a:xfrm>
            <a:off x="-1" y="7798310"/>
            <a:ext cx="11555413" cy="341840"/>
          </a:xfrm>
          <a:prstGeom prst="rect">
            <a:avLst/>
          </a:prstGeom>
          <a:solidFill>
            <a:srgbClr val="294958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0B0A774-2E55-A6B0-B7F3-DF2153723C94}"/>
              </a:ext>
            </a:extLst>
          </p:cNvPr>
          <p:cNvSpPr/>
          <p:nvPr/>
        </p:nvSpPr>
        <p:spPr>
          <a:xfrm>
            <a:off x="8373291" y="140248"/>
            <a:ext cx="3182121" cy="1022211"/>
          </a:xfrm>
          <a:prstGeom prst="rect">
            <a:avLst/>
          </a:prstGeom>
          <a:solidFill>
            <a:srgbClr val="FF642E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0CA2085F-892B-DAEF-B36C-19349C60801E}"/>
              </a:ext>
            </a:extLst>
          </p:cNvPr>
          <p:cNvGrpSpPr/>
          <p:nvPr/>
        </p:nvGrpSpPr>
        <p:grpSpPr>
          <a:xfrm>
            <a:off x="2014666" y="1519611"/>
            <a:ext cx="7526077" cy="5669363"/>
            <a:chOff x="52864" y="4520998"/>
            <a:chExt cx="7526077" cy="566936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9ADB6842-5298-58B7-583A-484A18B2040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1516" t="36122" r="12616" b="16224"/>
            <a:stretch/>
          </p:blipFill>
          <p:spPr bwMode="auto">
            <a:xfrm>
              <a:off x="52864" y="4520998"/>
              <a:ext cx="7526077" cy="4397175"/>
            </a:xfrm>
            <a:prstGeom prst="rect">
              <a:avLst/>
            </a:prstGeom>
            <a:ln w="3175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xmlns="" id="{7232E24E-4397-4D86-B1AD-C1E4676034D7}"/>
                </a:ext>
              </a:extLst>
            </p:cNvPr>
            <p:cNvSpPr txBox="1"/>
            <p:nvPr/>
          </p:nvSpPr>
          <p:spPr>
            <a:xfrm>
              <a:off x="687654" y="9420920"/>
              <a:ext cx="6256499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200" noProof="1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Teacher's </a:t>
              </a:r>
              <a:r>
                <a:rPr lang="en-US" sz="2200" noProof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TPACK </a:t>
              </a:r>
              <a:r>
                <a:rPr lang="en-US" sz="2200" noProof="1" smtClean="0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proportionally relate </a:t>
              </a:r>
              <a:r>
                <a:rPr lang="en-US" sz="2200" noProof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to student learning motivation.</a:t>
              </a:r>
              <a:endParaRPr lang="en-US" sz="2200" noProof="1"/>
            </a:p>
          </p:txBody>
        </p:sp>
      </p:grpSp>
      <p:sp>
        <p:nvSpPr>
          <p:cNvPr id="11" name="Pentagon 1">
            <a:extLst>
              <a:ext uri="{FF2B5EF4-FFF2-40B4-BE49-F238E27FC236}">
                <a16:creationId xmlns:a16="http://schemas.microsoft.com/office/drawing/2014/main" xmlns="" id="{7A377C60-F665-E6FA-20C2-EC56F85CEABD}"/>
              </a:ext>
            </a:extLst>
          </p:cNvPr>
          <p:cNvSpPr/>
          <p:nvPr/>
        </p:nvSpPr>
        <p:spPr>
          <a:xfrm>
            <a:off x="0" y="385569"/>
            <a:ext cx="4254136" cy="531568"/>
          </a:xfrm>
          <a:prstGeom prst="homePlat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noProof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Research RESULTS</a:t>
            </a:r>
          </a:p>
        </p:txBody>
      </p:sp>
    </p:spTree>
    <p:extLst>
      <p:ext uri="{BB962C8B-B14F-4D97-AF65-F5344CB8AC3E}">
        <p14:creationId xmlns:p14="http://schemas.microsoft.com/office/powerpoint/2010/main" val="34834740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>
        <p15:prstTrans prst="pageCurlDoubl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" y="140250"/>
            <a:ext cx="11555413" cy="79999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16" name="Rectangle 15"/>
          <p:cNvSpPr/>
          <p:nvPr/>
        </p:nvSpPr>
        <p:spPr>
          <a:xfrm>
            <a:off x="-1" y="7798310"/>
            <a:ext cx="11555413" cy="34184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" name="Rounded Rectangle 6">
            <a:extLst>
              <a:ext uri="{FF2B5EF4-FFF2-40B4-BE49-F238E27FC236}">
                <a16:creationId xmlns:a16="http://schemas.microsoft.com/office/drawing/2014/main" xmlns="" id="{48BCC5BD-4340-3EBF-3A23-CF4D53CD1184}"/>
              </a:ext>
            </a:extLst>
          </p:cNvPr>
          <p:cNvSpPr/>
          <p:nvPr/>
        </p:nvSpPr>
        <p:spPr>
          <a:xfrm>
            <a:off x="149628" y="151326"/>
            <a:ext cx="3640975" cy="995830"/>
          </a:xfrm>
          <a:prstGeom prst="roundRect">
            <a:avLst>
              <a:gd name="adj" fmla="val 50000"/>
            </a:avLst>
          </a:prstGeom>
          <a:solidFill>
            <a:srgbClr val="014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7384" algn="ctr" defTabSz="1570197"/>
            <a:r>
              <a:rPr lang="en-US" sz="3200" b="1" noProof="1">
                <a:latin typeface="Montserrat" panose="00000500000000000000" pitchFamily="50" charset="0"/>
              </a:rPr>
              <a:t>Conclusion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xmlns="" id="{972D3C3C-7B52-3BA7-2222-8AC69136FE40}"/>
              </a:ext>
            </a:extLst>
          </p:cNvPr>
          <p:cNvGrpSpPr/>
          <p:nvPr/>
        </p:nvGrpSpPr>
        <p:grpSpPr>
          <a:xfrm>
            <a:off x="149629" y="2018534"/>
            <a:ext cx="11006353" cy="4915757"/>
            <a:chOff x="-2901" y="738374"/>
            <a:chExt cx="11006353" cy="4915757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692E4C0B-B090-A2DF-0AFD-4A35B5E37036}"/>
                </a:ext>
              </a:extLst>
            </p:cNvPr>
            <p:cNvGrpSpPr/>
            <p:nvPr/>
          </p:nvGrpSpPr>
          <p:grpSpPr>
            <a:xfrm>
              <a:off x="-2901" y="738374"/>
              <a:ext cx="3025833" cy="4799382"/>
              <a:chOff x="276472" y="1407741"/>
              <a:chExt cx="3417696" cy="5379181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xmlns="" id="{5D3479FD-35D5-AE9E-9031-B56D78A97FB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b="31001"/>
              <a:stretch/>
            </p:blipFill>
            <p:spPr>
              <a:xfrm>
                <a:off x="276472" y="1407741"/>
                <a:ext cx="3417696" cy="5379181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="" id="{B975F817-CFB7-B308-188B-CCB209109F6F}"/>
                  </a:ext>
                </a:extLst>
              </p:cNvPr>
              <p:cNvSpPr txBox="1"/>
              <p:nvPr/>
            </p:nvSpPr>
            <p:spPr>
              <a:xfrm>
                <a:off x="1823699" y="2396441"/>
                <a:ext cx="605387" cy="480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2800" b="1" dirty="0">
                    <a:solidFill>
                      <a:srgbClr val="F01B25"/>
                    </a:solidFill>
                    <a:latin typeface="Bookman Old Style" panose="02050604050505020204" pitchFamily="18" charset="0"/>
                  </a:rPr>
                  <a:t>01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="" id="{8179BEAC-F91D-7CE9-57C0-BC50D1A5396A}"/>
                  </a:ext>
                </a:extLst>
              </p:cNvPr>
              <p:cNvSpPr txBox="1"/>
              <p:nvPr/>
            </p:nvSpPr>
            <p:spPr>
              <a:xfrm>
                <a:off x="1823698" y="3958759"/>
                <a:ext cx="605387" cy="480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2800" b="1" dirty="0">
                    <a:solidFill>
                      <a:srgbClr val="B1D335"/>
                    </a:solidFill>
                    <a:latin typeface="Bookman Old Style" panose="02050604050505020204" pitchFamily="18" charset="0"/>
                  </a:rPr>
                  <a:t>02</a:t>
                </a: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="" id="{36FCD53B-DE29-640F-9ADC-4B8D093951E1}"/>
                  </a:ext>
                </a:extLst>
              </p:cNvPr>
              <p:cNvSpPr txBox="1"/>
              <p:nvPr/>
            </p:nvSpPr>
            <p:spPr>
              <a:xfrm>
                <a:off x="1823699" y="5391219"/>
                <a:ext cx="605387" cy="4801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d-ID" sz="2800" b="1" dirty="0">
                    <a:solidFill>
                      <a:srgbClr val="62C8CD"/>
                    </a:solidFill>
                    <a:latin typeface="Bookman Old Style" panose="02050604050505020204" pitchFamily="18" charset="0"/>
                  </a:rPr>
                  <a:t>03</a:t>
                </a:r>
              </a:p>
            </p:txBody>
          </p:sp>
        </p:grp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4D59B763-D0FB-BFDA-C723-07CB33869996}"/>
                </a:ext>
              </a:extLst>
            </p:cNvPr>
            <p:cNvSpPr/>
            <p:nvPr/>
          </p:nvSpPr>
          <p:spPr>
            <a:xfrm>
              <a:off x="3139310" y="1142222"/>
              <a:ext cx="7809402" cy="1384995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2800" smtClean="0">
                  <a:solidFill>
                    <a:schemeClr val="bg1"/>
                  </a:solidFill>
                </a:rPr>
                <a:t>The </a:t>
              </a:r>
              <a:r>
                <a:rPr lang="en-US" sz="2800">
                  <a:solidFill>
                    <a:schemeClr val="bg1"/>
                  </a:solidFill>
                </a:rPr>
                <a:t>“Partnership-Technologi-Ethnosience-Based” </a:t>
              </a:r>
              <a:r>
                <a:rPr lang="en-US" sz="2800" smtClean="0">
                  <a:solidFill>
                    <a:schemeClr val="bg1"/>
                  </a:solidFill>
                </a:rPr>
                <a:t>Program shows some effectiveness  </a:t>
              </a:r>
              <a:r>
                <a:rPr lang="en-US" sz="2800">
                  <a:solidFill>
                    <a:schemeClr val="bg1"/>
                  </a:solidFill>
                </a:rPr>
                <a:t>to improve science teachers’ </a:t>
              </a:r>
              <a:r>
                <a:rPr lang="en-US" sz="2800" smtClean="0">
                  <a:solidFill>
                    <a:schemeClr val="bg1"/>
                  </a:solidFill>
                </a:rPr>
                <a:t>TPACK</a:t>
              </a:r>
              <a:endParaRPr lang="id-ID" sz="2800" dirty="0">
                <a:solidFill>
                  <a:schemeClr val="bg1"/>
                </a:solidFill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EAB056A9-5AB2-A9A1-E00E-ED0A37CD86F8}"/>
                </a:ext>
              </a:extLst>
            </p:cNvPr>
            <p:cNvSpPr/>
            <p:nvPr/>
          </p:nvSpPr>
          <p:spPr>
            <a:xfrm>
              <a:off x="3084570" y="2700485"/>
              <a:ext cx="7864142" cy="138499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pPr algn="just"/>
              <a:r>
                <a:rPr lang="en-US" sz="2800" smtClean="0">
                  <a:solidFill>
                    <a:schemeClr val="accent2">
                      <a:lumMod val="75000"/>
                    </a:schemeClr>
                  </a:solidFill>
                </a:rPr>
                <a:t>The “Partnership-Technologi-Ethnosience-Based</a:t>
              </a:r>
              <a:r>
                <a:rPr lang="en-US" sz="2800">
                  <a:solidFill>
                    <a:schemeClr val="accent2">
                      <a:lumMod val="75000"/>
                    </a:schemeClr>
                  </a:solidFill>
                </a:rPr>
                <a:t>” Program </a:t>
              </a:r>
              <a:r>
                <a:rPr lang="en-US" sz="2800" smtClean="0">
                  <a:solidFill>
                    <a:schemeClr val="accent2">
                      <a:lumMod val="75000"/>
                    </a:schemeClr>
                  </a:solidFill>
                </a:rPr>
                <a:t>is useful to support teachers’ </a:t>
              </a:r>
              <a:r>
                <a:rPr lang="en-US" sz="2800">
                  <a:solidFill>
                    <a:schemeClr val="accent2">
                      <a:lumMod val="75000"/>
                    </a:schemeClr>
                  </a:solidFill>
                </a:rPr>
                <a:t>teaching  practice</a:t>
              </a:r>
              <a:r>
                <a:rPr lang="en-US" sz="2800" smtClean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en-US" sz="2800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xmlns="" id="{29D519B1-A8D2-62AB-4A91-3C9FA385C0E3}"/>
                </a:ext>
              </a:extLst>
            </p:cNvPr>
            <p:cNvSpPr/>
            <p:nvPr/>
          </p:nvSpPr>
          <p:spPr>
            <a:xfrm>
              <a:off x="3139310" y="4269136"/>
              <a:ext cx="7864142" cy="1384995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pPr lvl="0" algn="just">
                <a:spcAft>
                  <a:spcPts val="1000"/>
                </a:spcAft>
              </a:pPr>
              <a:r>
                <a:rPr lang="en-US" sz="2800" smtClean="0">
                  <a:solidFill>
                    <a:srgbClr val="BF2C49"/>
                  </a:solidFill>
                </a:rPr>
                <a:t>The </a:t>
              </a:r>
              <a:r>
                <a:rPr lang="en-US" sz="2800">
                  <a:solidFill>
                    <a:srgbClr val="BF2C49"/>
                  </a:solidFill>
                </a:rPr>
                <a:t>“Partnership-Technologi-Ethnosience-Based” </a:t>
              </a:r>
              <a:r>
                <a:rPr lang="en-US" sz="2800" smtClean="0">
                  <a:solidFill>
                    <a:srgbClr val="BF2C49"/>
                  </a:solidFill>
                </a:rPr>
                <a:t>Program contributes to the improvement of students</a:t>
              </a:r>
              <a:r>
                <a:rPr lang="en-US" sz="2800">
                  <a:solidFill>
                    <a:srgbClr val="BF2C49"/>
                  </a:solidFill>
                </a:rPr>
                <a:t>’  motivation</a:t>
              </a:r>
              <a:endParaRPr lang="en-US" sz="2800" noProof="1"/>
            </a:p>
          </p:txBody>
        </p:sp>
      </p:grpSp>
    </p:spTree>
    <p:extLst>
      <p:ext uri="{BB962C8B-B14F-4D97-AF65-F5344CB8AC3E}">
        <p14:creationId xmlns:p14="http://schemas.microsoft.com/office/powerpoint/2010/main" val="34150039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Click="0">
        <p15:prstTrans prst="pageCurlDouble"/>
      </p:transition>
    </mc:Choice>
    <mc:Fallback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59825" y="3690851"/>
            <a:ext cx="6458306" cy="707886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US" sz="4000" smtClean="0"/>
              <a:t>Thanks for your kind attention</a:t>
            </a:r>
            <a:endParaRPr lang="id-ID" sz="4000"/>
          </a:p>
        </p:txBody>
      </p:sp>
    </p:spTree>
    <p:extLst>
      <p:ext uri="{BB962C8B-B14F-4D97-AF65-F5344CB8AC3E}">
        <p14:creationId xmlns:p14="http://schemas.microsoft.com/office/powerpoint/2010/main" val="2967626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" y="29893"/>
            <a:ext cx="8899889" cy="8250507"/>
          </a:xfrm>
          <a:prstGeom prst="rect">
            <a:avLst/>
          </a:prstGeom>
          <a:solidFill>
            <a:srgbClr val="FBF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3" name="Rectangle 22"/>
          <p:cNvSpPr/>
          <p:nvPr/>
        </p:nvSpPr>
        <p:spPr>
          <a:xfrm>
            <a:off x="8899890" y="0"/>
            <a:ext cx="2655523" cy="8280400"/>
          </a:xfrm>
          <a:prstGeom prst="rect">
            <a:avLst/>
          </a:prstGeom>
          <a:solidFill>
            <a:srgbClr val="38A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45" name="Rounded Rectangle 44"/>
          <p:cNvSpPr/>
          <p:nvPr/>
        </p:nvSpPr>
        <p:spPr>
          <a:xfrm>
            <a:off x="14206" y="29893"/>
            <a:ext cx="4851582" cy="526390"/>
          </a:xfrm>
          <a:prstGeom prst="roundRect">
            <a:avLst>
              <a:gd name="adj" fmla="val 50000"/>
            </a:avLst>
          </a:prstGeom>
          <a:solidFill>
            <a:srgbClr val="E471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7384" algn="ctr" defTabSz="1570197"/>
            <a:r>
              <a:rPr lang="en-US" sz="3200" b="1" dirty="0">
                <a:latin typeface="Montserrat" panose="00000500000000000000" pitchFamily="50" charset="0"/>
              </a:rPr>
              <a:t>Background</a:t>
            </a:r>
            <a:endParaRPr lang="id-ID" sz="3200" b="1" dirty="0">
              <a:latin typeface="Montserrat" panose="00000500000000000000" pitchFamily="50" charset="0"/>
            </a:endParaRPr>
          </a:p>
        </p:txBody>
      </p:sp>
      <p:sp>
        <p:nvSpPr>
          <p:cNvPr id="4" name="Rounded Rectangle 36">
            <a:extLst>
              <a:ext uri="{FF2B5EF4-FFF2-40B4-BE49-F238E27FC236}">
                <a16:creationId xmlns:a16="http://schemas.microsoft.com/office/drawing/2014/main" xmlns="" id="{84BCDE9E-C56F-D609-5026-236B6C20BBB9}"/>
              </a:ext>
            </a:extLst>
          </p:cNvPr>
          <p:cNvSpPr/>
          <p:nvPr/>
        </p:nvSpPr>
        <p:spPr>
          <a:xfrm>
            <a:off x="1670649" y="6316635"/>
            <a:ext cx="3050022" cy="1454845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noProof="1" smtClean="0">
                <a:solidFill>
                  <a:schemeClr val="tx1"/>
                </a:solidFill>
              </a:rPr>
              <a:t>Teachers need a learning community</a:t>
            </a:r>
            <a:endParaRPr lang="en-US" sz="2200" noProof="1">
              <a:solidFill>
                <a:schemeClr val="tx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1F206336-E6A6-A86A-089F-7CFA66DBAA1D}"/>
              </a:ext>
            </a:extLst>
          </p:cNvPr>
          <p:cNvGrpSpPr/>
          <p:nvPr/>
        </p:nvGrpSpPr>
        <p:grpSpPr>
          <a:xfrm>
            <a:off x="279214" y="1066757"/>
            <a:ext cx="7633851" cy="2058165"/>
            <a:chOff x="99721" y="680136"/>
            <a:chExt cx="7633851" cy="2058165"/>
          </a:xfrm>
        </p:grpSpPr>
        <p:sp>
          <p:nvSpPr>
            <p:cNvPr id="22" name="Right Arrow 7">
              <a:extLst>
                <a:ext uri="{FF2B5EF4-FFF2-40B4-BE49-F238E27FC236}">
                  <a16:creationId xmlns:a16="http://schemas.microsoft.com/office/drawing/2014/main" xmlns="" id="{1A355E0A-D1A9-538C-D190-55848807199B}"/>
                </a:ext>
              </a:extLst>
            </p:cNvPr>
            <p:cNvSpPr/>
            <p:nvPr/>
          </p:nvSpPr>
          <p:spPr>
            <a:xfrm>
              <a:off x="3735829" y="1271910"/>
              <a:ext cx="372301" cy="33528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ADCEF454-6769-2C1D-EA40-0014E37CDFCA}"/>
                </a:ext>
              </a:extLst>
            </p:cNvPr>
            <p:cNvGrpSpPr/>
            <p:nvPr/>
          </p:nvGrpSpPr>
          <p:grpSpPr>
            <a:xfrm>
              <a:off x="99721" y="770634"/>
              <a:ext cx="3496799" cy="1807250"/>
              <a:chOff x="4237291" y="586176"/>
              <a:chExt cx="3496799" cy="1807250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xmlns="" id="{D7AA480C-187E-909E-E831-B28EEE48453F}"/>
                  </a:ext>
                </a:extLst>
              </p:cNvPr>
              <p:cNvSpPr/>
              <p:nvPr/>
            </p:nvSpPr>
            <p:spPr>
              <a:xfrm>
                <a:off x="5195679" y="2024094"/>
                <a:ext cx="14930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800" dirty="0">
                    <a:solidFill>
                      <a:srgbClr val="000000"/>
                    </a:solidFill>
                    <a:latin typeface="+mj-lt"/>
                    <a:ea typeface="Calibri" panose="020F0502020204030204" pitchFamily="34" charset="0"/>
                  </a:rPr>
                  <a:t>Widodo, 2017</a:t>
                </a:r>
                <a:endParaRPr lang="en-US" sz="1800" dirty="0">
                  <a:latin typeface="+mj-lt"/>
                </a:endParaRPr>
              </a:p>
            </p:txBody>
          </p:sp>
          <p:sp>
            <p:nvSpPr>
              <p:cNvPr id="80" name="Rounded Rectangle 17">
                <a:extLst>
                  <a:ext uri="{FF2B5EF4-FFF2-40B4-BE49-F238E27FC236}">
                    <a16:creationId xmlns:a16="http://schemas.microsoft.com/office/drawing/2014/main" xmlns="" id="{DD539AAE-0ADD-B824-68AD-14A1F8FEBD90}"/>
                  </a:ext>
                </a:extLst>
              </p:cNvPr>
              <p:cNvSpPr/>
              <p:nvPr/>
            </p:nvSpPr>
            <p:spPr>
              <a:xfrm>
                <a:off x="4237291" y="586176"/>
                <a:ext cx="3496799" cy="1454846"/>
              </a:xfrm>
              <a:prstGeom prst="round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300" noProof="1">
                    <a:solidFill>
                      <a:schemeClr val="tx1"/>
                    </a:solidFill>
                  </a:rPr>
                  <a:t>Many </a:t>
                </a:r>
                <a:r>
                  <a:rPr lang="en-US" sz="2300" noProof="1" smtClean="0">
                    <a:solidFill>
                      <a:schemeClr val="tx1"/>
                    </a:solidFill>
                  </a:rPr>
                  <a:t>science teachers need to uprade competencies </a:t>
                </a:r>
                <a:endParaRPr lang="en-US" sz="2300" noProof="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34DF0FF4-579F-75BB-6EF8-F5F1D98465AE}"/>
                </a:ext>
              </a:extLst>
            </p:cNvPr>
            <p:cNvSpPr/>
            <p:nvPr/>
          </p:nvSpPr>
          <p:spPr>
            <a:xfrm>
              <a:off x="4230579" y="2368969"/>
              <a:ext cx="346133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800" noProof="1">
                  <a:solidFill>
                    <a:srgbClr val="000000"/>
                  </a:solidFill>
                  <a:latin typeface="+mj-lt"/>
                  <a:ea typeface="Calibri" panose="020F0502020204030204" pitchFamily="34" charset="0"/>
                </a:rPr>
                <a:t>(Innaha, 2017; Suyamto dkk., 2020)</a:t>
              </a:r>
              <a:endParaRPr lang="en-US" sz="1800" noProof="1">
                <a:latin typeface="+mj-lt"/>
              </a:endParaRPr>
            </a:p>
          </p:txBody>
        </p:sp>
        <p:sp>
          <p:nvSpPr>
            <p:cNvPr id="9" name="Rounded Rectangle 36">
              <a:extLst>
                <a:ext uri="{FF2B5EF4-FFF2-40B4-BE49-F238E27FC236}">
                  <a16:creationId xmlns:a16="http://schemas.microsoft.com/office/drawing/2014/main" xmlns="" id="{24B2CEA0-51A2-2C75-62CD-BD5F421EF744}"/>
                </a:ext>
              </a:extLst>
            </p:cNvPr>
            <p:cNvSpPr/>
            <p:nvPr/>
          </p:nvSpPr>
          <p:spPr>
            <a:xfrm>
              <a:off x="4236773" y="680136"/>
              <a:ext cx="3496799" cy="1734128"/>
            </a:xfrm>
            <a:prstGeom prst="round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noProof="1">
                  <a:solidFill>
                    <a:schemeClr val="tx1"/>
                  </a:solidFill>
                </a:rPr>
                <a:t>Science teachers’ TPACK of East Nusa Tenggara </a:t>
              </a:r>
              <a:r>
                <a:rPr lang="en-US" sz="2200" noProof="1" smtClean="0">
                  <a:solidFill>
                    <a:schemeClr val="tx1"/>
                  </a:solidFill>
                </a:rPr>
                <a:t>Province are low</a:t>
              </a:r>
              <a:endParaRPr lang="en-US" sz="2200" noProof="1">
                <a:solidFill>
                  <a:schemeClr val="tx1"/>
                </a:solidFill>
              </a:endParaRPr>
            </a:p>
          </p:txBody>
        </p:sp>
      </p:grpSp>
      <p:sp>
        <p:nvSpPr>
          <p:cNvPr id="2" name="Rounded Rectangle 1"/>
          <p:cNvSpPr/>
          <p:nvPr/>
        </p:nvSpPr>
        <p:spPr>
          <a:xfrm>
            <a:off x="9110749" y="3744381"/>
            <a:ext cx="2277687" cy="40270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TPD that integrate Partnership, Technology, Ethnoscience</a:t>
            </a:r>
            <a:endParaRPr lang="id-ID"/>
          </a:p>
        </p:txBody>
      </p:sp>
      <p:sp>
        <p:nvSpPr>
          <p:cNvPr id="7" name="Rounded Rectangle 6"/>
          <p:cNvSpPr/>
          <p:nvPr/>
        </p:nvSpPr>
        <p:spPr>
          <a:xfrm>
            <a:off x="1670649" y="3569054"/>
            <a:ext cx="3050022" cy="14548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Ethnoscience provide context for learning science</a:t>
            </a:r>
            <a:endParaRPr lang="id-ID"/>
          </a:p>
        </p:txBody>
      </p:sp>
      <p:sp>
        <p:nvSpPr>
          <p:cNvPr id="14" name="Rounded Rectangle 13"/>
          <p:cNvSpPr/>
          <p:nvPr/>
        </p:nvSpPr>
        <p:spPr>
          <a:xfrm>
            <a:off x="5868785" y="3569054"/>
            <a:ext cx="1812175" cy="42024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Technology inluences classroom teaching </a:t>
            </a:r>
            <a:endParaRPr lang="id-ID"/>
          </a:p>
        </p:txBody>
      </p:sp>
      <p:sp>
        <p:nvSpPr>
          <p:cNvPr id="16" name="Right Arrow 15"/>
          <p:cNvSpPr/>
          <p:nvPr/>
        </p:nvSpPr>
        <p:spPr>
          <a:xfrm>
            <a:off x="8030095" y="5670267"/>
            <a:ext cx="869795" cy="464526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Rounded Rectangle 16"/>
          <p:cNvSpPr/>
          <p:nvPr/>
        </p:nvSpPr>
        <p:spPr>
          <a:xfrm>
            <a:off x="1396538" y="3374967"/>
            <a:ext cx="6516527" cy="4555375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16715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9210583" y="140250"/>
            <a:ext cx="2344828" cy="814015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pic>
        <p:nvPicPr>
          <p:cNvPr id="4098" name="Picture 2" descr="Image result for target vector free p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970231"/>
            <a:ext cx="4018714" cy="3221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1292160" y="2422520"/>
            <a:ext cx="370365" cy="370365"/>
          </a:xfrm>
          <a:prstGeom prst="ellipse">
            <a:avLst/>
          </a:prstGeom>
          <a:solidFill>
            <a:srgbClr val="3042FF"/>
          </a:solidFill>
          <a:ln w="5715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13" name="Oval 12"/>
          <p:cNvSpPr/>
          <p:nvPr/>
        </p:nvSpPr>
        <p:spPr>
          <a:xfrm>
            <a:off x="3826372" y="4599866"/>
            <a:ext cx="370365" cy="370365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15" name="TextBox 14"/>
          <p:cNvSpPr txBox="1"/>
          <p:nvPr/>
        </p:nvSpPr>
        <p:spPr>
          <a:xfrm>
            <a:off x="2465266" y="1915206"/>
            <a:ext cx="790822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3042FF"/>
                </a:solidFill>
              </a:rPr>
              <a:t>How </a:t>
            </a:r>
            <a:r>
              <a:rPr lang="en-US" sz="2800" smtClean="0">
                <a:solidFill>
                  <a:srgbClr val="3042FF"/>
                </a:solidFill>
              </a:rPr>
              <a:t>effective is </a:t>
            </a:r>
            <a:r>
              <a:rPr lang="en-US" sz="2800">
                <a:solidFill>
                  <a:srgbClr val="3042FF"/>
                </a:solidFill>
              </a:rPr>
              <a:t>the </a:t>
            </a:r>
            <a:r>
              <a:rPr lang="en-US" sz="2800" smtClean="0">
                <a:solidFill>
                  <a:srgbClr val="3042FF"/>
                </a:solidFill>
              </a:rPr>
              <a:t>“Partnership-Technologi-Ethnosience-Based” Program to improve science teachers’ TPACK?</a:t>
            </a:r>
            <a:endParaRPr lang="id-ID" sz="2800" dirty="0">
              <a:solidFill>
                <a:srgbClr val="3042FF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17026" y="4046109"/>
            <a:ext cx="70561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>
                <a:solidFill>
                  <a:schemeClr val="accent2">
                    <a:lumMod val="75000"/>
                  </a:schemeClr>
                </a:solidFill>
              </a:rPr>
              <a:t>How useful is 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the the </a:t>
            </a:r>
            <a:r>
              <a:rPr lang="en-US" sz="2800" smtClean="0">
                <a:solidFill>
                  <a:schemeClr val="accent2">
                    <a:lumMod val="75000"/>
                  </a:schemeClr>
                </a:solidFill>
              </a:rPr>
              <a:t>“Partnership-Technologi-Ethnosience-Based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</a:rPr>
              <a:t>” Program </a:t>
            </a:r>
            <a:r>
              <a:rPr lang="en-US" sz="2800" smtClean="0">
                <a:solidFill>
                  <a:schemeClr val="accent2">
                    <a:lumMod val="75000"/>
                  </a:schemeClr>
                </a:solidFill>
              </a:rPr>
              <a:t>in supporting teacher teaching  practice?</a:t>
            </a:r>
            <a:endParaRPr lang="id-ID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3593829" y="7060373"/>
            <a:ext cx="370365" cy="370365"/>
          </a:xfrm>
          <a:prstGeom prst="ellipse">
            <a:avLst/>
          </a:prstGeom>
          <a:solidFill>
            <a:srgbClr val="FF0000"/>
          </a:solidFill>
          <a:ln w="57150"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18" name="TextBox 17"/>
          <p:cNvSpPr txBox="1"/>
          <p:nvPr/>
        </p:nvSpPr>
        <p:spPr>
          <a:xfrm>
            <a:off x="4196737" y="6581065"/>
            <a:ext cx="69136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>
                <a:solidFill>
                  <a:srgbClr val="BF2C49"/>
                </a:solidFill>
              </a:rPr>
              <a:t>How </a:t>
            </a:r>
            <a:r>
              <a:rPr lang="en-US" sz="2800" smtClean="0">
                <a:solidFill>
                  <a:srgbClr val="BF2C49"/>
                </a:solidFill>
              </a:rPr>
              <a:t>useful </a:t>
            </a:r>
            <a:r>
              <a:rPr lang="en-US" sz="2800">
                <a:solidFill>
                  <a:srgbClr val="BF2C49"/>
                </a:solidFill>
              </a:rPr>
              <a:t>is the the </a:t>
            </a:r>
            <a:r>
              <a:rPr lang="en-US" sz="2800" smtClean="0">
                <a:solidFill>
                  <a:srgbClr val="BF2C49"/>
                </a:solidFill>
              </a:rPr>
              <a:t>“Partnership-Technologi-Ethnosience-Based</a:t>
            </a:r>
            <a:r>
              <a:rPr lang="en-US" sz="2800">
                <a:solidFill>
                  <a:srgbClr val="BF2C49"/>
                </a:solidFill>
              </a:rPr>
              <a:t>” Program in </a:t>
            </a:r>
            <a:r>
              <a:rPr lang="en-US" sz="2800" smtClean="0">
                <a:solidFill>
                  <a:srgbClr val="BF2C49"/>
                </a:solidFill>
              </a:rPr>
              <a:t>promoting students’  </a:t>
            </a:r>
            <a:r>
              <a:rPr lang="en-US" sz="2800" dirty="0">
                <a:solidFill>
                  <a:srgbClr val="BF2C49"/>
                </a:solidFill>
              </a:rPr>
              <a:t>motivation?</a:t>
            </a:r>
            <a:endParaRPr lang="en-US" sz="2800" noProof="1">
              <a:solidFill>
                <a:srgbClr val="BF2C49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97292" y="140250"/>
            <a:ext cx="6031591" cy="769442"/>
          </a:xfrm>
          <a:prstGeom prst="roundRect">
            <a:avLst>
              <a:gd name="adj" fmla="val 50000"/>
            </a:avLst>
          </a:prstGeom>
          <a:solidFill>
            <a:srgbClr val="0144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07384" algn="r" defTabSz="1570197"/>
            <a:r>
              <a:rPr lang="en-US" sz="3600" b="1" noProof="1">
                <a:latin typeface="Montserrat" panose="00000500000000000000" pitchFamily="50" charset="0"/>
              </a:rPr>
              <a:t>Research Questions</a:t>
            </a:r>
          </a:p>
        </p:txBody>
      </p:sp>
    </p:spTree>
    <p:extLst>
      <p:ext uri="{BB962C8B-B14F-4D97-AF65-F5344CB8AC3E}">
        <p14:creationId xmlns:p14="http://schemas.microsoft.com/office/powerpoint/2010/main" val="21987310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/>
      <p:bldP spid="16" grpId="0"/>
      <p:bldP spid="19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2655524" y="0"/>
            <a:ext cx="8899890" cy="8280400"/>
          </a:xfrm>
          <a:prstGeom prst="rect">
            <a:avLst/>
          </a:prstGeom>
          <a:solidFill>
            <a:srgbClr val="FBF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3" name="Rectangle 22"/>
          <p:cNvSpPr/>
          <p:nvPr/>
        </p:nvSpPr>
        <p:spPr>
          <a:xfrm>
            <a:off x="1" y="-11608"/>
            <a:ext cx="2655523" cy="8292008"/>
          </a:xfrm>
          <a:prstGeom prst="rect">
            <a:avLst/>
          </a:prstGeom>
          <a:solidFill>
            <a:srgbClr val="38A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grpSp>
        <p:nvGrpSpPr>
          <p:cNvPr id="29" name="Group 28"/>
          <p:cNvGrpSpPr/>
          <p:nvPr/>
        </p:nvGrpSpPr>
        <p:grpSpPr>
          <a:xfrm>
            <a:off x="1" y="1033460"/>
            <a:ext cx="6051663" cy="3565374"/>
            <a:chOff x="2963018" y="1738484"/>
            <a:chExt cx="8592395" cy="3341487"/>
          </a:xfrm>
        </p:grpSpPr>
        <p:pic>
          <p:nvPicPr>
            <p:cNvPr id="30" name="Picture 29"/>
            <p:cNvPicPr>
              <a:picLocks noChangeAspect="1"/>
            </p:cNvPicPr>
            <p:nvPr/>
          </p:nvPicPr>
          <p:blipFill rotWithShape="1">
            <a:blip r:embed="rId3"/>
            <a:srcRect l="44583" t="36420" r="12917" b="34197"/>
            <a:stretch/>
          </p:blipFill>
          <p:spPr>
            <a:xfrm>
              <a:off x="2963018" y="1738484"/>
              <a:ext cx="8592395" cy="334148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31" name="Rounded Rectangular Callout 30"/>
            <p:cNvSpPr/>
            <p:nvPr/>
          </p:nvSpPr>
          <p:spPr>
            <a:xfrm>
              <a:off x="8127481" y="4003122"/>
              <a:ext cx="1713439" cy="504693"/>
            </a:xfrm>
            <a:prstGeom prst="wedgeRoundRectCallout">
              <a:avLst>
                <a:gd name="adj1" fmla="val -66786"/>
                <a:gd name="adj2" fmla="val 67436"/>
                <a:gd name="adj3" fmla="val 16667"/>
              </a:avLst>
            </a:prstGeom>
            <a:solidFill>
              <a:srgbClr val="BD10E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/>
                <a:t>Research location</a:t>
              </a:r>
              <a:endParaRPr lang="id-ID" sz="1600" b="1" dirty="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CD814F16-44DB-A99C-3B17-D5E02DEAA763}"/>
              </a:ext>
            </a:extLst>
          </p:cNvPr>
          <p:cNvGrpSpPr/>
          <p:nvPr/>
        </p:nvGrpSpPr>
        <p:grpSpPr>
          <a:xfrm>
            <a:off x="1858938" y="186394"/>
            <a:ext cx="7133455" cy="5232457"/>
            <a:chOff x="-274681" y="4377181"/>
            <a:chExt cx="4347141" cy="8623938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xmlns="" id="{32361FD3-E66D-2DDD-2A04-C0A7C8AC60FD}"/>
                </a:ext>
              </a:extLst>
            </p:cNvPr>
            <p:cNvSpPr/>
            <p:nvPr/>
          </p:nvSpPr>
          <p:spPr>
            <a:xfrm>
              <a:off x="503880" y="4377181"/>
              <a:ext cx="2956560" cy="698051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noProof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72B82F56-4AAE-C157-517C-AEF7E6730674}"/>
                </a:ext>
              </a:extLst>
            </p:cNvPr>
            <p:cNvSpPr txBox="1"/>
            <p:nvPr/>
          </p:nvSpPr>
          <p:spPr>
            <a:xfrm>
              <a:off x="-274681" y="12240220"/>
              <a:ext cx="4347141" cy="7608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2400" noProof="1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Participant :  </a:t>
              </a:r>
              <a:r>
                <a:rPr lang="en-US" sz="2400" b="1" noProof="1"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28 science teachers and 101 students.</a:t>
              </a:r>
              <a:endParaRPr lang="en-US" sz="2400" b="1" i="1" noProof="1"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178" y="1067971"/>
            <a:ext cx="3425132" cy="3530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41641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2655524" y="140250"/>
            <a:ext cx="8899890" cy="7999901"/>
          </a:xfrm>
          <a:prstGeom prst="rect">
            <a:avLst/>
          </a:prstGeom>
          <a:solidFill>
            <a:srgbClr val="FBF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3" name="Rectangle 22"/>
          <p:cNvSpPr/>
          <p:nvPr/>
        </p:nvSpPr>
        <p:spPr>
          <a:xfrm>
            <a:off x="1" y="140250"/>
            <a:ext cx="2655523" cy="7999901"/>
          </a:xfrm>
          <a:prstGeom prst="rect">
            <a:avLst/>
          </a:prstGeom>
          <a:solidFill>
            <a:srgbClr val="38A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32361FD3-E66D-2DDD-2A04-C0A7C8AC60FD}"/>
              </a:ext>
            </a:extLst>
          </p:cNvPr>
          <p:cNvSpPr/>
          <p:nvPr/>
        </p:nvSpPr>
        <p:spPr>
          <a:xfrm>
            <a:off x="3136520" y="186394"/>
            <a:ext cx="4851577" cy="4235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noProof="1">
                <a:latin typeface="Times New Roman" panose="02020603050405020304" pitchFamily="18" charset="0"/>
                <a:cs typeface="Times New Roman" panose="02020603050405020304" pitchFamily="18" charset="0"/>
              </a:rPr>
              <a:t>Methods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xmlns="" id="{72A83529-923B-6576-3721-5DAF708A5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08133"/>
              </p:ext>
            </p:extLst>
          </p:nvPr>
        </p:nvGraphicFramePr>
        <p:xfrm>
          <a:off x="3136520" y="879162"/>
          <a:ext cx="7586897" cy="4626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92719">
                  <a:extLst>
                    <a:ext uri="{9D8B030D-6E8A-4147-A177-3AD203B41FA5}">
                      <a16:colId xmlns:a16="http://schemas.microsoft.com/office/drawing/2014/main" xmlns="" val="3872723065"/>
                    </a:ext>
                  </a:extLst>
                </a:gridCol>
                <a:gridCol w="2594178">
                  <a:extLst>
                    <a:ext uri="{9D8B030D-6E8A-4147-A177-3AD203B41FA5}">
                      <a16:colId xmlns:a16="http://schemas.microsoft.com/office/drawing/2014/main" xmlns="" val="3920615037"/>
                    </a:ext>
                  </a:extLst>
                </a:gridCol>
              </a:tblGrid>
              <a:tr h="3673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Profile of the participants</a:t>
                      </a:r>
                      <a:endParaRPr lang="en-ID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Number</a:t>
                      </a:r>
                      <a:endParaRPr lang="en-ID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62518387"/>
                  </a:ext>
                </a:extLst>
              </a:tr>
              <a:tr h="367311"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Educational background</a:t>
                      </a: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ID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92039111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of Physics Education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628461699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of Biology Education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70526654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Bachelor of Chemistry Education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56568154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Teaching experience</a:t>
                      </a: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32218488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3 - 6 years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23766240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7 - 10 years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956835771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11-18 years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76774588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Gender</a:t>
                      </a: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889560304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Man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91656317"/>
                  </a:ext>
                </a:extLst>
              </a:tr>
              <a:tr h="3673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Woman</a:t>
                      </a:r>
                      <a:endParaRPr lang="en-ID" sz="2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D" sz="2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ID" sz="2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34220345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721046"/>
              </p:ext>
            </p:extLst>
          </p:nvPr>
        </p:nvGraphicFramePr>
        <p:xfrm>
          <a:off x="3136520" y="5587079"/>
          <a:ext cx="7603523" cy="25436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10532"/>
                <a:gridCol w="2072467"/>
                <a:gridCol w="2420524"/>
              </a:tblGrid>
              <a:tr h="4256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  <a:latin typeface="+mn-lt"/>
                          <a:ea typeface="+mn-ea"/>
                          <a:cs typeface="+mn-cs"/>
                        </a:rPr>
                        <a:t>School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Teacher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Number of students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5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SMPS Kotagoa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G10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28 orang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5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SMPN 3 Boawae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G2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28 orang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5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SMPN 1 Aesesa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G22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22 orang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256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SMPN 1 Nangaroro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G27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d-ID" sz="2400">
                          <a:effectLst/>
                        </a:rPr>
                        <a:t>23 orang</a:t>
                      </a:r>
                      <a:endParaRPr lang="id-ID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82304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2460567" y="0"/>
            <a:ext cx="9094847" cy="8280400"/>
          </a:xfrm>
          <a:prstGeom prst="rect">
            <a:avLst/>
          </a:prstGeom>
          <a:solidFill>
            <a:srgbClr val="FBF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2460567" cy="8280400"/>
          </a:xfrm>
          <a:prstGeom prst="rect">
            <a:avLst/>
          </a:prstGeom>
          <a:solidFill>
            <a:srgbClr val="38A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" name="Rectangle 1"/>
          <p:cNvSpPr/>
          <p:nvPr/>
        </p:nvSpPr>
        <p:spPr>
          <a:xfrm>
            <a:off x="4106487" y="166255"/>
            <a:ext cx="5137266" cy="6650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smtClean="0">
                <a:solidFill>
                  <a:schemeClr val="tx1"/>
                </a:solidFill>
              </a:rPr>
              <a:t>Research Procedure</a:t>
            </a:r>
            <a:endParaRPr lang="id-ID" sz="320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2709951" y="1487977"/>
            <a:ext cx="1990896" cy="947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Motivation</a:t>
            </a:r>
            <a:endParaRPr lang="id-ID" sz="2400"/>
          </a:p>
        </p:txBody>
      </p:sp>
      <p:sp>
        <p:nvSpPr>
          <p:cNvPr id="15" name="Rounded Rectangle 14"/>
          <p:cNvSpPr/>
          <p:nvPr/>
        </p:nvSpPr>
        <p:spPr>
          <a:xfrm>
            <a:off x="2705792" y="3143134"/>
            <a:ext cx="1995055" cy="947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Ethnoscience</a:t>
            </a:r>
            <a:endParaRPr lang="id-ID" sz="2400"/>
          </a:p>
        </p:txBody>
      </p:sp>
      <p:sp>
        <p:nvSpPr>
          <p:cNvPr id="7" name="Down Arrow 6"/>
          <p:cNvSpPr/>
          <p:nvPr/>
        </p:nvSpPr>
        <p:spPr>
          <a:xfrm>
            <a:off x="3703320" y="2576946"/>
            <a:ext cx="257694" cy="51538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Rounded Rectangle 16"/>
          <p:cNvSpPr/>
          <p:nvPr/>
        </p:nvSpPr>
        <p:spPr>
          <a:xfrm>
            <a:off x="2705792" y="6769330"/>
            <a:ext cx="1995055" cy="947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Technology</a:t>
            </a:r>
            <a:endParaRPr lang="id-ID" sz="2400"/>
          </a:p>
        </p:txBody>
      </p:sp>
      <p:sp>
        <p:nvSpPr>
          <p:cNvPr id="18" name="Down Arrow 17"/>
          <p:cNvSpPr/>
          <p:nvPr/>
        </p:nvSpPr>
        <p:spPr>
          <a:xfrm>
            <a:off x="3735185" y="4275513"/>
            <a:ext cx="257694" cy="51538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Rounded Rectangle 19"/>
          <p:cNvSpPr/>
          <p:nvPr/>
        </p:nvSpPr>
        <p:spPr>
          <a:xfrm>
            <a:off x="2730729" y="4826921"/>
            <a:ext cx="1970118" cy="9476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Pedagogy</a:t>
            </a:r>
            <a:endParaRPr lang="id-ID" sz="2400"/>
          </a:p>
        </p:txBody>
      </p:sp>
      <p:sp>
        <p:nvSpPr>
          <p:cNvPr id="21" name="Down Arrow 20"/>
          <p:cNvSpPr/>
          <p:nvPr/>
        </p:nvSpPr>
        <p:spPr>
          <a:xfrm>
            <a:off x="3703320" y="6023957"/>
            <a:ext cx="257694" cy="51538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ounded Rectangle 7"/>
          <p:cNvSpPr/>
          <p:nvPr/>
        </p:nvSpPr>
        <p:spPr>
          <a:xfrm>
            <a:off x="5652657" y="2338649"/>
            <a:ext cx="1429789" cy="45581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00" smtClean="0"/>
              <a:t>Analysis of Science Contents in the Local Culture</a:t>
            </a:r>
            <a:endParaRPr lang="id-ID" sz="2300"/>
          </a:p>
        </p:txBody>
      </p:sp>
      <p:sp>
        <p:nvSpPr>
          <p:cNvPr id="10" name="Rounded Rectangle 9"/>
          <p:cNvSpPr/>
          <p:nvPr/>
        </p:nvSpPr>
        <p:spPr>
          <a:xfrm>
            <a:off x="2566357" y="1381293"/>
            <a:ext cx="2298861" cy="6525492"/>
          </a:xfrm>
          <a:prstGeom prst="roundRect">
            <a:avLst/>
          </a:prstGeom>
          <a:solidFill>
            <a:schemeClr val="accent1">
              <a:alpha val="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3" name="Right Arrow 12"/>
          <p:cNvSpPr/>
          <p:nvPr/>
        </p:nvSpPr>
        <p:spPr>
          <a:xfrm>
            <a:off x="5120648" y="4447312"/>
            <a:ext cx="465513" cy="34082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5" name="Rounded Rectangle 24"/>
          <p:cNvSpPr/>
          <p:nvPr/>
        </p:nvSpPr>
        <p:spPr>
          <a:xfrm>
            <a:off x="7700373" y="2338649"/>
            <a:ext cx="1429789" cy="45581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Planning lessons</a:t>
            </a:r>
            <a:endParaRPr lang="id-ID" sz="2400"/>
          </a:p>
        </p:txBody>
      </p:sp>
      <p:sp>
        <p:nvSpPr>
          <p:cNvPr id="26" name="Right Arrow 25"/>
          <p:cNvSpPr/>
          <p:nvPr/>
        </p:nvSpPr>
        <p:spPr>
          <a:xfrm>
            <a:off x="7171130" y="4473629"/>
            <a:ext cx="465513" cy="34082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7" name="Rounded Rectangle 26"/>
          <p:cNvSpPr/>
          <p:nvPr/>
        </p:nvSpPr>
        <p:spPr>
          <a:xfrm>
            <a:off x="9864448" y="2338648"/>
            <a:ext cx="1429789" cy="45581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/>
              <a:t>Teaching </a:t>
            </a:r>
            <a:endParaRPr lang="id-ID" sz="2400"/>
          </a:p>
        </p:txBody>
      </p:sp>
      <p:sp>
        <p:nvSpPr>
          <p:cNvPr id="32" name="Right Arrow 31"/>
          <p:cNvSpPr/>
          <p:nvPr/>
        </p:nvSpPr>
        <p:spPr>
          <a:xfrm>
            <a:off x="9299185" y="4447310"/>
            <a:ext cx="465513" cy="340821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22957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-1" y="1014153"/>
            <a:ext cx="11555414" cy="726624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2" name="Pentagon 1"/>
          <p:cNvSpPr/>
          <p:nvPr/>
        </p:nvSpPr>
        <p:spPr>
          <a:xfrm>
            <a:off x="63898" y="127392"/>
            <a:ext cx="4254136" cy="5315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b="1" noProof="1">
                <a:latin typeface="Arial Black" panose="020B0A04020102020204" pitchFamily="34" charset="0"/>
              </a:rPr>
              <a:t>Research RESULTS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3351E7A-0090-60EF-B205-84058FBE06E0}"/>
              </a:ext>
            </a:extLst>
          </p:cNvPr>
          <p:cNvSpPr txBox="1"/>
          <p:nvPr/>
        </p:nvSpPr>
        <p:spPr>
          <a:xfrm>
            <a:off x="4318034" y="7029815"/>
            <a:ext cx="70217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>
                <a:solidFill>
                  <a:srgbClr val="3E4651"/>
                </a:solidFill>
              </a:rPr>
              <a:t>Partnership-Technologi-Ethnosience-Based” Program </a:t>
            </a:r>
            <a:r>
              <a:rPr lang="en-US" sz="2800" b="1" smtClean="0">
                <a:solidFill>
                  <a:srgbClr val="3E4651"/>
                </a:solidFill>
              </a:rPr>
              <a:t>promote science </a:t>
            </a:r>
            <a:r>
              <a:rPr lang="en-US" sz="2800" b="1">
                <a:solidFill>
                  <a:srgbClr val="3E4651"/>
                </a:solidFill>
              </a:rPr>
              <a:t>teachers’ </a:t>
            </a:r>
            <a:r>
              <a:rPr lang="en-US" sz="2800" b="1" smtClean="0">
                <a:solidFill>
                  <a:srgbClr val="3E4651"/>
                </a:solidFill>
              </a:rPr>
              <a:t>TPACK</a:t>
            </a:r>
            <a:endParaRPr lang="en-ID" sz="2800" b="1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5" name="Chart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786013"/>
              </p:ext>
            </p:extLst>
          </p:nvPr>
        </p:nvGraphicFramePr>
        <p:xfrm>
          <a:off x="764771" y="2037079"/>
          <a:ext cx="6351284" cy="43470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718141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63898" y="977269"/>
            <a:ext cx="11555413" cy="7303131"/>
            <a:chOff x="0" y="2001420"/>
            <a:chExt cx="9906000" cy="5086802"/>
          </a:xfrm>
        </p:grpSpPr>
        <p:sp>
          <p:nvSpPr>
            <p:cNvPr id="17" name="Rectangle 16"/>
            <p:cNvSpPr/>
            <p:nvPr/>
          </p:nvSpPr>
          <p:spPr>
            <a:xfrm>
              <a:off x="4953000" y="2001420"/>
              <a:ext cx="4953000" cy="5086802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209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0" y="2001420"/>
              <a:ext cx="4953000" cy="5086802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 sz="2209"/>
            </a:p>
          </p:txBody>
        </p:sp>
      </p:grpSp>
      <p:sp>
        <p:nvSpPr>
          <p:cNvPr id="2" name="Pentagon 1"/>
          <p:cNvSpPr/>
          <p:nvPr/>
        </p:nvSpPr>
        <p:spPr>
          <a:xfrm>
            <a:off x="63898" y="127392"/>
            <a:ext cx="4254136" cy="53156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b="1" noProof="1">
                <a:latin typeface="Arial Black" panose="020B0A04020102020204" pitchFamily="34" charset="0"/>
              </a:rPr>
              <a:t>Research RESULTS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FB34F23C-B659-9E70-457D-46595FC5308C}"/>
              </a:ext>
            </a:extLst>
          </p:cNvPr>
          <p:cNvSpPr txBox="1"/>
          <p:nvPr/>
        </p:nvSpPr>
        <p:spPr>
          <a:xfrm>
            <a:off x="797374" y="6130060"/>
            <a:ext cx="1000917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PCK and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TPK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give a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impact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on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teachers’ TPACK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TCK does not give 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</a:t>
            </a:r>
            <a:r>
              <a:rPr lang="en-US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impact on teachers’ TPACK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2529B8A-C83C-1C1A-11AC-A4C1C20771A0}"/>
              </a:ext>
            </a:extLst>
          </p:cNvPr>
          <p:cNvGrpSpPr/>
          <p:nvPr/>
        </p:nvGrpSpPr>
        <p:grpSpPr>
          <a:xfrm>
            <a:off x="319929" y="1934968"/>
            <a:ext cx="4735396" cy="3675689"/>
            <a:chOff x="404562" y="2832742"/>
            <a:chExt cx="4735396" cy="367568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5F783082-0D88-16E0-E5BA-99BE6C61F356}"/>
                </a:ext>
              </a:extLst>
            </p:cNvPr>
            <p:cNvSpPr txBox="1"/>
            <p:nvPr/>
          </p:nvSpPr>
          <p:spPr>
            <a:xfrm>
              <a:off x="2190966" y="6046766"/>
              <a:ext cx="1227706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noProof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Pretest</a:t>
              </a:r>
              <a:endParaRPr lang="en-US" b="1" noProof="1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xmlns="" id="{70DE2885-B649-EB10-5C0F-A6215779A5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55900" t="39362" r="8016" b="16441"/>
            <a:stretch/>
          </p:blipFill>
          <p:spPr bwMode="auto">
            <a:xfrm>
              <a:off x="404562" y="2832742"/>
              <a:ext cx="4735396" cy="3262713"/>
            </a:xfrm>
            <a:prstGeom prst="rect">
              <a:avLst/>
            </a:prstGeom>
            <a:ln w="3175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886010E-9E43-D072-89FE-616E64BF80B4}"/>
              </a:ext>
            </a:extLst>
          </p:cNvPr>
          <p:cNvGrpSpPr/>
          <p:nvPr/>
        </p:nvGrpSpPr>
        <p:grpSpPr>
          <a:xfrm>
            <a:off x="6415454" y="1934968"/>
            <a:ext cx="4864860" cy="3690932"/>
            <a:chOff x="6415454" y="2831687"/>
            <a:chExt cx="4864860" cy="369093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3EB1D3C-1463-D146-E09B-AB13F02BD85D}"/>
                </a:ext>
              </a:extLst>
            </p:cNvPr>
            <p:cNvSpPr txBox="1"/>
            <p:nvPr/>
          </p:nvSpPr>
          <p:spPr>
            <a:xfrm>
              <a:off x="8221643" y="6060954"/>
              <a:ext cx="1177809" cy="4616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noProof="1">
                  <a:solidFill>
                    <a:srgbClr val="00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Postest</a:t>
              </a:r>
              <a:endParaRPr lang="en-US" b="1" noProof="1"/>
            </a:p>
          </p:txBody>
        </p: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xmlns="" id="{5F82232C-E727-F952-690E-9844E0948F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3407" t="38858" r="12174" b="20088"/>
            <a:stretch/>
          </p:blipFill>
          <p:spPr bwMode="auto">
            <a:xfrm>
              <a:off x="6415454" y="2831687"/>
              <a:ext cx="4864860" cy="3263767"/>
            </a:xfrm>
            <a:prstGeom prst="rect">
              <a:avLst/>
            </a:prstGeom>
            <a:ln w="3175">
              <a:solidFill>
                <a:schemeClr val="tx1"/>
              </a:solidFill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6886533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140250"/>
            <a:ext cx="3399958" cy="799990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16" name="Rectangle 15"/>
          <p:cNvSpPr/>
          <p:nvPr/>
        </p:nvSpPr>
        <p:spPr>
          <a:xfrm>
            <a:off x="3399958" y="140250"/>
            <a:ext cx="8155456" cy="79999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2209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0DFFD4B-2835-B7FD-D433-D0FF1B4A52CB}"/>
              </a:ext>
            </a:extLst>
          </p:cNvPr>
          <p:cNvSpPr txBox="1"/>
          <p:nvPr/>
        </p:nvSpPr>
        <p:spPr>
          <a:xfrm>
            <a:off x="209006" y="5690442"/>
            <a:ext cx="111556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are variations amongst teachers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ID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Some teachers could maintain their TPACK but some others could </a:t>
            </a:r>
            <a:r>
              <a:rPr lang="en-ID" sz="3200" noProof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</a:t>
            </a:r>
            <a:endParaRPr lang="en-ID" sz="3200" noProof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4891F1D-7CDE-806E-D674-68C7105EAA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514" t="37496" r="10425" b="18278"/>
          <a:stretch/>
        </p:blipFill>
        <p:spPr bwMode="auto">
          <a:xfrm>
            <a:off x="1467617" y="671818"/>
            <a:ext cx="9512533" cy="50186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entagon 1">
            <a:extLst>
              <a:ext uri="{FF2B5EF4-FFF2-40B4-BE49-F238E27FC236}">
                <a16:creationId xmlns:a16="http://schemas.microsoft.com/office/drawing/2014/main" xmlns="" id="{6873C432-3AE0-844F-0AC3-88DFE5972912}"/>
              </a:ext>
            </a:extLst>
          </p:cNvPr>
          <p:cNvSpPr/>
          <p:nvPr/>
        </p:nvSpPr>
        <p:spPr>
          <a:xfrm>
            <a:off x="209006" y="140250"/>
            <a:ext cx="4254136" cy="531568"/>
          </a:xfrm>
          <a:prstGeom prst="homePlat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noProof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Research RESULTS</a:t>
            </a:r>
          </a:p>
        </p:txBody>
      </p:sp>
    </p:spTree>
    <p:extLst>
      <p:ext uri="{BB962C8B-B14F-4D97-AF65-F5344CB8AC3E}">
        <p14:creationId xmlns:p14="http://schemas.microsoft.com/office/powerpoint/2010/main" val="40155342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14875</TotalTime>
  <Words>361</Words>
  <Application>Microsoft Office PowerPoint</Application>
  <PresentationFormat>Custom</PresentationFormat>
  <Paragraphs>99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Ramdan</dc:creator>
  <cp:lastModifiedBy>Ari Widodo</cp:lastModifiedBy>
  <cp:revision>519</cp:revision>
  <cp:lastPrinted>2018-11-20T02:51:09Z</cp:lastPrinted>
  <dcterms:created xsi:type="dcterms:W3CDTF">2017-05-16T10:11:57Z</dcterms:created>
  <dcterms:modified xsi:type="dcterms:W3CDTF">2022-12-07T03:33:54Z</dcterms:modified>
</cp:coreProperties>
</file>