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1" r:id="rId5"/>
    <p:sldId id="262" r:id="rId6"/>
    <p:sldId id="275" r:id="rId7"/>
    <p:sldId id="278" r:id="rId8"/>
    <p:sldId id="273" r:id="rId9"/>
    <p:sldId id="27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iyi" initials="b" lastIdx="1" clrIdx="0">
    <p:extLst>
      <p:ext uri="{19B8F6BF-5375-455C-9EA6-DF929625EA0E}">
        <p15:presenceInfo xmlns:p15="http://schemas.microsoft.com/office/powerpoint/2012/main" userId="baiyi" providerId="None"/>
      </p:ext>
    </p:extLst>
  </p:cmAuthor>
  <p:cmAuthor id="2" name="Nancy Lane" initials="NL" lastIdx="5" clrIdx="1">
    <p:extLst>
      <p:ext uri="{19B8F6BF-5375-455C-9EA6-DF929625EA0E}">
        <p15:presenceInfo xmlns:p15="http://schemas.microsoft.com/office/powerpoint/2012/main" userId="e185148016bd6ee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ltLang="zh-CN"/>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AE42E043-F6DF-4700-9C24-B6F713C9BFC4}" type="datetimeFigureOut">
              <a:rPr lang="zh-CN" altLang="en-US" smtClean="0"/>
              <a:t>2022/12/8</a:t>
            </a:fld>
            <a:endParaRPr lang="zh-CN" altLang="en-US"/>
          </a:p>
        </p:txBody>
      </p:sp>
      <p:sp>
        <p:nvSpPr>
          <p:cNvPr id="5" name="Footer Placeholder 4"/>
          <p:cNvSpPr>
            <a:spLocks noGrp="1"/>
          </p:cNvSpPr>
          <p:nvPr>
            <p:ph type="ftr" sz="quarter" idx="11"/>
          </p:nvPr>
        </p:nvSpPr>
        <p:spPr>
          <a:xfrm>
            <a:off x="1876424" y="5410201"/>
            <a:ext cx="5124886" cy="365125"/>
          </a:xfrm>
        </p:spPr>
        <p:txBody>
          <a:bodyPr/>
          <a:lstStyle/>
          <a:p>
            <a:endParaRPr lang="zh-CN" altLang="en-US"/>
          </a:p>
        </p:txBody>
      </p:sp>
      <p:sp>
        <p:nvSpPr>
          <p:cNvPr id="6" name="Slide Number Placeholder 5"/>
          <p:cNvSpPr>
            <a:spLocks noGrp="1"/>
          </p:cNvSpPr>
          <p:nvPr>
            <p:ph type="sldNum" sz="quarter" idx="12"/>
          </p:nvPr>
        </p:nvSpPr>
        <p:spPr>
          <a:xfrm>
            <a:off x="9896911" y="5410199"/>
            <a:ext cx="771089" cy="365125"/>
          </a:xfrm>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413501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ltLang="zh-CN"/>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ltLang="zh-CN"/>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366118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ltLang="zh-CN"/>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4242406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ltLang="zh-CN"/>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5DB8FB4-7069-4BE7-8351-32470FCA6A4A}" type="slidenum">
              <a:rPr lang="zh-CN" altLang="en-US" smtClean="0"/>
              <a:t>‹#›</a:t>
            </a:fld>
            <a:endParaRPr lang="zh-CN" alt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15710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ltLang="zh-CN"/>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317957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ltLang="zh-CN"/>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3" name="Date Placeholder 2"/>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858314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ltLang="zh-CN"/>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ltLang="zh-CN"/>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ltLang="zh-CN"/>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ltLang="zh-CN"/>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3" name="Date Placeholder 2"/>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958162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874721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ltLang="zh-CN"/>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96680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077770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ltLang="zh-CN"/>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4" name="Date Placeholder 3"/>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952945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5" name="Date Placeholder 4"/>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1416200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ltLang="zh-CN"/>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7" name="Date Placeholder 6"/>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159723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Date Placeholder 2"/>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045124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1653199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ltLang="zh-CN"/>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1663202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ltLang="zh-CN"/>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AE42E043-F6DF-4700-9C24-B6F713C9BFC4}" type="datetimeFigureOut">
              <a:rPr lang="zh-CN" altLang="en-US" smtClean="0"/>
              <a:t>2022/12/8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254426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E42E043-F6DF-4700-9C24-B6F713C9BFC4}" type="datetimeFigureOut">
              <a:rPr lang="zh-CN" altLang="en-US" smtClean="0"/>
              <a:t>2022/12/8</a:t>
            </a:fld>
            <a:endParaRPr lang="zh-CN" alt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5DB8FB4-7069-4BE7-8351-32470FCA6A4A}" type="slidenum">
              <a:rPr lang="zh-CN" altLang="en-US" smtClean="0"/>
              <a:t>‹#›</a:t>
            </a:fld>
            <a:endParaRPr lang="zh-CN" altLang="en-US"/>
          </a:p>
        </p:txBody>
      </p:sp>
    </p:spTree>
    <p:extLst>
      <p:ext uri="{BB962C8B-B14F-4D97-AF65-F5344CB8AC3E}">
        <p14:creationId xmlns:p14="http://schemas.microsoft.com/office/powerpoint/2010/main" val="40493250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F44303-8DD2-4908-8133-014D84E8E9F7}"/>
              </a:ext>
            </a:extLst>
          </p:cNvPr>
          <p:cNvSpPr txBox="1"/>
          <p:nvPr/>
        </p:nvSpPr>
        <p:spPr>
          <a:xfrm>
            <a:off x="1941442" y="6273225"/>
            <a:ext cx="9475305" cy="584775"/>
          </a:xfrm>
          <a:prstGeom prst="rect">
            <a:avLst/>
          </a:prstGeom>
          <a:noFill/>
        </p:spPr>
        <p:txBody>
          <a:bodyPr wrap="square" rtlCol="0">
            <a:spAutoFit/>
          </a:bodyPr>
          <a:lstStyle/>
          <a:p>
            <a:pPr algn="ctr"/>
            <a:r>
              <a:rPr lang="en-US" altLang="zh-CN" sz="3200" dirty="0">
                <a:latin typeface="Phetsarath OT" panose="02000500000000000000" pitchFamily="2" charset="0"/>
                <a:cs typeface="Phetsarath OT" panose="02000500000000000000" pitchFamily="2" charset="0"/>
              </a:rPr>
              <a:t>13-15.12.2022</a:t>
            </a:r>
            <a:endParaRPr lang="zh-CN" altLang="en-US" sz="3200" dirty="0">
              <a:latin typeface="Phetsarath OT" panose="02000500000000000000" pitchFamily="2" charset="0"/>
              <a:cs typeface="Phetsarath OT" panose="02000500000000000000" pitchFamily="2" charset="0"/>
            </a:endParaRPr>
          </a:p>
        </p:txBody>
      </p:sp>
      <p:pic>
        <p:nvPicPr>
          <p:cNvPr id="6" name="Picture 5">
            <a:extLst>
              <a:ext uri="{FF2B5EF4-FFF2-40B4-BE49-F238E27FC236}">
                <a16:creationId xmlns:a16="http://schemas.microsoft.com/office/drawing/2014/main" id="{61A4E55F-A9D2-4B29-BC7B-29EBD5693C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3304" y="274585"/>
            <a:ext cx="1775791" cy="1885520"/>
          </a:xfrm>
          <a:prstGeom prst="rect">
            <a:avLst/>
          </a:prstGeom>
        </p:spPr>
      </p:pic>
      <p:sp>
        <p:nvSpPr>
          <p:cNvPr id="7" name="TextBox 6">
            <a:extLst>
              <a:ext uri="{FF2B5EF4-FFF2-40B4-BE49-F238E27FC236}">
                <a16:creationId xmlns:a16="http://schemas.microsoft.com/office/drawing/2014/main" id="{D01BD427-D393-4FAC-AC14-EF9FDA46150A}"/>
              </a:ext>
            </a:extLst>
          </p:cNvPr>
          <p:cNvSpPr txBox="1"/>
          <p:nvPr/>
        </p:nvSpPr>
        <p:spPr>
          <a:xfrm>
            <a:off x="1364973" y="2176948"/>
            <a:ext cx="9250017" cy="584775"/>
          </a:xfrm>
          <a:prstGeom prst="rect">
            <a:avLst/>
          </a:prstGeom>
          <a:noFill/>
        </p:spPr>
        <p:txBody>
          <a:bodyPr wrap="square" rtlCol="0">
            <a:spAutoFit/>
          </a:bodyPr>
          <a:lstStyle/>
          <a:p>
            <a:pPr algn="ctr"/>
            <a:r>
              <a:rPr lang="en-US" altLang="zh-CN" sz="3200" b="1" dirty="0" err="1">
                <a:latin typeface="Times New Roman" panose="02020603050405020304" pitchFamily="18" charset="0"/>
                <a:cs typeface="Times New Roman" panose="02020603050405020304" pitchFamily="18" charset="0"/>
              </a:rPr>
              <a:t>Souphanouvong</a:t>
            </a:r>
            <a:r>
              <a:rPr lang="en-US" altLang="zh-CN" sz="3200" b="1" dirty="0">
                <a:latin typeface="Times New Roman" panose="02020603050405020304" pitchFamily="18" charset="0"/>
                <a:cs typeface="Times New Roman" panose="02020603050405020304" pitchFamily="18" charset="0"/>
              </a:rPr>
              <a:t> University, Faculty of Education</a:t>
            </a:r>
            <a:endParaRPr lang="zh-CN" altLang="en-US" sz="32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62011C0-F8F7-44F7-840F-DF1B956E1A73}"/>
              </a:ext>
            </a:extLst>
          </p:cNvPr>
          <p:cNvSpPr txBox="1"/>
          <p:nvPr/>
        </p:nvSpPr>
        <p:spPr>
          <a:xfrm>
            <a:off x="2912165" y="2654401"/>
            <a:ext cx="6947453" cy="707886"/>
          </a:xfrm>
          <a:prstGeom prst="rect">
            <a:avLst/>
          </a:prstGeom>
          <a:noFill/>
        </p:spPr>
        <p:txBody>
          <a:bodyPr wrap="square" rtlCol="0">
            <a:spAutoFit/>
          </a:bodyPr>
          <a:lstStyle/>
          <a:p>
            <a:r>
              <a:rPr lang="en-US" altLang="zh-CN" sz="4000" b="1" dirty="0">
                <a:latin typeface="Times New Roman" panose="02020603050405020304" pitchFamily="18" charset="0"/>
                <a:cs typeface="Times New Roman" panose="02020603050405020304" pitchFamily="18" charset="0"/>
              </a:rPr>
              <a:t> research presentation</a:t>
            </a:r>
            <a:endParaRPr lang="zh-CN" altLang="en-US" sz="40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BC4A240A-4536-43BC-97AE-0541B25C04BE}"/>
              </a:ext>
            </a:extLst>
          </p:cNvPr>
          <p:cNvSpPr txBox="1"/>
          <p:nvPr/>
        </p:nvSpPr>
        <p:spPr>
          <a:xfrm>
            <a:off x="861391" y="3505653"/>
            <a:ext cx="10681252" cy="1569660"/>
          </a:xfrm>
          <a:prstGeom prst="rect">
            <a:avLst/>
          </a:prstGeom>
          <a:noFill/>
        </p:spPr>
        <p:txBody>
          <a:bodyPr wrap="square" rtlCol="0">
            <a:spAutoFit/>
          </a:bodyPr>
          <a:lstStyle/>
          <a:p>
            <a:pPr algn="ctr"/>
            <a:r>
              <a:rPr lang="en-US" altLang="zh-CN" sz="3200" b="1" dirty="0">
                <a:latin typeface="Times New Roman" panose="02020603050405020304" pitchFamily="18" charset="0"/>
                <a:cs typeface="Times New Roman" panose="02020603050405020304" pitchFamily="18" charset="0"/>
              </a:rPr>
              <a:t>Research Title: </a:t>
            </a:r>
            <a:r>
              <a:rPr lang="en-US" sz="3200" b="1" dirty="0">
                <a:latin typeface="Times New Roman" panose="02020603050405020304" pitchFamily="18" charset="0"/>
                <a:cs typeface="Times New Roman" panose="02020603050405020304" pitchFamily="18" charset="0"/>
              </a:rPr>
              <a:t>A study of problems of lecturers in using ICT applications in online teaching at </a:t>
            </a:r>
            <a:r>
              <a:rPr lang="en-US" sz="3200" b="1" dirty="0" err="1">
                <a:latin typeface="Times New Roman" panose="02020603050405020304" pitchFamily="18" charset="0"/>
                <a:cs typeface="Times New Roman" panose="02020603050405020304" pitchFamily="18" charset="0"/>
              </a:rPr>
              <a:t>Souphanouvong</a:t>
            </a:r>
            <a:r>
              <a:rPr lang="en-US" sz="3200" b="1" dirty="0">
                <a:latin typeface="Times New Roman" panose="02020603050405020304" pitchFamily="18" charset="0"/>
                <a:cs typeface="Times New Roman" panose="02020603050405020304" pitchFamily="18" charset="0"/>
              </a:rPr>
              <a:t> University during the COVID-19 pandemic</a:t>
            </a:r>
            <a:r>
              <a:rPr lang="en-US" altLang="zh-CN" sz="3200" b="1" dirty="0">
                <a:latin typeface="Times New Roman" panose="02020603050405020304" pitchFamily="18" charset="0"/>
                <a:cs typeface="Times New Roman" panose="02020603050405020304" pitchFamily="18" charset="0"/>
              </a:rPr>
              <a:t> .</a:t>
            </a:r>
            <a:endParaRPr lang="zh-CN" altLang="en-US" sz="32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91960C5-FDDC-4FD0-84CD-9FE6B827EF38}"/>
              </a:ext>
            </a:extLst>
          </p:cNvPr>
          <p:cNvSpPr txBox="1"/>
          <p:nvPr/>
        </p:nvSpPr>
        <p:spPr>
          <a:xfrm>
            <a:off x="1199321" y="5381611"/>
            <a:ext cx="10005392" cy="584775"/>
          </a:xfrm>
          <a:prstGeom prst="rect">
            <a:avLst/>
          </a:prstGeom>
          <a:noFill/>
        </p:spPr>
        <p:txBody>
          <a:bodyPr wrap="square" rtlCol="0">
            <a:spAutoFit/>
          </a:bodyPr>
          <a:lstStyle/>
          <a:p>
            <a:r>
              <a:rPr lang="en-US" altLang="zh-CN" sz="3200" dirty="0">
                <a:latin typeface="Times New Roman" panose="02020603050405020304" pitchFamily="18" charset="0"/>
                <a:cs typeface="Times New Roman" panose="02020603050405020304" pitchFamily="18" charset="0"/>
              </a:rPr>
              <a:t>Present by: </a:t>
            </a:r>
            <a:r>
              <a:rPr lang="en-US" altLang="zh-CN" sz="3200" dirty="0" err="1">
                <a:latin typeface="Times New Roman" panose="02020603050405020304" pitchFamily="18" charset="0"/>
                <a:cs typeface="Times New Roman" panose="02020603050405020304" pitchFamily="18" charset="0"/>
              </a:rPr>
              <a:t>Sithonh</a:t>
            </a:r>
            <a:r>
              <a:rPr lang="en-US" altLang="zh-CN" sz="3200" dirty="0">
                <a:latin typeface="Times New Roman" panose="02020603050405020304" pitchFamily="18" charset="0"/>
                <a:cs typeface="Times New Roman" panose="02020603050405020304" pitchFamily="18" charset="0"/>
              </a:rPr>
              <a:t> SISOMBATH</a:t>
            </a:r>
            <a:endParaRPr lang="zh-CN" alt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671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395423-D753-4ED7-88A4-C1C0C6E3D6AD}"/>
              </a:ext>
            </a:extLst>
          </p:cNvPr>
          <p:cNvSpPr txBox="1"/>
          <p:nvPr/>
        </p:nvSpPr>
        <p:spPr>
          <a:xfrm>
            <a:off x="2912166" y="212035"/>
            <a:ext cx="6102626" cy="707886"/>
          </a:xfrm>
          <a:prstGeom prst="rect">
            <a:avLst/>
          </a:prstGeom>
          <a:noFill/>
        </p:spPr>
        <p:txBody>
          <a:bodyPr wrap="square">
            <a:spAutoFit/>
          </a:bodyPr>
          <a:lstStyle/>
          <a:p>
            <a:r>
              <a:rPr lang="en-US" altLang="zh-CN" sz="4000" b="1" dirty="0">
                <a:latin typeface="Times New Roman" panose="02020603050405020304" pitchFamily="18" charset="0"/>
                <a:ea typeface="宋体" panose="02010600030101010101" pitchFamily="2" charset="-122"/>
              </a:rPr>
              <a:t>Purpose of this research </a:t>
            </a:r>
            <a:endParaRPr lang="zh-CN" altLang="en-US" sz="4000" dirty="0"/>
          </a:p>
        </p:txBody>
      </p:sp>
      <p:sp>
        <p:nvSpPr>
          <p:cNvPr id="5" name="TextBox 4">
            <a:extLst>
              <a:ext uri="{FF2B5EF4-FFF2-40B4-BE49-F238E27FC236}">
                <a16:creationId xmlns:a16="http://schemas.microsoft.com/office/drawing/2014/main" id="{52DC2A92-290F-4AE1-92DF-CBB9A02E1F5F}"/>
              </a:ext>
            </a:extLst>
          </p:cNvPr>
          <p:cNvSpPr txBox="1"/>
          <p:nvPr/>
        </p:nvSpPr>
        <p:spPr>
          <a:xfrm>
            <a:off x="1099930" y="935363"/>
            <a:ext cx="10177669" cy="4294830"/>
          </a:xfrm>
          <a:prstGeom prst="rect">
            <a:avLst/>
          </a:prstGeom>
          <a:noFill/>
        </p:spPr>
        <p:txBody>
          <a:bodyPr wrap="square">
            <a:spAutoFit/>
          </a:bodyPr>
          <a:lstStyle/>
          <a:p>
            <a:pPr indent="269875" algn="just">
              <a:lnSpc>
                <a:spcPct val="115000"/>
              </a:lnSpc>
            </a:pPr>
            <a:r>
              <a:rPr lang="en-US" altLang="zh-CN" sz="3200" kern="100" dirty="0">
                <a:latin typeface="Times New Roman" panose="02020603050405020304" pitchFamily="18" charset="0"/>
                <a:ea typeface="宋体" panose="02010600030101010101" pitchFamily="2" charset="-122"/>
                <a:cs typeface="Cordia New" panose="020B0304020202020204" pitchFamily="34" charset="-34"/>
              </a:rPr>
              <a:t>  </a:t>
            </a:r>
            <a:r>
              <a:rPr lang="en-US" altLang="zh-CN" sz="4000" kern="100" dirty="0">
                <a:latin typeface="Times New Roman" panose="02020603050405020304" pitchFamily="18" charset="0"/>
                <a:ea typeface="宋体" panose="02010600030101010101" pitchFamily="2" charset="-122"/>
                <a:cs typeface="Cordia New" panose="020B0304020202020204" pitchFamily="34" charset="-34"/>
              </a:rPr>
              <a:t>1. To </a:t>
            </a:r>
            <a:r>
              <a:rPr lang="en-US" altLang="zh-CN" sz="4000" kern="100" dirty="0">
                <a:effectLst/>
                <a:latin typeface="Times New Roman" panose="02020603050405020304" pitchFamily="18" charset="0"/>
                <a:ea typeface="宋体" panose="02010600030101010101" pitchFamily="2" charset="-122"/>
                <a:cs typeface="Cordia New" panose="020B0304020202020204" pitchFamily="34" charset="-34"/>
              </a:rPr>
              <a:t>explore what problems faced by </a:t>
            </a:r>
            <a:r>
              <a:rPr lang="en-US" altLang="zh-CN" sz="4000" kern="100" dirty="0" err="1">
                <a:effectLst/>
                <a:latin typeface="Times New Roman" panose="02020603050405020304" pitchFamily="18" charset="0"/>
                <a:ea typeface="宋体" panose="02010600030101010101" pitchFamily="2" charset="-122"/>
                <a:cs typeface="Cordia New" panose="020B0304020202020204" pitchFamily="34" charset="-34"/>
              </a:rPr>
              <a:t>Souphanouvong</a:t>
            </a:r>
            <a:r>
              <a:rPr lang="en-US" altLang="zh-CN" sz="4000" kern="100" dirty="0">
                <a:effectLst/>
                <a:latin typeface="Times New Roman" panose="02020603050405020304" pitchFamily="18" charset="0"/>
                <a:ea typeface="宋体" panose="02010600030101010101" pitchFamily="2" charset="-122"/>
                <a:cs typeface="Cordia New" panose="020B0304020202020204" pitchFamily="34" charset="-34"/>
              </a:rPr>
              <a:t> University lecturers in using IC</a:t>
            </a:r>
            <a:r>
              <a:rPr lang="en-US" altLang="zh-CN" sz="4000" kern="100" dirty="0">
                <a:latin typeface="Times New Roman" panose="02020603050405020304" pitchFamily="18" charset="0"/>
                <a:ea typeface="宋体" panose="02010600030101010101" pitchFamily="2" charset="-122"/>
                <a:cs typeface="Cordia New" panose="020B0304020202020204" pitchFamily="34" charset="-34"/>
              </a:rPr>
              <a:t>T Applications teaching online</a:t>
            </a:r>
            <a:r>
              <a:rPr lang="en-US" altLang="zh-CN" sz="4000" kern="100" dirty="0">
                <a:effectLst/>
                <a:latin typeface="Times New Roman" panose="02020603050405020304" pitchFamily="18" charset="0"/>
                <a:ea typeface="宋体" panose="02010600030101010101" pitchFamily="2" charset="-122"/>
                <a:cs typeface="Cordia New" panose="020B0304020202020204" pitchFamily="34" charset="-34"/>
              </a:rPr>
              <a:t>.</a:t>
            </a:r>
          </a:p>
          <a:p>
            <a:pPr indent="269875" algn="just">
              <a:lnSpc>
                <a:spcPct val="115000"/>
              </a:lnSpc>
            </a:pPr>
            <a:endParaRPr lang="en-US" altLang="zh-CN" sz="4000" kern="100" dirty="0">
              <a:effectLst/>
              <a:latin typeface="Times New Roman" panose="02020603050405020304" pitchFamily="18" charset="0"/>
              <a:ea typeface="宋体" panose="02010600030101010101" pitchFamily="2" charset="-122"/>
              <a:cs typeface="Cordia New" panose="020B0304020202020204" pitchFamily="34" charset="-34"/>
            </a:endParaRPr>
          </a:p>
          <a:p>
            <a:pPr indent="269875" algn="just">
              <a:lnSpc>
                <a:spcPct val="115000"/>
              </a:lnSpc>
            </a:pPr>
            <a:r>
              <a:rPr lang="en-US" altLang="zh-CN" sz="4000" kern="100" dirty="0">
                <a:effectLst/>
                <a:latin typeface="Times New Roman" panose="02020603050405020304" pitchFamily="18" charset="0"/>
                <a:ea typeface="宋体" panose="02010600030101010101" pitchFamily="2" charset="-122"/>
                <a:cs typeface="Cordia New" panose="020B0304020202020204" pitchFamily="34" charset="-34"/>
              </a:rPr>
              <a:t> 2. To find out Applications used by lecturers for teaching online. </a:t>
            </a:r>
            <a:endParaRPr lang="zh-CN" altLang="zh-CN" sz="4000" kern="100" dirty="0">
              <a:effectLst/>
              <a:latin typeface="Calibri" panose="020F0502020204030204" pitchFamily="34" charset="0"/>
              <a:ea typeface="宋体" panose="02010600030101010101" pitchFamily="2" charset="-122"/>
              <a:cs typeface="Cordia New" panose="020B0304020202020204" pitchFamily="34" charset="-34"/>
            </a:endParaRPr>
          </a:p>
        </p:txBody>
      </p:sp>
    </p:spTree>
    <p:extLst>
      <p:ext uri="{BB962C8B-B14F-4D97-AF65-F5344CB8AC3E}">
        <p14:creationId xmlns:p14="http://schemas.microsoft.com/office/powerpoint/2010/main" val="35711575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5035E5-D431-4A63-A035-D5BB55A01158}"/>
              </a:ext>
            </a:extLst>
          </p:cNvPr>
          <p:cNvSpPr txBox="1"/>
          <p:nvPr/>
        </p:nvSpPr>
        <p:spPr>
          <a:xfrm>
            <a:off x="1205947" y="0"/>
            <a:ext cx="10177669" cy="6635343"/>
          </a:xfrm>
          <a:prstGeom prst="rect">
            <a:avLst/>
          </a:prstGeom>
          <a:noFill/>
        </p:spPr>
        <p:txBody>
          <a:bodyPr wrap="square">
            <a:spAutoFit/>
          </a:bodyPr>
          <a:lstStyle/>
          <a:p>
            <a:pPr marL="495300" indent="266700" algn="just">
              <a:lnSpc>
                <a:spcPct val="115000"/>
              </a:lnSpc>
            </a:pPr>
            <a:r>
              <a:rPr lang="en-US" altLang="zh-CN" sz="5400" b="1" kern="100" dirty="0">
                <a:latin typeface="Times New Roman" panose="02020603050405020304" pitchFamily="18" charset="0"/>
                <a:ea typeface="宋体" panose="02010600030101010101" pitchFamily="2" charset="-122"/>
                <a:cs typeface="Cordia New" panose="020B0304020202020204" pitchFamily="34" charset="-34"/>
              </a:rPr>
              <a:t>S</a:t>
            </a:r>
            <a:r>
              <a:rPr lang="en-US" altLang="zh-CN" sz="5400" b="1" kern="100" dirty="0">
                <a:effectLst/>
                <a:latin typeface="Times New Roman" panose="02020603050405020304" pitchFamily="18" charset="0"/>
                <a:ea typeface="宋体" panose="02010600030101010101" pitchFamily="2" charset="-122"/>
                <a:cs typeface="Cordia New" panose="020B0304020202020204" pitchFamily="34" charset="-34"/>
              </a:rPr>
              <a:t>ample group </a:t>
            </a:r>
            <a:endParaRPr lang="zh-CN" altLang="zh-CN" sz="5400" kern="100" dirty="0">
              <a:effectLst/>
              <a:latin typeface="Calibri" panose="020F0502020204030204" pitchFamily="34" charset="0"/>
              <a:ea typeface="宋体" panose="02010600030101010101" pitchFamily="2" charset="-122"/>
              <a:cs typeface="Cordia New" panose="020B0304020202020204" pitchFamily="34" charset="-34"/>
            </a:endParaRPr>
          </a:p>
          <a:p>
            <a:pPr marL="457200" indent="-457200" algn="just">
              <a:lnSpc>
                <a:spcPct val="115000"/>
              </a:lnSpc>
              <a:buFont typeface="Arial" panose="020B0604020202020204" pitchFamily="34" charset="0"/>
              <a:buChar char="•"/>
            </a:pPr>
            <a:r>
              <a:rPr lang="en-US" sz="3200" dirty="0">
                <a:effectLst/>
                <a:latin typeface="Times New Roman" panose="02020603050405020304" pitchFamily="18" charset="0"/>
                <a:ea typeface="DengXian" panose="02010600030101010101" pitchFamily="2" charset="-122"/>
              </a:rPr>
              <a:t>The researchers contacted the 340 lecturers who were working on campus at </a:t>
            </a:r>
            <a:r>
              <a:rPr lang="en-US" sz="3200" dirty="0" err="1">
                <a:effectLst/>
                <a:latin typeface="Times New Roman" panose="02020603050405020304" pitchFamily="18" charset="0"/>
                <a:ea typeface="DengXian" panose="02010600030101010101" pitchFamily="2" charset="-122"/>
              </a:rPr>
              <a:t>Souphanouvong</a:t>
            </a:r>
            <a:r>
              <a:rPr lang="en-US" sz="3200" dirty="0">
                <a:effectLst/>
                <a:latin typeface="Times New Roman" panose="02020603050405020304" pitchFamily="18" charset="0"/>
                <a:ea typeface="DengXian" panose="02010600030101010101" pitchFamily="2" charset="-122"/>
              </a:rPr>
              <a:t> University in the academic year 2020-2021. However, only the respondents who taught online during the pandemic were included for compiling the results. Thus, the population consisted of 99 lecturers.</a:t>
            </a:r>
          </a:p>
          <a:p>
            <a:pPr algn="just">
              <a:lnSpc>
                <a:spcPct val="115000"/>
              </a:lnSpc>
            </a:pPr>
            <a:r>
              <a:rPr lang="en-US" altLang="zh-CN" sz="5400" b="1" kern="100" dirty="0">
                <a:effectLst/>
                <a:latin typeface="Times New Roman" panose="02020603050405020304" pitchFamily="18" charset="0"/>
                <a:ea typeface="宋体" panose="02010600030101010101" pitchFamily="2" charset="-122"/>
                <a:cs typeface="Cordia New" panose="020B0304020202020204" pitchFamily="34" charset="-34"/>
              </a:rPr>
              <a:t>  Instruments</a:t>
            </a:r>
            <a:endParaRPr lang="zh-CN" altLang="zh-CN" sz="5400" kern="100" dirty="0">
              <a:effectLst/>
              <a:latin typeface="Calibri" panose="020F0502020204030204" pitchFamily="34" charset="0"/>
              <a:ea typeface="宋体" panose="02010600030101010101" pitchFamily="2" charset="-122"/>
              <a:cs typeface="Cordia New" panose="020B0304020202020204" pitchFamily="34" charset="-34"/>
            </a:endParaRPr>
          </a:p>
          <a:p>
            <a:pPr marL="342900" indent="-342900" algn="just">
              <a:lnSpc>
                <a:spcPct val="115000"/>
              </a:lnSpc>
              <a:buFont typeface="Arial" panose="020B0604020202020204" pitchFamily="34" charset="0"/>
              <a:buChar char="•"/>
            </a:pPr>
            <a:r>
              <a:rPr lang="en-US" sz="3600" dirty="0">
                <a:effectLst/>
                <a:latin typeface="Times New Roman" panose="02020603050405020304" pitchFamily="18" charset="0"/>
                <a:ea typeface="DengXian" panose="02010600030101010101" pitchFamily="2" charset="-122"/>
              </a:rPr>
              <a:t>An online questionnaire through Google Forms with 16 closed and open-ended questions. </a:t>
            </a:r>
            <a:endParaRPr lang="zh-CN" altLang="zh-CN" sz="4400" kern="100" dirty="0">
              <a:effectLst/>
              <a:latin typeface="Calibri" panose="020F0502020204030204" pitchFamily="34" charset="0"/>
              <a:ea typeface="宋体" panose="02010600030101010101" pitchFamily="2" charset="-122"/>
              <a:cs typeface="Cordia New" panose="020B0304020202020204" pitchFamily="34" charset="-34"/>
            </a:endParaRPr>
          </a:p>
        </p:txBody>
      </p:sp>
    </p:spTree>
    <p:extLst>
      <p:ext uri="{BB962C8B-B14F-4D97-AF65-F5344CB8AC3E}">
        <p14:creationId xmlns:p14="http://schemas.microsoft.com/office/powerpoint/2010/main" val="5876275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5">
            <a:extLst>
              <a:ext uri="{FF2B5EF4-FFF2-40B4-BE49-F238E27FC236}">
                <a16:creationId xmlns:a16="http://schemas.microsoft.com/office/drawing/2014/main" id="{CCE7B72C-1362-4DBB-B73B-C6259D785CB6}"/>
              </a:ext>
            </a:extLst>
          </p:cNvPr>
          <p:cNvSpPr>
            <a:spLocks noChangeArrowheads="1"/>
          </p:cNvSpPr>
          <p:nvPr/>
        </p:nvSpPr>
        <p:spPr bwMode="auto">
          <a:xfrm>
            <a:off x="2403475" y="1962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23" name="TextBox 22">
            <a:extLst>
              <a:ext uri="{FF2B5EF4-FFF2-40B4-BE49-F238E27FC236}">
                <a16:creationId xmlns:a16="http://schemas.microsoft.com/office/drawing/2014/main" id="{FC7AD225-CD8D-4900-9C1C-BC806C5FBCDF}"/>
              </a:ext>
            </a:extLst>
          </p:cNvPr>
          <p:cNvSpPr txBox="1"/>
          <p:nvPr/>
        </p:nvSpPr>
        <p:spPr>
          <a:xfrm>
            <a:off x="1902069" y="56139"/>
            <a:ext cx="8387861" cy="646331"/>
          </a:xfrm>
          <a:prstGeom prst="rect">
            <a:avLst/>
          </a:prstGeom>
          <a:noFill/>
        </p:spPr>
        <p:txBody>
          <a:bodyPr wrap="square">
            <a:spAutoFit/>
          </a:bodyPr>
          <a:lstStyle/>
          <a:p>
            <a:r>
              <a:rPr lang="en-US" altLang="zh-CN" sz="3600" b="1" dirty="0">
                <a:effectLst/>
                <a:latin typeface="Times New Roman" panose="02020603050405020304" pitchFamily="18" charset="0"/>
                <a:ea typeface="宋体" panose="02010600030101010101" pitchFamily="2" charset="-122"/>
              </a:rPr>
              <a:t>The result of the research</a:t>
            </a:r>
            <a:endParaRPr lang="zh-CN" altLang="en-US" sz="3600" dirty="0"/>
          </a:p>
        </p:txBody>
      </p:sp>
      <p:grpSp>
        <p:nvGrpSpPr>
          <p:cNvPr id="1027" name="Group 1026">
            <a:extLst>
              <a:ext uri="{FF2B5EF4-FFF2-40B4-BE49-F238E27FC236}">
                <a16:creationId xmlns:a16="http://schemas.microsoft.com/office/drawing/2014/main" id="{1D815366-E15F-FF06-70D7-3B13F7C35D99}"/>
              </a:ext>
            </a:extLst>
          </p:cNvPr>
          <p:cNvGrpSpPr/>
          <p:nvPr/>
        </p:nvGrpSpPr>
        <p:grpSpPr>
          <a:xfrm>
            <a:off x="1033587" y="1482749"/>
            <a:ext cx="1675600" cy="2011523"/>
            <a:chOff x="2296244" y="1303761"/>
            <a:chExt cx="1675600" cy="2011523"/>
          </a:xfrm>
        </p:grpSpPr>
        <p:pic>
          <p:nvPicPr>
            <p:cNvPr id="7" name="Picture 6">
              <a:extLst>
                <a:ext uri="{FF2B5EF4-FFF2-40B4-BE49-F238E27FC236}">
                  <a16:creationId xmlns:a16="http://schemas.microsoft.com/office/drawing/2014/main" id="{F6CC728C-5946-3528-52DE-BD783EDBE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6244" y="1920072"/>
              <a:ext cx="1643781" cy="1395212"/>
            </a:xfrm>
            <a:prstGeom prst="rect">
              <a:avLst/>
            </a:prstGeom>
          </p:spPr>
        </p:pic>
        <p:sp>
          <p:nvSpPr>
            <p:cNvPr id="28" name="Rectangle 27">
              <a:extLst>
                <a:ext uri="{FF2B5EF4-FFF2-40B4-BE49-F238E27FC236}">
                  <a16:creationId xmlns:a16="http://schemas.microsoft.com/office/drawing/2014/main" id="{5C3F120A-807A-6147-D8C3-18435660B53E}"/>
                </a:ext>
              </a:extLst>
            </p:cNvPr>
            <p:cNvSpPr/>
            <p:nvPr/>
          </p:nvSpPr>
          <p:spPr>
            <a:xfrm>
              <a:off x="2296244" y="1303761"/>
              <a:ext cx="1675600" cy="627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76.0%</a:t>
              </a:r>
            </a:p>
          </p:txBody>
        </p:sp>
      </p:grpSp>
      <p:grpSp>
        <p:nvGrpSpPr>
          <p:cNvPr id="1029" name="Group 1028">
            <a:extLst>
              <a:ext uri="{FF2B5EF4-FFF2-40B4-BE49-F238E27FC236}">
                <a16:creationId xmlns:a16="http://schemas.microsoft.com/office/drawing/2014/main" id="{22990F01-AB40-E866-35E8-980E7BDD76FE}"/>
              </a:ext>
            </a:extLst>
          </p:cNvPr>
          <p:cNvGrpSpPr/>
          <p:nvPr/>
        </p:nvGrpSpPr>
        <p:grpSpPr>
          <a:xfrm>
            <a:off x="2654297" y="1355624"/>
            <a:ext cx="2351225" cy="2610310"/>
            <a:chOff x="4493284" y="1367849"/>
            <a:chExt cx="2351225" cy="2610310"/>
          </a:xfrm>
        </p:grpSpPr>
        <p:pic>
          <p:nvPicPr>
            <p:cNvPr id="1028" name="Picture 4" descr="Zoom Logo PNG - Meeting Zoom Icon Download - Free ...">
              <a:extLst>
                <a:ext uri="{FF2B5EF4-FFF2-40B4-BE49-F238E27FC236}">
                  <a16:creationId xmlns:a16="http://schemas.microsoft.com/office/drawing/2014/main" id="{125858E7-6349-1013-F122-FC6F1B2FBF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3284" y="1743524"/>
              <a:ext cx="2351225" cy="2234635"/>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058D55F4-D174-28EF-6286-1FA32A6B419E}"/>
                </a:ext>
              </a:extLst>
            </p:cNvPr>
            <p:cNvSpPr/>
            <p:nvPr/>
          </p:nvSpPr>
          <p:spPr>
            <a:xfrm>
              <a:off x="4876880" y="1367849"/>
              <a:ext cx="152981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71.0%</a:t>
              </a:r>
            </a:p>
          </p:txBody>
        </p:sp>
      </p:grpSp>
      <p:grpSp>
        <p:nvGrpSpPr>
          <p:cNvPr id="1030" name="Group 1029">
            <a:extLst>
              <a:ext uri="{FF2B5EF4-FFF2-40B4-BE49-F238E27FC236}">
                <a16:creationId xmlns:a16="http://schemas.microsoft.com/office/drawing/2014/main" id="{A6BFCDC2-7A39-2688-3734-AE05A1BA6F4B}"/>
              </a:ext>
            </a:extLst>
          </p:cNvPr>
          <p:cNvGrpSpPr/>
          <p:nvPr/>
        </p:nvGrpSpPr>
        <p:grpSpPr>
          <a:xfrm>
            <a:off x="5040547" y="1414157"/>
            <a:ext cx="1671788" cy="2193449"/>
            <a:chOff x="7996426" y="1169616"/>
            <a:chExt cx="1671788" cy="2193449"/>
          </a:xfrm>
        </p:grpSpPr>
        <p:pic>
          <p:nvPicPr>
            <p:cNvPr id="17" name="Picture 16">
              <a:extLst>
                <a:ext uri="{FF2B5EF4-FFF2-40B4-BE49-F238E27FC236}">
                  <a16:creationId xmlns:a16="http://schemas.microsoft.com/office/drawing/2014/main" id="{B69ADC8F-45B7-F808-2064-B54B9F7F6AC5}"/>
                </a:ext>
              </a:extLst>
            </p:cNvPr>
            <p:cNvPicPr>
              <a:picLocks noChangeAspect="1"/>
            </p:cNvPicPr>
            <p:nvPr/>
          </p:nvPicPr>
          <p:blipFill>
            <a:blip r:embed="rId4"/>
            <a:stretch>
              <a:fillRect/>
            </a:stretch>
          </p:blipFill>
          <p:spPr>
            <a:xfrm>
              <a:off x="8043816" y="1786057"/>
              <a:ext cx="1577008" cy="1577008"/>
            </a:xfrm>
            <a:prstGeom prst="rect">
              <a:avLst/>
            </a:prstGeom>
          </p:spPr>
        </p:pic>
        <p:sp>
          <p:nvSpPr>
            <p:cNvPr id="30" name="Rectangle 29">
              <a:extLst>
                <a:ext uri="{FF2B5EF4-FFF2-40B4-BE49-F238E27FC236}">
                  <a16:creationId xmlns:a16="http://schemas.microsoft.com/office/drawing/2014/main" id="{FE3CF964-6EF6-ACB5-CD5E-2E7938E98F40}"/>
                </a:ext>
              </a:extLst>
            </p:cNvPr>
            <p:cNvSpPr/>
            <p:nvPr/>
          </p:nvSpPr>
          <p:spPr>
            <a:xfrm>
              <a:off x="7996426" y="1169616"/>
              <a:ext cx="1671788"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51.5%</a:t>
              </a:r>
            </a:p>
          </p:txBody>
        </p:sp>
      </p:grpSp>
      <p:grpSp>
        <p:nvGrpSpPr>
          <p:cNvPr id="1031" name="Group 1030">
            <a:extLst>
              <a:ext uri="{FF2B5EF4-FFF2-40B4-BE49-F238E27FC236}">
                <a16:creationId xmlns:a16="http://schemas.microsoft.com/office/drawing/2014/main" id="{6539FFD2-BBB3-8E69-A77D-47F37F4CF9BF}"/>
              </a:ext>
            </a:extLst>
          </p:cNvPr>
          <p:cNvGrpSpPr/>
          <p:nvPr/>
        </p:nvGrpSpPr>
        <p:grpSpPr>
          <a:xfrm>
            <a:off x="7185174" y="1368992"/>
            <a:ext cx="1606650" cy="2173868"/>
            <a:chOff x="3129890" y="4040133"/>
            <a:chExt cx="1606650" cy="2173868"/>
          </a:xfrm>
        </p:grpSpPr>
        <p:pic>
          <p:nvPicPr>
            <p:cNvPr id="27" name="Picture 26">
              <a:extLst>
                <a:ext uri="{FF2B5EF4-FFF2-40B4-BE49-F238E27FC236}">
                  <a16:creationId xmlns:a16="http://schemas.microsoft.com/office/drawing/2014/main" id="{E6C72AB5-5116-3C4B-CEBD-E0F49610CFDE}"/>
                </a:ext>
              </a:extLst>
            </p:cNvPr>
            <p:cNvPicPr>
              <a:picLocks noChangeAspect="1"/>
            </p:cNvPicPr>
            <p:nvPr/>
          </p:nvPicPr>
          <p:blipFill>
            <a:blip r:embed="rId5"/>
            <a:stretch>
              <a:fillRect/>
            </a:stretch>
          </p:blipFill>
          <p:spPr>
            <a:xfrm>
              <a:off x="3129890" y="4642376"/>
              <a:ext cx="1571625" cy="1571625"/>
            </a:xfrm>
            <a:prstGeom prst="rect">
              <a:avLst/>
            </a:prstGeom>
          </p:spPr>
        </p:pic>
        <p:sp>
          <p:nvSpPr>
            <p:cNvPr id="31" name="Rectangle 30">
              <a:extLst>
                <a:ext uri="{FF2B5EF4-FFF2-40B4-BE49-F238E27FC236}">
                  <a16:creationId xmlns:a16="http://schemas.microsoft.com/office/drawing/2014/main" id="{1E1D59F6-F653-A496-0972-393A6C0CA029}"/>
                </a:ext>
              </a:extLst>
            </p:cNvPr>
            <p:cNvSpPr/>
            <p:nvPr/>
          </p:nvSpPr>
          <p:spPr>
            <a:xfrm>
              <a:off x="3164915" y="4040133"/>
              <a:ext cx="1571625" cy="627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29.3%</a:t>
              </a:r>
            </a:p>
          </p:txBody>
        </p:sp>
      </p:grpSp>
      <p:grpSp>
        <p:nvGrpSpPr>
          <p:cNvPr id="1032" name="Group 1031">
            <a:extLst>
              <a:ext uri="{FF2B5EF4-FFF2-40B4-BE49-F238E27FC236}">
                <a16:creationId xmlns:a16="http://schemas.microsoft.com/office/drawing/2014/main" id="{258E1C16-E2C1-69A5-8315-A0FD41F03089}"/>
              </a:ext>
            </a:extLst>
          </p:cNvPr>
          <p:cNvGrpSpPr/>
          <p:nvPr/>
        </p:nvGrpSpPr>
        <p:grpSpPr>
          <a:xfrm>
            <a:off x="8940442" y="1365246"/>
            <a:ext cx="1850167" cy="2129026"/>
            <a:chOff x="4993364" y="4014974"/>
            <a:chExt cx="1571625" cy="1808502"/>
          </a:xfrm>
        </p:grpSpPr>
        <p:pic>
          <p:nvPicPr>
            <p:cNvPr id="1026" name="Picture 2" descr="New Google Meet 2020 icon PNG and SVG Vector Free Download">
              <a:extLst>
                <a:ext uri="{FF2B5EF4-FFF2-40B4-BE49-F238E27FC236}">
                  <a16:creationId xmlns:a16="http://schemas.microsoft.com/office/drawing/2014/main" id="{1BB67857-7E29-47D6-DCE3-37514BD898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4802" y="4642376"/>
              <a:ext cx="1428750" cy="1181100"/>
            </a:xfrm>
            <a:prstGeom prst="rect">
              <a:avLst/>
            </a:prstGeom>
            <a:noFill/>
            <a:extLst>
              <a:ext uri="{909E8E84-426E-40DD-AFC4-6F175D3DCCD1}">
                <a14:hiddenFill xmlns:a14="http://schemas.microsoft.com/office/drawing/2010/main">
                  <a:solidFill>
                    <a:srgbClr val="FFFFFF"/>
                  </a:solidFill>
                </a14:hiddenFill>
              </a:ext>
            </a:extLst>
          </p:spPr>
        </p:pic>
        <p:sp>
          <p:nvSpPr>
            <p:cNvPr id="1024" name="Rectangle 1023">
              <a:extLst>
                <a:ext uri="{FF2B5EF4-FFF2-40B4-BE49-F238E27FC236}">
                  <a16:creationId xmlns:a16="http://schemas.microsoft.com/office/drawing/2014/main" id="{65289BD1-99FB-BB6E-CCC4-5CD9DAE67C9A}"/>
                </a:ext>
              </a:extLst>
            </p:cNvPr>
            <p:cNvSpPr/>
            <p:nvPr/>
          </p:nvSpPr>
          <p:spPr>
            <a:xfrm>
              <a:off x="4993364" y="4014974"/>
              <a:ext cx="1571625" cy="627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29.3%</a:t>
              </a:r>
            </a:p>
          </p:txBody>
        </p:sp>
      </p:grpSp>
      <p:grpSp>
        <p:nvGrpSpPr>
          <p:cNvPr id="1033" name="Group 1032">
            <a:extLst>
              <a:ext uri="{FF2B5EF4-FFF2-40B4-BE49-F238E27FC236}">
                <a16:creationId xmlns:a16="http://schemas.microsoft.com/office/drawing/2014/main" id="{38620824-D651-D8AD-E832-AAC3F1697044}"/>
              </a:ext>
            </a:extLst>
          </p:cNvPr>
          <p:cNvGrpSpPr/>
          <p:nvPr/>
        </p:nvGrpSpPr>
        <p:grpSpPr>
          <a:xfrm>
            <a:off x="1107261" y="3885519"/>
            <a:ext cx="1671606" cy="2195858"/>
            <a:chOff x="6990686" y="3731362"/>
            <a:chExt cx="1671606" cy="2195858"/>
          </a:xfrm>
        </p:grpSpPr>
        <p:pic>
          <p:nvPicPr>
            <p:cNvPr id="22" name="Picture 21">
              <a:extLst>
                <a:ext uri="{FF2B5EF4-FFF2-40B4-BE49-F238E27FC236}">
                  <a16:creationId xmlns:a16="http://schemas.microsoft.com/office/drawing/2014/main" id="{5D992086-A0AF-B992-FAB0-DA914A012D30}"/>
                </a:ext>
              </a:extLst>
            </p:cNvPr>
            <p:cNvPicPr>
              <a:picLocks noChangeAspect="1"/>
            </p:cNvPicPr>
            <p:nvPr/>
          </p:nvPicPr>
          <p:blipFill>
            <a:blip r:embed="rId7"/>
            <a:stretch>
              <a:fillRect/>
            </a:stretch>
          </p:blipFill>
          <p:spPr>
            <a:xfrm>
              <a:off x="7018511" y="4283439"/>
              <a:ext cx="1643781" cy="1643781"/>
            </a:xfrm>
            <a:prstGeom prst="rect">
              <a:avLst/>
            </a:prstGeom>
          </p:spPr>
        </p:pic>
        <p:sp>
          <p:nvSpPr>
            <p:cNvPr id="1025" name="Rectangle 1024">
              <a:extLst>
                <a:ext uri="{FF2B5EF4-FFF2-40B4-BE49-F238E27FC236}">
                  <a16:creationId xmlns:a16="http://schemas.microsoft.com/office/drawing/2014/main" id="{49F08F75-27EA-E374-4404-0863A06EBD60}"/>
                </a:ext>
              </a:extLst>
            </p:cNvPr>
            <p:cNvSpPr/>
            <p:nvPr/>
          </p:nvSpPr>
          <p:spPr>
            <a:xfrm>
              <a:off x="6990686" y="3731362"/>
              <a:ext cx="1571625" cy="62740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29.3%</a:t>
              </a:r>
            </a:p>
          </p:txBody>
        </p:sp>
      </p:grpSp>
      <p:pic>
        <p:nvPicPr>
          <p:cNvPr id="1034" name="Picture 1033">
            <a:extLst>
              <a:ext uri="{FF2B5EF4-FFF2-40B4-BE49-F238E27FC236}">
                <a16:creationId xmlns:a16="http://schemas.microsoft.com/office/drawing/2014/main" id="{5D2A1502-3067-B068-B80B-8F3E03C2A50D}"/>
              </a:ext>
            </a:extLst>
          </p:cNvPr>
          <p:cNvPicPr>
            <a:picLocks noChangeAspect="1"/>
          </p:cNvPicPr>
          <p:nvPr/>
        </p:nvPicPr>
        <p:blipFill>
          <a:blip r:embed="rId8"/>
          <a:stretch>
            <a:fillRect/>
          </a:stretch>
        </p:blipFill>
        <p:spPr>
          <a:xfrm>
            <a:off x="3207895" y="4474077"/>
            <a:ext cx="2283724" cy="2283724"/>
          </a:xfrm>
          <a:prstGeom prst="rect">
            <a:avLst/>
          </a:prstGeom>
        </p:spPr>
      </p:pic>
      <p:sp>
        <p:nvSpPr>
          <p:cNvPr id="1035" name="Rectangle 1034">
            <a:extLst>
              <a:ext uri="{FF2B5EF4-FFF2-40B4-BE49-F238E27FC236}">
                <a16:creationId xmlns:a16="http://schemas.microsoft.com/office/drawing/2014/main" id="{7DD7F71A-0758-F9D3-A28F-9436B71E6D6A}"/>
              </a:ext>
            </a:extLst>
          </p:cNvPr>
          <p:cNvSpPr/>
          <p:nvPr/>
        </p:nvSpPr>
        <p:spPr>
          <a:xfrm>
            <a:off x="3563944" y="3838623"/>
            <a:ext cx="1571625" cy="62740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5.0%</a:t>
            </a:r>
          </a:p>
        </p:txBody>
      </p:sp>
      <p:pic>
        <p:nvPicPr>
          <p:cNvPr id="1036" name="Picture 6" descr="ຜົນ​ການ​ຊອກຫາ​ສຳລັບ dingtalk icon">
            <a:extLst>
              <a:ext uri="{FF2B5EF4-FFF2-40B4-BE49-F238E27FC236}">
                <a16:creationId xmlns:a16="http://schemas.microsoft.com/office/drawing/2014/main" id="{D124BE4E-F9EB-0455-1AFC-18EC7D87BC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86329" y="4664784"/>
            <a:ext cx="1770376" cy="1643780"/>
          </a:xfrm>
          <a:prstGeom prst="rect">
            <a:avLst/>
          </a:prstGeom>
          <a:noFill/>
          <a:extLst>
            <a:ext uri="{909E8E84-426E-40DD-AFC4-6F175D3DCCD1}">
              <a14:hiddenFill xmlns:a14="http://schemas.microsoft.com/office/drawing/2010/main">
                <a:solidFill>
                  <a:srgbClr val="FFFFFF"/>
                </a:solidFill>
              </a14:hiddenFill>
            </a:ext>
          </a:extLst>
        </p:spPr>
      </p:pic>
      <p:sp>
        <p:nvSpPr>
          <p:cNvPr id="1037" name="TextBox 1036">
            <a:extLst>
              <a:ext uri="{FF2B5EF4-FFF2-40B4-BE49-F238E27FC236}">
                <a16:creationId xmlns:a16="http://schemas.microsoft.com/office/drawing/2014/main" id="{1918D0C4-5C4C-74C1-72F0-D614CCD2222D}"/>
              </a:ext>
            </a:extLst>
          </p:cNvPr>
          <p:cNvSpPr txBox="1"/>
          <p:nvPr/>
        </p:nvSpPr>
        <p:spPr>
          <a:xfrm>
            <a:off x="1802499" y="554197"/>
            <a:ext cx="8387861" cy="646331"/>
          </a:xfrm>
          <a:prstGeom prst="rect">
            <a:avLst/>
          </a:prstGeom>
          <a:noFill/>
        </p:spPr>
        <p:txBody>
          <a:bodyPr wrap="square">
            <a:spAutoFit/>
          </a:bodyPr>
          <a:lstStyle/>
          <a:p>
            <a:r>
              <a:rPr lang="en-US" altLang="zh-CN" sz="3600" b="1" dirty="0">
                <a:effectLst/>
                <a:latin typeface="Times New Roman" panose="02020603050405020304" pitchFamily="18" charset="0"/>
                <a:ea typeface="宋体" panose="02010600030101010101" pitchFamily="2" charset="-122"/>
              </a:rPr>
              <a:t>1. Applications used by lecturers</a:t>
            </a:r>
            <a:endParaRPr lang="zh-CN" altLang="en-US" sz="3600" dirty="0"/>
          </a:p>
        </p:txBody>
      </p:sp>
    </p:spTree>
    <p:extLst>
      <p:ext uri="{BB962C8B-B14F-4D97-AF65-F5344CB8AC3E}">
        <p14:creationId xmlns:p14="http://schemas.microsoft.com/office/powerpoint/2010/main" val="37682205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CF389E0-4C2E-4E80-9B23-1550609F5CBF}"/>
              </a:ext>
            </a:extLst>
          </p:cNvPr>
          <p:cNvGrpSpPr/>
          <p:nvPr/>
        </p:nvGrpSpPr>
        <p:grpSpPr>
          <a:xfrm>
            <a:off x="6442710" y="8778240"/>
            <a:ext cx="280670" cy="361950"/>
            <a:chOff x="152400" y="0"/>
            <a:chExt cx="280670" cy="361950"/>
          </a:xfrm>
        </p:grpSpPr>
        <p:cxnSp>
          <p:nvCxnSpPr>
            <p:cNvPr id="3" name="Straight Connector 2">
              <a:extLst>
                <a:ext uri="{FF2B5EF4-FFF2-40B4-BE49-F238E27FC236}">
                  <a16:creationId xmlns:a16="http://schemas.microsoft.com/office/drawing/2014/main" id="{CA97C772-FA68-44C4-BA6E-745CBD20C1B0}"/>
                </a:ext>
              </a:extLst>
            </p:cNvPr>
            <p:cNvCxnSpPr/>
            <p:nvPr/>
          </p:nvCxnSpPr>
          <p:spPr>
            <a:xfrm flipV="1">
              <a:off x="266700" y="0"/>
              <a:ext cx="1905" cy="104775"/>
            </a:xfrm>
            <a:prstGeom prst="line">
              <a:avLst/>
            </a:prstGeom>
            <a:noFill/>
            <a:ln w="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B08DACED-0EA8-42B7-BB0F-C1DD3C9E4652}"/>
                </a:ext>
              </a:extLst>
            </p:cNvPr>
            <p:cNvSpPr/>
            <p:nvPr/>
          </p:nvSpPr>
          <p:spPr>
            <a:xfrm>
              <a:off x="152400" y="114300"/>
              <a:ext cx="280670" cy="247650"/>
            </a:xfrm>
            <a:prstGeom prst="ellipse">
              <a:avLst/>
            </a:prstGeom>
            <a:no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en-US" sz="1050" kern="100">
                  <a:solidFill>
                    <a:srgbClr val="000000"/>
                  </a:solidFill>
                  <a:effectLst/>
                  <a:ea typeface="宋体" panose="02010600030101010101" pitchFamily="2" charset="-122"/>
                  <a:cs typeface="Cordia New" panose="020B0304020202020204" pitchFamily="34" charset="-34"/>
                </a:rPr>
                <a:t>1</a:t>
              </a:r>
              <a:endParaRPr lang="zh-CN" sz="1050" kern="100">
                <a:effectLst/>
                <a:ea typeface="宋体" panose="02010600030101010101" pitchFamily="2" charset="-122"/>
                <a:cs typeface="Cordia New" panose="020B0304020202020204" pitchFamily="34" charset="-34"/>
              </a:endParaRPr>
            </a:p>
          </p:txBody>
        </p:sp>
      </p:grpSp>
      <p:grpSp>
        <p:nvGrpSpPr>
          <p:cNvPr id="5" name="Group 4">
            <a:extLst>
              <a:ext uri="{FF2B5EF4-FFF2-40B4-BE49-F238E27FC236}">
                <a16:creationId xmlns:a16="http://schemas.microsoft.com/office/drawing/2014/main" id="{A596CE52-78FA-4875-811D-800101D8B6E4}"/>
              </a:ext>
            </a:extLst>
          </p:cNvPr>
          <p:cNvGrpSpPr/>
          <p:nvPr/>
        </p:nvGrpSpPr>
        <p:grpSpPr>
          <a:xfrm>
            <a:off x="1251585" y="9003665"/>
            <a:ext cx="280670" cy="361950"/>
            <a:chOff x="152400" y="0"/>
            <a:chExt cx="280670" cy="361950"/>
          </a:xfrm>
        </p:grpSpPr>
        <p:cxnSp>
          <p:nvCxnSpPr>
            <p:cNvPr id="6" name="Straight Connector 5">
              <a:extLst>
                <a:ext uri="{FF2B5EF4-FFF2-40B4-BE49-F238E27FC236}">
                  <a16:creationId xmlns:a16="http://schemas.microsoft.com/office/drawing/2014/main" id="{2A217906-F5BB-449A-B36C-0E301F03001E}"/>
                </a:ext>
              </a:extLst>
            </p:cNvPr>
            <p:cNvCxnSpPr/>
            <p:nvPr/>
          </p:nvCxnSpPr>
          <p:spPr>
            <a:xfrm flipV="1">
              <a:off x="266700" y="0"/>
              <a:ext cx="1905" cy="104775"/>
            </a:xfrm>
            <a:prstGeom prst="line">
              <a:avLst/>
            </a:prstGeom>
            <a:noFill/>
            <a:ln w="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4CB1E10A-F6D3-4D99-A8B5-5E746C91C060}"/>
                </a:ext>
              </a:extLst>
            </p:cNvPr>
            <p:cNvSpPr/>
            <p:nvPr/>
          </p:nvSpPr>
          <p:spPr>
            <a:xfrm>
              <a:off x="152400" y="114300"/>
              <a:ext cx="280670" cy="247650"/>
            </a:xfrm>
            <a:prstGeom prst="ellipse">
              <a:avLst/>
            </a:prstGeom>
            <a:no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en-US" sz="1050" kern="100">
                  <a:solidFill>
                    <a:srgbClr val="000000"/>
                  </a:solidFill>
                  <a:effectLst/>
                  <a:ea typeface="宋体" panose="02010600030101010101" pitchFamily="2" charset="-122"/>
                  <a:cs typeface="Cordia New" panose="020B0304020202020204" pitchFamily="34" charset="-34"/>
                </a:rPr>
                <a:t>2</a:t>
              </a:r>
              <a:endParaRPr lang="zh-CN" sz="1050" kern="100">
                <a:effectLst/>
                <a:ea typeface="宋体" panose="02010600030101010101" pitchFamily="2" charset="-122"/>
                <a:cs typeface="Cordia New" panose="020B0304020202020204" pitchFamily="34" charset="-34"/>
              </a:endParaRPr>
            </a:p>
          </p:txBody>
        </p:sp>
      </p:grpSp>
      <p:grpSp>
        <p:nvGrpSpPr>
          <p:cNvPr id="8" name="Group 7">
            <a:extLst>
              <a:ext uri="{FF2B5EF4-FFF2-40B4-BE49-F238E27FC236}">
                <a16:creationId xmlns:a16="http://schemas.microsoft.com/office/drawing/2014/main" id="{DB49BCD3-E1A6-4781-8DB4-C2D232D4E082}"/>
              </a:ext>
            </a:extLst>
          </p:cNvPr>
          <p:cNvGrpSpPr/>
          <p:nvPr/>
        </p:nvGrpSpPr>
        <p:grpSpPr>
          <a:xfrm>
            <a:off x="1965960" y="8990965"/>
            <a:ext cx="280670" cy="361950"/>
            <a:chOff x="152400" y="0"/>
            <a:chExt cx="280670" cy="361950"/>
          </a:xfrm>
        </p:grpSpPr>
        <p:cxnSp>
          <p:nvCxnSpPr>
            <p:cNvPr id="9" name="Straight Connector 8">
              <a:extLst>
                <a:ext uri="{FF2B5EF4-FFF2-40B4-BE49-F238E27FC236}">
                  <a16:creationId xmlns:a16="http://schemas.microsoft.com/office/drawing/2014/main" id="{C372D39F-D50C-4F01-9312-CEF4F96BA5A7}"/>
                </a:ext>
              </a:extLst>
            </p:cNvPr>
            <p:cNvCxnSpPr/>
            <p:nvPr/>
          </p:nvCxnSpPr>
          <p:spPr>
            <a:xfrm flipV="1">
              <a:off x="266700" y="0"/>
              <a:ext cx="1905" cy="104775"/>
            </a:xfrm>
            <a:prstGeom prst="line">
              <a:avLst/>
            </a:prstGeom>
            <a:noFill/>
            <a:ln w="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FE13C4AB-0D55-4947-8BA6-0442A2612B02}"/>
                </a:ext>
              </a:extLst>
            </p:cNvPr>
            <p:cNvSpPr/>
            <p:nvPr/>
          </p:nvSpPr>
          <p:spPr>
            <a:xfrm>
              <a:off x="152400" y="114300"/>
              <a:ext cx="280670" cy="247650"/>
            </a:xfrm>
            <a:prstGeom prst="ellipse">
              <a:avLst/>
            </a:prstGeom>
            <a:no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en-US" sz="1050" kern="100">
                  <a:solidFill>
                    <a:srgbClr val="000000"/>
                  </a:solidFill>
                  <a:effectLst/>
                  <a:ea typeface="宋体" panose="02010600030101010101" pitchFamily="2" charset="-122"/>
                  <a:cs typeface="Cordia New" panose="020B0304020202020204" pitchFamily="34" charset="-34"/>
                </a:rPr>
                <a:t>3</a:t>
              </a:r>
              <a:endParaRPr lang="zh-CN" sz="1050" kern="100">
                <a:effectLst/>
                <a:ea typeface="宋体" panose="02010600030101010101" pitchFamily="2" charset="-122"/>
                <a:cs typeface="Cordia New" panose="020B0304020202020204" pitchFamily="34" charset="-34"/>
              </a:endParaRPr>
            </a:p>
          </p:txBody>
        </p:sp>
      </p:grpSp>
      <p:grpSp>
        <p:nvGrpSpPr>
          <p:cNvPr id="11" name="Group 10">
            <a:extLst>
              <a:ext uri="{FF2B5EF4-FFF2-40B4-BE49-F238E27FC236}">
                <a16:creationId xmlns:a16="http://schemas.microsoft.com/office/drawing/2014/main" id="{CF5E1813-5FE1-4CDC-8A66-9CC34070CF51}"/>
              </a:ext>
            </a:extLst>
          </p:cNvPr>
          <p:cNvGrpSpPr/>
          <p:nvPr/>
        </p:nvGrpSpPr>
        <p:grpSpPr>
          <a:xfrm>
            <a:off x="2842260" y="9000490"/>
            <a:ext cx="280670" cy="361950"/>
            <a:chOff x="152400" y="0"/>
            <a:chExt cx="280670" cy="361950"/>
          </a:xfrm>
        </p:grpSpPr>
        <p:cxnSp>
          <p:nvCxnSpPr>
            <p:cNvPr id="12" name="Straight Connector 11">
              <a:extLst>
                <a:ext uri="{FF2B5EF4-FFF2-40B4-BE49-F238E27FC236}">
                  <a16:creationId xmlns:a16="http://schemas.microsoft.com/office/drawing/2014/main" id="{A8B21EB7-2F72-43C4-96F7-BC9450FFE969}"/>
                </a:ext>
              </a:extLst>
            </p:cNvPr>
            <p:cNvCxnSpPr/>
            <p:nvPr/>
          </p:nvCxnSpPr>
          <p:spPr>
            <a:xfrm flipV="1">
              <a:off x="266700" y="0"/>
              <a:ext cx="1905" cy="104775"/>
            </a:xfrm>
            <a:prstGeom prst="line">
              <a:avLst/>
            </a:prstGeom>
            <a:noFill/>
            <a:ln w="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8FB41F81-1AC6-49C7-92F2-ECD554D78561}"/>
                </a:ext>
              </a:extLst>
            </p:cNvPr>
            <p:cNvSpPr/>
            <p:nvPr/>
          </p:nvSpPr>
          <p:spPr>
            <a:xfrm>
              <a:off x="152400" y="114300"/>
              <a:ext cx="280670" cy="247650"/>
            </a:xfrm>
            <a:prstGeom prst="ellipse">
              <a:avLst/>
            </a:prstGeom>
            <a:no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en-US" sz="1050" kern="100">
                  <a:solidFill>
                    <a:srgbClr val="000000"/>
                  </a:solidFill>
                  <a:effectLst/>
                  <a:ea typeface="宋体" panose="02010600030101010101" pitchFamily="2" charset="-122"/>
                  <a:cs typeface="Cordia New" panose="020B0304020202020204" pitchFamily="34" charset="-34"/>
                </a:rPr>
                <a:t>3</a:t>
              </a:r>
              <a:endParaRPr lang="zh-CN" sz="1050" kern="100">
                <a:effectLst/>
                <a:ea typeface="宋体" panose="02010600030101010101" pitchFamily="2" charset="-122"/>
                <a:cs typeface="Cordia New" panose="020B0304020202020204" pitchFamily="34" charset="-34"/>
              </a:endParaRPr>
            </a:p>
          </p:txBody>
        </p:sp>
      </p:grpSp>
      <p:grpSp>
        <p:nvGrpSpPr>
          <p:cNvPr id="14" name="Group 13">
            <a:extLst>
              <a:ext uri="{FF2B5EF4-FFF2-40B4-BE49-F238E27FC236}">
                <a16:creationId xmlns:a16="http://schemas.microsoft.com/office/drawing/2014/main" id="{1DB4DAEA-A006-4613-8974-9093904FE82D}"/>
              </a:ext>
            </a:extLst>
          </p:cNvPr>
          <p:cNvGrpSpPr/>
          <p:nvPr/>
        </p:nvGrpSpPr>
        <p:grpSpPr>
          <a:xfrm>
            <a:off x="3461385" y="8990965"/>
            <a:ext cx="280670" cy="361950"/>
            <a:chOff x="152400" y="0"/>
            <a:chExt cx="280670" cy="361950"/>
          </a:xfrm>
        </p:grpSpPr>
        <p:cxnSp>
          <p:nvCxnSpPr>
            <p:cNvPr id="15" name="Straight Connector 14">
              <a:extLst>
                <a:ext uri="{FF2B5EF4-FFF2-40B4-BE49-F238E27FC236}">
                  <a16:creationId xmlns:a16="http://schemas.microsoft.com/office/drawing/2014/main" id="{4A175C66-E702-4C7A-8387-0CB8DF39A941}"/>
                </a:ext>
              </a:extLst>
            </p:cNvPr>
            <p:cNvCxnSpPr/>
            <p:nvPr/>
          </p:nvCxnSpPr>
          <p:spPr>
            <a:xfrm flipV="1">
              <a:off x="266700" y="0"/>
              <a:ext cx="1905" cy="104775"/>
            </a:xfrm>
            <a:prstGeom prst="line">
              <a:avLst/>
            </a:prstGeom>
            <a:noFill/>
            <a:ln w="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9171B51F-C124-418C-9FF9-E1E9D8BAD117}"/>
                </a:ext>
              </a:extLst>
            </p:cNvPr>
            <p:cNvSpPr/>
            <p:nvPr/>
          </p:nvSpPr>
          <p:spPr>
            <a:xfrm>
              <a:off x="152400" y="114300"/>
              <a:ext cx="280670" cy="247650"/>
            </a:xfrm>
            <a:prstGeom prst="ellipse">
              <a:avLst/>
            </a:prstGeom>
            <a:no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en-US" sz="1050" kern="100">
                  <a:solidFill>
                    <a:srgbClr val="000000"/>
                  </a:solidFill>
                  <a:effectLst/>
                  <a:ea typeface="宋体" panose="02010600030101010101" pitchFamily="2" charset="-122"/>
                  <a:cs typeface="Cordia New" panose="020B0304020202020204" pitchFamily="34" charset="-34"/>
                </a:rPr>
                <a:t>2</a:t>
              </a:r>
              <a:endParaRPr lang="zh-CN" sz="1050" kern="100">
                <a:effectLst/>
                <a:ea typeface="宋体" panose="02010600030101010101" pitchFamily="2" charset="-122"/>
                <a:cs typeface="Cordia New" panose="020B0304020202020204" pitchFamily="34" charset="-34"/>
              </a:endParaRPr>
            </a:p>
          </p:txBody>
        </p:sp>
      </p:grpSp>
      <p:grpSp>
        <p:nvGrpSpPr>
          <p:cNvPr id="17" name="Group 16">
            <a:extLst>
              <a:ext uri="{FF2B5EF4-FFF2-40B4-BE49-F238E27FC236}">
                <a16:creationId xmlns:a16="http://schemas.microsoft.com/office/drawing/2014/main" id="{623C5BC6-C438-4CDD-84BD-59AE9ACD45F0}"/>
              </a:ext>
            </a:extLst>
          </p:cNvPr>
          <p:cNvGrpSpPr/>
          <p:nvPr/>
        </p:nvGrpSpPr>
        <p:grpSpPr>
          <a:xfrm>
            <a:off x="3842385" y="9004300"/>
            <a:ext cx="280670" cy="361950"/>
            <a:chOff x="152400" y="0"/>
            <a:chExt cx="280670" cy="361950"/>
          </a:xfrm>
        </p:grpSpPr>
        <p:cxnSp>
          <p:nvCxnSpPr>
            <p:cNvPr id="18" name="Straight Connector 17">
              <a:extLst>
                <a:ext uri="{FF2B5EF4-FFF2-40B4-BE49-F238E27FC236}">
                  <a16:creationId xmlns:a16="http://schemas.microsoft.com/office/drawing/2014/main" id="{E9816443-9EBD-45A5-9EF5-E27CB631574B}"/>
                </a:ext>
              </a:extLst>
            </p:cNvPr>
            <p:cNvCxnSpPr/>
            <p:nvPr/>
          </p:nvCxnSpPr>
          <p:spPr>
            <a:xfrm flipV="1">
              <a:off x="266700" y="0"/>
              <a:ext cx="1905" cy="104775"/>
            </a:xfrm>
            <a:prstGeom prst="line">
              <a:avLst/>
            </a:prstGeom>
            <a:noFill/>
            <a:ln w="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5D169BA3-A763-42B8-81EA-8D083ACC1BC4}"/>
                </a:ext>
              </a:extLst>
            </p:cNvPr>
            <p:cNvSpPr/>
            <p:nvPr/>
          </p:nvSpPr>
          <p:spPr>
            <a:xfrm>
              <a:off x="152400" y="114300"/>
              <a:ext cx="280670" cy="247650"/>
            </a:xfrm>
            <a:prstGeom prst="ellipse">
              <a:avLst/>
            </a:prstGeom>
            <a:no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en-US" sz="1050" kern="100">
                  <a:solidFill>
                    <a:srgbClr val="000000"/>
                  </a:solidFill>
                  <a:effectLst/>
                  <a:ea typeface="宋体" panose="02010600030101010101" pitchFamily="2" charset="-122"/>
                  <a:cs typeface="Cordia New" panose="020B0304020202020204" pitchFamily="34" charset="-34"/>
                </a:rPr>
                <a:t>1</a:t>
              </a:r>
              <a:endParaRPr lang="zh-CN" sz="1050" kern="100">
                <a:effectLst/>
                <a:ea typeface="宋体" panose="02010600030101010101" pitchFamily="2" charset="-122"/>
                <a:cs typeface="Cordia New" panose="020B0304020202020204" pitchFamily="34" charset="-34"/>
              </a:endParaRPr>
            </a:p>
          </p:txBody>
        </p:sp>
      </p:grpSp>
      <p:sp>
        <p:nvSpPr>
          <p:cNvPr id="29" name="TextBox 28">
            <a:extLst>
              <a:ext uri="{FF2B5EF4-FFF2-40B4-BE49-F238E27FC236}">
                <a16:creationId xmlns:a16="http://schemas.microsoft.com/office/drawing/2014/main" id="{58EB2187-3414-735A-2DED-FACE0DC00AAF}"/>
              </a:ext>
            </a:extLst>
          </p:cNvPr>
          <p:cNvSpPr txBox="1"/>
          <p:nvPr/>
        </p:nvSpPr>
        <p:spPr>
          <a:xfrm>
            <a:off x="1086882" y="0"/>
            <a:ext cx="8387861" cy="646331"/>
          </a:xfrm>
          <a:prstGeom prst="rect">
            <a:avLst/>
          </a:prstGeom>
          <a:noFill/>
        </p:spPr>
        <p:txBody>
          <a:bodyPr wrap="square">
            <a:spAutoFit/>
          </a:bodyPr>
          <a:lstStyle/>
          <a:p>
            <a:r>
              <a:rPr lang="en-US" altLang="zh-CN" sz="3600" b="1" dirty="0">
                <a:latin typeface="Times New Roman" panose="02020603050405020304" pitchFamily="18" charset="0"/>
                <a:ea typeface="宋体" panose="02010600030101010101" pitchFamily="2" charset="-122"/>
              </a:rPr>
              <a:t>2</a:t>
            </a:r>
            <a:r>
              <a:rPr lang="en-US" altLang="zh-CN" sz="3600" b="1" dirty="0">
                <a:effectLst/>
                <a:latin typeface="Times New Roman" panose="02020603050405020304" pitchFamily="18" charset="0"/>
                <a:ea typeface="宋体" panose="02010600030101010101" pitchFamily="2" charset="-122"/>
              </a:rPr>
              <a:t>. Problems faced by lecturers</a:t>
            </a:r>
            <a:endParaRPr lang="zh-CN" altLang="en-US" sz="3600" dirty="0"/>
          </a:p>
        </p:txBody>
      </p:sp>
      <p:grpSp>
        <p:nvGrpSpPr>
          <p:cNvPr id="45" name="Group 44">
            <a:extLst>
              <a:ext uri="{FF2B5EF4-FFF2-40B4-BE49-F238E27FC236}">
                <a16:creationId xmlns:a16="http://schemas.microsoft.com/office/drawing/2014/main" id="{45D595EF-5A43-2BAF-30D5-9AF1B03C1F53}"/>
              </a:ext>
            </a:extLst>
          </p:cNvPr>
          <p:cNvGrpSpPr/>
          <p:nvPr/>
        </p:nvGrpSpPr>
        <p:grpSpPr>
          <a:xfrm>
            <a:off x="6788296" y="3660888"/>
            <a:ext cx="2428874" cy="3100977"/>
            <a:chOff x="4123055" y="3713140"/>
            <a:chExt cx="2454830" cy="3134115"/>
          </a:xfrm>
        </p:grpSpPr>
        <p:pic>
          <p:nvPicPr>
            <p:cNvPr id="40" name="Picture 39">
              <a:extLst>
                <a:ext uri="{FF2B5EF4-FFF2-40B4-BE49-F238E27FC236}">
                  <a16:creationId xmlns:a16="http://schemas.microsoft.com/office/drawing/2014/main" id="{A1C07704-E8D3-781D-BD74-466ACE3597CC}"/>
                </a:ext>
              </a:extLst>
            </p:cNvPr>
            <p:cNvPicPr>
              <a:picLocks noChangeAspect="1"/>
            </p:cNvPicPr>
            <p:nvPr/>
          </p:nvPicPr>
          <p:blipFill>
            <a:blip r:embed="rId2"/>
            <a:stretch>
              <a:fillRect/>
            </a:stretch>
          </p:blipFill>
          <p:spPr>
            <a:xfrm>
              <a:off x="4149010" y="4340542"/>
              <a:ext cx="2428875" cy="1876425"/>
            </a:xfrm>
            <a:prstGeom prst="rect">
              <a:avLst/>
            </a:prstGeom>
          </p:spPr>
        </p:pic>
        <p:sp>
          <p:nvSpPr>
            <p:cNvPr id="41" name="Rectangle 40">
              <a:extLst>
                <a:ext uri="{FF2B5EF4-FFF2-40B4-BE49-F238E27FC236}">
                  <a16:creationId xmlns:a16="http://schemas.microsoft.com/office/drawing/2014/main" id="{BA0529F4-74A3-97F1-2385-CFF5DDA15BE7}"/>
                </a:ext>
              </a:extLst>
            </p:cNvPr>
            <p:cNvSpPr/>
            <p:nvPr/>
          </p:nvSpPr>
          <p:spPr>
            <a:xfrm>
              <a:off x="4157760" y="3713140"/>
              <a:ext cx="242012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41.4%</a:t>
              </a:r>
            </a:p>
          </p:txBody>
        </p:sp>
        <p:sp>
          <p:nvSpPr>
            <p:cNvPr id="42" name="Rectangle 41">
              <a:extLst>
                <a:ext uri="{FF2B5EF4-FFF2-40B4-BE49-F238E27FC236}">
                  <a16:creationId xmlns:a16="http://schemas.microsoft.com/office/drawing/2014/main" id="{4ACC2685-595C-5A88-6D32-4B7DF0950F8A}"/>
                </a:ext>
              </a:extLst>
            </p:cNvPr>
            <p:cNvSpPr/>
            <p:nvPr/>
          </p:nvSpPr>
          <p:spPr>
            <a:xfrm>
              <a:off x="4123055" y="6219853"/>
              <a:ext cx="242012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00"/>
                  </a:solidFill>
                  <a:latin typeface="Times New Roman" panose="02020603050405020304" pitchFamily="18" charset="0"/>
                  <a:cs typeface="Times New Roman" panose="02020603050405020304" pitchFamily="18" charset="0"/>
                </a:rPr>
                <a:t>Trouble in using applications</a:t>
              </a:r>
            </a:p>
          </p:txBody>
        </p:sp>
      </p:grpSp>
      <p:grpSp>
        <p:nvGrpSpPr>
          <p:cNvPr id="53" name="Group 52">
            <a:extLst>
              <a:ext uri="{FF2B5EF4-FFF2-40B4-BE49-F238E27FC236}">
                <a16:creationId xmlns:a16="http://schemas.microsoft.com/office/drawing/2014/main" id="{35BA038E-745A-E32F-BD6C-174EC5D9009B}"/>
              </a:ext>
            </a:extLst>
          </p:cNvPr>
          <p:cNvGrpSpPr/>
          <p:nvPr/>
        </p:nvGrpSpPr>
        <p:grpSpPr>
          <a:xfrm>
            <a:off x="1500745" y="3742350"/>
            <a:ext cx="2428875" cy="3092641"/>
            <a:chOff x="1500745" y="3742350"/>
            <a:chExt cx="2428875" cy="3092641"/>
          </a:xfrm>
        </p:grpSpPr>
        <p:pic>
          <p:nvPicPr>
            <p:cNvPr id="34" name="Picture 33">
              <a:extLst>
                <a:ext uri="{FF2B5EF4-FFF2-40B4-BE49-F238E27FC236}">
                  <a16:creationId xmlns:a16="http://schemas.microsoft.com/office/drawing/2014/main" id="{9983A397-E187-A77F-76CA-03DB9FF89930}"/>
                </a:ext>
              </a:extLst>
            </p:cNvPr>
            <p:cNvPicPr>
              <a:picLocks noChangeAspect="1"/>
            </p:cNvPicPr>
            <p:nvPr/>
          </p:nvPicPr>
          <p:blipFill>
            <a:blip r:embed="rId3"/>
            <a:stretch>
              <a:fillRect/>
            </a:stretch>
          </p:blipFill>
          <p:spPr>
            <a:xfrm>
              <a:off x="1500745" y="4369752"/>
              <a:ext cx="2428875" cy="1876425"/>
            </a:xfrm>
            <a:prstGeom prst="rect">
              <a:avLst/>
            </a:prstGeom>
          </p:spPr>
        </p:pic>
        <p:sp>
          <p:nvSpPr>
            <p:cNvPr id="39" name="Rectangle 38">
              <a:extLst>
                <a:ext uri="{FF2B5EF4-FFF2-40B4-BE49-F238E27FC236}">
                  <a16:creationId xmlns:a16="http://schemas.microsoft.com/office/drawing/2014/main" id="{6E668F4E-E6E2-81C4-8E4E-9364C8ECE764}"/>
                </a:ext>
              </a:extLst>
            </p:cNvPr>
            <p:cNvSpPr/>
            <p:nvPr/>
          </p:nvSpPr>
          <p:spPr>
            <a:xfrm>
              <a:off x="1509495" y="3742350"/>
              <a:ext cx="242012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44.4%</a:t>
              </a:r>
            </a:p>
          </p:txBody>
        </p:sp>
        <p:sp>
          <p:nvSpPr>
            <p:cNvPr id="43" name="Rectangle 42">
              <a:extLst>
                <a:ext uri="{FF2B5EF4-FFF2-40B4-BE49-F238E27FC236}">
                  <a16:creationId xmlns:a16="http://schemas.microsoft.com/office/drawing/2014/main" id="{A7D85F0D-AE46-F592-364B-3A7846681357}"/>
                </a:ext>
              </a:extLst>
            </p:cNvPr>
            <p:cNvSpPr/>
            <p:nvPr/>
          </p:nvSpPr>
          <p:spPr>
            <a:xfrm>
              <a:off x="1500745" y="6207589"/>
              <a:ext cx="242012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00"/>
                  </a:solidFill>
                  <a:latin typeface="Times New Roman" panose="02020603050405020304" pitchFamily="18" charset="0"/>
                  <a:cs typeface="Times New Roman" panose="02020603050405020304" pitchFamily="18" charset="0"/>
                </a:rPr>
                <a:t>Trouble in creating online class</a:t>
              </a:r>
            </a:p>
          </p:txBody>
        </p:sp>
      </p:grpSp>
      <p:grpSp>
        <p:nvGrpSpPr>
          <p:cNvPr id="46" name="Group 45">
            <a:extLst>
              <a:ext uri="{FF2B5EF4-FFF2-40B4-BE49-F238E27FC236}">
                <a16:creationId xmlns:a16="http://schemas.microsoft.com/office/drawing/2014/main" id="{0BC80FC8-7890-8661-C48A-590D05DF89F4}"/>
              </a:ext>
            </a:extLst>
          </p:cNvPr>
          <p:cNvGrpSpPr/>
          <p:nvPr/>
        </p:nvGrpSpPr>
        <p:grpSpPr>
          <a:xfrm>
            <a:off x="8689142" y="478687"/>
            <a:ext cx="2177229" cy="2962030"/>
            <a:chOff x="8662992" y="780320"/>
            <a:chExt cx="2429077" cy="3304659"/>
          </a:xfrm>
        </p:grpSpPr>
        <p:pic>
          <p:nvPicPr>
            <p:cNvPr id="33" name="Picture 32">
              <a:extLst>
                <a:ext uri="{FF2B5EF4-FFF2-40B4-BE49-F238E27FC236}">
                  <a16:creationId xmlns:a16="http://schemas.microsoft.com/office/drawing/2014/main" id="{C453293C-116B-C5CC-0D5C-15C4CA013E22}"/>
                </a:ext>
              </a:extLst>
            </p:cNvPr>
            <p:cNvPicPr>
              <a:picLocks noChangeAspect="1"/>
            </p:cNvPicPr>
            <p:nvPr/>
          </p:nvPicPr>
          <p:blipFill>
            <a:blip r:embed="rId4"/>
            <a:stretch>
              <a:fillRect/>
            </a:stretch>
          </p:blipFill>
          <p:spPr>
            <a:xfrm>
              <a:off x="8662992" y="1407722"/>
              <a:ext cx="2429077" cy="1992702"/>
            </a:xfrm>
            <a:prstGeom prst="rect">
              <a:avLst/>
            </a:prstGeom>
          </p:spPr>
        </p:pic>
        <p:sp>
          <p:nvSpPr>
            <p:cNvPr id="38" name="Rectangle 37">
              <a:extLst>
                <a:ext uri="{FF2B5EF4-FFF2-40B4-BE49-F238E27FC236}">
                  <a16:creationId xmlns:a16="http://schemas.microsoft.com/office/drawing/2014/main" id="{CF4F505A-C851-77A9-4891-04121EAF4B9B}"/>
                </a:ext>
              </a:extLst>
            </p:cNvPr>
            <p:cNvSpPr/>
            <p:nvPr/>
          </p:nvSpPr>
          <p:spPr>
            <a:xfrm>
              <a:off x="8662992" y="780320"/>
              <a:ext cx="2429076"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44.4%</a:t>
              </a:r>
            </a:p>
          </p:txBody>
        </p:sp>
        <p:sp>
          <p:nvSpPr>
            <p:cNvPr id="44" name="Rectangle 43">
              <a:extLst>
                <a:ext uri="{FF2B5EF4-FFF2-40B4-BE49-F238E27FC236}">
                  <a16:creationId xmlns:a16="http://schemas.microsoft.com/office/drawing/2014/main" id="{0CCB39AD-507A-ACF4-67B5-79CE50291E76}"/>
                </a:ext>
              </a:extLst>
            </p:cNvPr>
            <p:cNvSpPr/>
            <p:nvPr/>
          </p:nvSpPr>
          <p:spPr>
            <a:xfrm>
              <a:off x="8667467" y="3457577"/>
              <a:ext cx="242012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00"/>
                  </a:solidFill>
                  <a:latin typeface="Times New Roman" panose="02020603050405020304" pitchFamily="18" charset="0"/>
                  <a:cs typeface="Times New Roman" panose="02020603050405020304" pitchFamily="18" charset="0"/>
                </a:rPr>
                <a:t>Trouble in recording video</a:t>
              </a:r>
            </a:p>
          </p:txBody>
        </p:sp>
      </p:grpSp>
      <p:grpSp>
        <p:nvGrpSpPr>
          <p:cNvPr id="48" name="Group 47">
            <a:extLst>
              <a:ext uri="{FF2B5EF4-FFF2-40B4-BE49-F238E27FC236}">
                <a16:creationId xmlns:a16="http://schemas.microsoft.com/office/drawing/2014/main" id="{B5723581-A434-3A14-83EE-72D92B2E3626}"/>
              </a:ext>
            </a:extLst>
          </p:cNvPr>
          <p:cNvGrpSpPr/>
          <p:nvPr/>
        </p:nvGrpSpPr>
        <p:grpSpPr>
          <a:xfrm>
            <a:off x="6485879" y="478687"/>
            <a:ext cx="2177228" cy="3018884"/>
            <a:chOff x="5842257" y="681673"/>
            <a:chExt cx="2420125" cy="3355678"/>
          </a:xfrm>
        </p:grpSpPr>
        <p:pic>
          <p:nvPicPr>
            <p:cNvPr id="32" name="Picture 31">
              <a:extLst>
                <a:ext uri="{FF2B5EF4-FFF2-40B4-BE49-F238E27FC236}">
                  <a16:creationId xmlns:a16="http://schemas.microsoft.com/office/drawing/2014/main" id="{7B089508-51B7-D75E-0606-145CD88B4043}"/>
                </a:ext>
              </a:extLst>
            </p:cNvPr>
            <p:cNvPicPr>
              <a:picLocks noChangeAspect="1"/>
            </p:cNvPicPr>
            <p:nvPr/>
          </p:nvPicPr>
          <p:blipFill rotWithShape="1">
            <a:blip r:embed="rId5"/>
            <a:srcRect l="27892" t="7216" r="15709" b="11473"/>
            <a:stretch/>
          </p:blipFill>
          <p:spPr>
            <a:xfrm>
              <a:off x="5936692" y="1329340"/>
              <a:ext cx="1999291" cy="2071084"/>
            </a:xfrm>
            <a:prstGeom prst="rect">
              <a:avLst/>
            </a:prstGeom>
          </p:spPr>
        </p:pic>
        <p:sp>
          <p:nvSpPr>
            <p:cNvPr id="37" name="Rectangle 36">
              <a:extLst>
                <a:ext uri="{FF2B5EF4-FFF2-40B4-BE49-F238E27FC236}">
                  <a16:creationId xmlns:a16="http://schemas.microsoft.com/office/drawing/2014/main" id="{47C81510-18CC-A83C-4A48-78D647732C24}"/>
                </a:ext>
              </a:extLst>
            </p:cNvPr>
            <p:cNvSpPr/>
            <p:nvPr/>
          </p:nvSpPr>
          <p:spPr>
            <a:xfrm>
              <a:off x="5912983" y="681673"/>
              <a:ext cx="2023000"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49.5%</a:t>
              </a:r>
            </a:p>
          </p:txBody>
        </p:sp>
        <p:sp>
          <p:nvSpPr>
            <p:cNvPr id="47" name="Rectangle 46">
              <a:extLst>
                <a:ext uri="{FF2B5EF4-FFF2-40B4-BE49-F238E27FC236}">
                  <a16:creationId xmlns:a16="http://schemas.microsoft.com/office/drawing/2014/main" id="{6D6A5001-6ECF-0B81-E626-102A0B1D79F3}"/>
                </a:ext>
              </a:extLst>
            </p:cNvPr>
            <p:cNvSpPr/>
            <p:nvPr/>
          </p:nvSpPr>
          <p:spPr>
            <a:xfrm>
              <a:off x="5842257" y="3409949"/>
              <a:ext cx="242012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00"/>
                  </a:solidFill>
                  <a:latin typeface="Times New Roman" panose="02020603050405020304" pitchFamily="18" charset="0"/>
                  <a:cs typeface="Times New Roman" panose="02020603050405020304" pitchFamily="18" charset="0"/>
                </a:rPr>
                <a:t>Trouble online assessment</a:t>
              </a:r>
            </a:p>
          </p:txBody>
        </p:sp>
      </p:grpSp>
      <p:grpSp>
        <p:nvGrpSpPr>
          <p:cNvPr id="52" name="Group 51">
            <a:extLst>
              <a:ext uri="{FF2B5EF4-FFF2-40B4-BE49-F238E27FC236}">
                <a16:creationId xmlns:a16="http://schemas.microsoft.com/office/drawing/2014/main" id="{7C61C289-1019-5FD4-380F-1B2D1DEF3174}"/>
              </a:ext>
            </a:extLst>
          </p:cNvPr>
          <p:cNvGrpSpPr/>
          <p:nvPr/>
        </p:nvGrpSpPr>
        <p:grpSpPr>
          <a:xfrm>
            <a:off x="3427281" y="611823"/>
            <a:ext cx="2177229" cy="2991048"/>
            <a:chOff x="3427281" y="611823"/>
            <a:chExt cx="2177229" cy="2991048"/>
          </a:xfrm>
        </p:grpSpPr>
        <p:pic>
          <p:nvPicPr>
            <p:cNvPr id="31" name="Picture 30">
              <a:extLst>
                <a:ext uri="{FF2B5EF4-FFF2-40B4-BE49-F238E27FC236}">
                  <a16:creationId xmlns:a16="http://schemas.microsoft.com/office/drawing/2014/main" id="{E9AD1716-037A-BF2A-7112-F9E516993F3E}"/>
                </a:ext>
              </a:extLst>
            </p:cNvPr>
            <p:cNvPicPr>
              <a:picLocks noChangeAspect="1"/>
            </p:cNvPicPr>
            <p:nvPr/>
          </p:nvPicPr>
          <p:blipFill>
            <a:blip r:embed="rId6"/>
            <a:stretch>
              <a:fillRect/>
            </a:stretch>
          </p:blipFill>
          <p:spPr>
            <a:xfrm>
              <a:off x="3461385" y="1257299"/>
              <a:ext cx="2143125" cy="2143125"/>
            </a:xfrm>
            <a:prstGeom prst="rect">
              <a:avLst/>
            </a:prstGeom>
          </p:spPr>
        </p:pic>
        <p:sp>
          <p:nvSpPr>
            <p:cNvPr id="36" name="Rectangle 35">
              <a:extLst>
                <a:ext uri="{FF2B5EF4-FFF2-40B4-BE49-F238E27FC236}">
                  <a16:creationId xmlns:a16="http://schemas.microsoft.com/office/drawing/2014/main" id="{D636AD84-3259-DE7F-5F1C-D8D7D11186ED}"/>
                </a:ext>
              </a:extLst>
            </p:cNvPr>
            <p:cNvSpPr/>
            <p:nvPr/>
          </p:nvSpPr>
          <p:spPr>
            <a:xfrm>
              <a:off x="3461384" y="611823"/>
              <a:ext cx="2143125"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50.5%</a:t>
              </a:r>
            </a:p>
          </p:txBody>
        </p:sp>
        <p:sp>
          <p:nvSpPr>
            <p:cNvPr id="49" name="Rectangle 48">
              <a:extLst>
                <a:ext uri="{FF2B5EF4-FFF2-40B4-BE49-F238E27FC236}">
                  <a16:creationId xmlns:a16="http://schemas.microsoft.com/office/drawing/2014/main" id="{C4100B3F-78DD-E454-4440-E49D45694231}"/>
                </a:ext>
              </a:extLst>
            </p:cNvPr>
            <p:cNvSpPr/>
            <p:nvPr/>
          </p:nvSpPr>
          <p:spPr>
            <a:xfrm>
              <a:off x="3427281" y="3038438"/>
              <a:ext cx="2177228" cy="56443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00"/>
                  </a:solidFill>
                  <a:latin typeface="Times New Roman" panose="02020603050405020304" pitchFamily="18" charset="0"/>
                  <a:cs typeface="Times New Roman" panose="02020603050405020304" pitchFamily="18" charset="0"/>
                </a:rPr>
                <a:t>Computer problems</a:t>
              </a:r>
            </a:p>
          </p:txBody>
        </p:sp>
      </p:grpSp>
      <p:grpSp>
        <p:nvGrpSpPr>
          <p:cNvPr id="51" name="Group 50">
            <a:extLst>
              <a:ext uri="{FF2B5EF4-FFF2-40B4-BE49-F238E27FC236}">
                <a16:creationId xmlns:a16="http://schemas.microsoft.com/office/drawing/2014/main" id="{AD4D4EF0-B97B-9A6D-6F5E-D4E74632B162}"/>
              </a:ext>
            </a:extLst>
          </p:cNvPr>
          <p:cNvGrpSpPr/>
          <p:nvPr/>
        </p:nvGrpSpPr>
        <p:grpSpPr>
          <a:xfrm>
            <a:off x="775858" y="636804"/>
            <a:ext cx="2206737" cy="2860767"/>
            <a:chOff x="775858" y="636804"/>
            <a:chExt cx="2206737" cy="2860767"/>
          </a:xfrm>
        </p:grpSpPr>
        <p:pic>
          <p:nvPicPr>
            <p:cNvPr id="30" name="Picture 29">
              <a:extLst>
                <a:ext uri="{FF2B5EF4-FFF2-40B4-BE49-F238E27FC236}">
                  <a16:creationId xmlns:a16="http://schemas.microsoft.com/office/drawing/2014/main" id="{E8FB41B6-6A87-1F7F-CE69-230435958392}"/>
                </a:ext>
              </a:extLst>
            </p:cNvPr>
            <p:cNvPicPr>
              <a:picLocks noChangeAspect="1"/>
            </p:cNvPicPr>
            <p:nvPr/>
          </p:nvPicPr>
          <p:blipFill>
            <a:blip r:embed="rId7"/>
            <a:stretch>
              <a:fillRect/>
            </a:stretch>
          </p:blipFill>
          <p:spPr>
            <a:xfrm>
              <a:off x="906145" y="1228725"/>
              <a:ext cx="2076450" cy="2200275"/>
            </a:xfrm>
            <a:prstGeom prst="rect">
              <a:avLst/>
            </a:prstGeom>
          </p:spPr>
        </p:pic>
        <p:sp>
          <p:nvSpPr>
            <p:cNvPr id="35" name="Rectangle 34">
              <a:extLst>
                <a:ext uri="{FF2B5EF4-FFF2-40B4-BE49-F238E27FC236}">
                  <a16:creationId xmlns:a16="http://schemas.microsoft.com/office/drawing/2014/main" id="{BC7768EC-3875-6A1B-FF2E-7028445EC8E1}"/>
                </a:ext>
              </a:extLst>
            </p:cNvPr>
            <p:cNvSpPr/>
            <p:nvPr/>
          </p:nvSpPr>
          <p:spPr>
            <a:xfrm>
              <a:off x="933560" y="636804"/>
              <a:ext cx="2023000" cy="62740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97.0%</a:t>
              </a:r>
            </a:p>
          </p:txBody>
        </p:sp>
        <p:sp>
          <p:nvSpPr>
            <p:cNvPr id="50" name="Rectangle 49">
              <a:extLst>
                <a:ext uri="{FF2B5EF4-FFF2-40B4-BE49-F238E27FC236}">
                  <a16:creationId xmlns:a16="http://schemas.microsoft.com/office/drawing/2014/main" id="{0D74365E-E0AA-F27A-85A7-353B6F1BDCB1}"/>
                </a:ext>
              </a:extLst>
            </p:cNvPr>
            <p:cNvSpPr/>
            <p:nvPr/>
          </p:nvSpPr>
          <p:spPr>
            <a:xfrm>
              <a:off x="775858" y="2933138"/>
              <a:ext cx="2177228" cy="56443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00"/>
                  </a:solidFill>
                  <a:latin typeface="Times New Roman" panose="02020603050405020304" pitchFamily="18" charset="0"/>
                  <a:cs typeface="Times New Roman" panose="02020603050405020304" pitchFamily="18" charset="0"/>
                </a:rPr>
                <a:t> problems</a:t>
              </a:r>
            </a:p>
          </p:txBody>
        </p:sp>
      </p:grpSp>
    </p:spTree>
    <p:extLst>
      <p:ext uri="{BB962C8B-B14F-4D97-AF65-F5344CB8AC3E}">
        <p14:creationId xmlns:p14="http://schemas.microsoft.com/office/powerpoint/2010/main" val="30241747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08DEB1-60B2-411C-BC11-8B119873973C}"/>
              </a:ext>
            </a:extLst>
          </p:cNvPr>
          <p:cNvSpPr txBox="1"/>
          <p:nvPr/>
        </p:nvSpPr>
        <p:spPr>
          <a:xfrm>
            <a:off x="1338470" y="252655"/>
            <a:ext cx="9925878" cy="6130909"/>
          </a:xfrm>
          <a:prstGeom prst="rect">
            <a:avLst/>
          </a:prstGeom>
          <a:noFill/>
        </p:spPr>
        <p:txBody>
          <a:bodyPr wrap="square">
            <a:spAutoFit/>
          </a:bodyPr>
          <a:lstStyle/>
          <a:p>
            <a:pPr algn="ctr"/>
            <a:r>
              <a:rPr lang="en-US" altLang="zh-CN" sz="6000" b="1" dirty="0">
                <a:latin typeface="Times New Roman" panose="02020603050405020304" pitchFamily="18" charset="0"/>
                <a:cs typeface="Times New Roman" panose="02020603050405020304" pitchFamily="18" charset="0"/>
              </a:rPr>
              <a:t>This result was similar to:</a:t>
            </a:r>
          </a:p>
          <a:p>
            <a:pPr marR="38100" indent="266700" algn="just">
              <a:lnSpc>
                <a:spcPct val="115000"/>
              </a:lnSpc>
            </a:pPr>
            <a:r>
              <a:rPr lang="en-US" sz="3600" kern="100" dirty="0">
                <a:effectLst/>
                <a:latin typeface="Times New Roman" panose="02020603050405020304" pitchFamily="18" charset="0"/>
                <a:ea typeface="DengXian" panose="02010600030101010101" pitchFamily="2" charset="-122"/>
                <a:cs typeface="Cordia New" panose="020B0304020202020204" pitchFamily="34" charset="-34"/>
              </a:rPr>
              <a:t>Mishra et al. (2020) at Mizoram University in India. They indicated that the WhatsApp application was used by almost all lecturers to send assignments to their students. Furthermore, 32,0% of them used Google Classroom and 45,0% used Zoom or Google Meet for teaching online classes. </a:t>
            </a:r>
            <a:endParaRPr lang="en-US" sz="3600" kern="100" dirty="0">
              <a:effectLst/>
              <a:latin typeface="DengXian" panose="02010600030101010101" pitchFamily="2" charset="-122"/>
              <a:ea typeface="DengXian" panose="02010600030101010101" pitchFamily="2" charset="-122"/>
              <a:cs typeface="Cordia New" panose="020B0304020202020204" pitchFamily="34" charset="-34"/>
            </a:endParaRPr>
          </a:p>
          <a:p>
            <a:endParaRPr lang="en-US" altLang="zh-CN" sz="4800" kern="0" dirty="0">
              <a:effectLst/>
              <a:latin typeface="Times New Roman" panose="02020603050405020304" pitchFamily="18" charset="0"/>
              <a:ea typeface="宋体" panose="02010600030101010101" pitchFamily="2" charset="-122"/>
            </a:endParaRPr>
          </a:p>
          <a:p>
            <a:pPr marL="285750" indent="-285750">
              <a:buFontTx/>
              <a:buChar char="-"/>
            </a:pPr>
            <a:endParaRPr lang="zh-CN" alt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48911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08DEB1-60B2-411C-BC11-8B119873973C}"/>
              </a:ext>
            </a:extLst>
          </p:cNvPr>
          <p:cNvSpPr txBox="1"/>
          <p:nvPr/>
        </p:nvSpPr>
        <p:spPr>
          <a:xfrm>
            <a:off x="1338470" y="252655"/>
            <a:ext cx="9925878" cy="6555641"/>
          </a:xfrm>
          <a:prstGeom prst="rect">
            <a:avLst/>
          </a:prstGeom>
          <a:noFill/>
        </p:spPr>
        <p:txBody>
          <a:bodyPr wrap="square">
            <a:spAutoFit/>
          </a:bodyPr>
          <a:lstStyle/>
          <a:p>
            <a:pPr algn="just"/>
            <a:r>
              <a:rPr lang="en-US" sz="3600" dirty="0">
                <a:effectLst/>
                <a:latin typeface="Times New Roman" panose="02020603050405020304" pitchFamily="18" charset="0"/>
                <a:ea typeface="DengXian" panose="02010600030101010101" pitchFamily="2" charset="-122"/>
              </a:rPr>
              <a:t>König et al. (2020) undertook research among early career teachers in Germany about adapting to online teaching during COVID-19 school closure. They found that </a:t>
            </a:r>
            <a:r>
              <a:rPr lang="en-US" sz="3600" dirty="0">
                <a:solidFill>
                  <a:srgbClr val="FF0000"/>
                </a:solidFill>
                <a:effectLst/>
                <a:latin typeface="Times New Roman" panose="02020603050405020304" pitchFamily="18" charset="0"/>
                <a:ea typeface="DengXian" panose="02010600030101010101" pitchFamily="2" charset="-122"/>
              </a:rPr>
              <a:t>only 30% of the teachers provided online lessons digitally</a:t>
            </a:r>
            <a:r>
              <a:rPr lang="en-US" sz="3600" dirty="0">
                <a:effectLst/>
                <a:latin typeface="Times New Roman" panose="02020603050405020304" pitchFamily="18" charset="0"/>
                <a:ea typeface="DengXian" panose="02010600030101010101" pitchFamily="2" charset="-122"/>
              </a:rPr>
              <a:t>, and </a:t>
            </a:r>
            <a:r>
              <a:rPr lang="en-US" sz="3600" dirty="0">
                <a:solidFill>
                  <a:srgbClr val="FF0000"/>
                </a:solidFill>
                <a:effectLst/>
                <a:latin typeface="Times New Roman" panose="02020603050405020304" pitchFamily="18" charset="0"/>
                <a:ea typeface="DengXian" panose="02010600030101010101" pitchFamily="2" charset="-122"/>
              </a:rPr>
              <a:t>only 20% conducted assessment online</a:t>
            </a:r>
            <a:r>
              <a:rPr lang="en-US" sz="3600" dirty="0">
                <a:effectLst/>
                <a:latin typeface="Times New Roman" panose="02020603050405020304" pitchFamily="18" charset="0"/>
                <a:ea typeface="DengXian" panose="02010600030101010101" pitchFamily="2" charset="-122"/>
              </a:rPr>
              <a:t>. Moreover, teachers had limited access to teaching materials during lockdown, but those who were trained in searching for online teaching materials may have been better able to provide support for their students</a:t>
            </a:r>
            <a:endParaRPr lang="en-US" altLang="zh-CN" sz="8000" kern="0" dirty="0">
              <a:effectLst/>
              <a:latin typeface="Times New Roman" panose="02020603050405020304" pitchFamily="18" charset="0"/>
              <a:ea typeface="宋体" panose="02010600030101010101" pitchFamily="2" charset="-122"/>
            </a:endParaRPr>
          </a:p>
          <a:p>
            <a:pPr marL="285750" indent="-285750" algn="just">
              <a:buFontTx/>
              <a:buChar char="-"/>
            </a:pPr>
            <a:endParaRPr lang="zh-CN" alt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08169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C0EA7D-BF3B-4F38-96AE-19DD72BE4F25}"/>
              </a:ext>
            </a:extLst>
          </p:cNvPr>
          <p:cNvSpPr txBox="1"/>
          <p:nvPr/>
        </p:nvSpPr>
        <p:spPr>
          <a:xfrm>
            <a:off x="3044687" y="0"/>
            <a:ext cx="6102626" cy="689099"/>
          </a:xfrm>
          <a:prstGeom prst="rect">
            <a:avLst/>
          </a:prstGeom>
          <a:noFill/>
        </p:spPr>
        <p:txBody>
          <a:bodyPr wrap="square">
            <a:spAutoFit/>
          </a:bodyPr>
          <a:lstStyle/>
          <a:p>
            <a:pPr lvl="0" algn="just">
              <a:lnSpc>
                <a:spcPct val="115000"/>
              </a:lnSpc>
            </a:pPr>
            <a:r>
              <a:rPr lang="en-US" altLang="zh-CN" sz="3600" b="1" kern="100" dirty="0">
                <a:effectLst/>
                <a:latin typeface="Times New Roman" panose="02020603050405020304" pitchFamily="18" charset="0"/>
                <a:ea typeface="宋体" panose="02010600030101010101" pitchFamily="2" charset="-122"/>
                <a:cs typeface="DokChampa" panose="020B0604020202020204" pitchFamily="34" charset="-34"/>
              </a:rPr>
              <a:t>Conclusion </a:t>
            </a:r>
            <a:endParaRPr lang="zh-CN" altLang="zh-CN" sz="3600" kern="100" dirty="0">
              <a:effectLst/>
              <a:latin typeface="Calibri" panose="020F0502020204030204" pitchFamily="34" charset="0"/>
              <a:ea typeface="宋体" panose="02010600030101010101" pitchFamily="2" charset="-122"/>
              <a:cs typeface="Cordia New" panose="020B0304020202020204" pitchFamily="34" charset="-34"/>
            </a:endParaRPr>
          </a:p>
        </p:txBody>
      </p:sp>
      <p:sp>
        <p:nvSpPr>
          <p:cNvPr id="6" name="TextBox 5">
            <a:extLst>
              <a:ext uri="{FF2B5EF4-FFF2-40B4-BE49-F238E27FC236}">
                <a16:creationId xmlns:a16="http://schemas.microsoft.com/office/drawing/2014/main" id="{0AE2C61F-07F5-495D-9AFE-0D05D640E3C2}"/>
              </a:ext>
            </a:extLst>
          </p:cNvPr>
          <p:cNvSpPr txBox="1"/>
          <p:nvPr/>
        </p:nvSpPr>
        <p:spPr>
          <a:xfrm>
            <a:off x="974035" y="689099"/>
            <a:ext cx="10243930" cy="2677656"/>
          </a:xfrm>
          <a:prstGeom prst="rect">
            <a:avLst/>
          </a:prstGeom>
          <a:noFill/>
        </p:spPr>
        <p:txBody>
          <a:bodyPr wrap="square">
            <a:spAutoFit/>
          </a:bodyPr>
          <a:lstStyle/>
          <a:p>
            <a:pPr algn="thaiDist"/>
            <a:r>
              <a:rPr lang="en-US" altLang="zh-CN" sz="2800" dirty="0">
                <a:latin typeface="Times New Roman" panose="02020603050405020304" pitchFamily="18" charset="0"/>
                <a:cs typeface="Times New Roman" panose="02020603050405020304" pitchFamily="18" charset="0"/>
              </a:rPr>
              <a:t>       This research found that immediately changing to teaching online process is challenging for lecturers especially technology infrastructure lagging cause m</a:t>
            </a:r>
            <a:r>
              <a:rPr lang="en-US" sz="2800" dirty="0">
                <a:effectLst/>
                <a:latin typeface="Times New Roman" panose="02020603050405020304" pitchFamily="18" charset="0"/>
                <a:ea typeface="DengXian" panose="02010600030101010101" pitchFamily="2" charset="-122"/>
                <a:cs typeface="DokChampa" panose="020B0604020202020204" pitchFamily="34" charset="-34"/>
              </a:rPr>
              <a:t>any</a:t>
            </a:r>
            <a:r>
              <a:rPr lang="en-US" sz="2800" dirty="0">
                <a:effectLst/>
                <a:latin typeface="Times New Roman" panose="02020603050405020304" pitchFamily="18" charset="0"/>
                <a:ea typeface="DengXian" panose="02010600030101010101" pitchFamily="2" charset="-122"/>
              </a:rPr>
              <a:t> problems occurred because </a:t>
            </a:r>
            <a:r>
              <a:rPr lang="en-US" sz="2800">
                <a:effectLst/>
                <a:latin typeface="Times New Roman" panose="02020603050405020304" pitchFamily="18" charset="0"/>
                <a:ea typeface="DengXian" panose="02010600030101010101" pitchFamily="2" charset="-122"/>
              </a:rPr>
              <a:t>teaching online </a:t>
            </a:r>
            <a:r>
              <a:rPr lang="en-US" sz="2800" dirty="0">
                <a:effectLst/>
                <a:latin typeface="Times New Roman" panose="02020603050405020304" pitchFamily="18" charset="0"/>
                <a:ea typeface="DengXian" panose="02010600030101010101" pitchFamily="2" charset="-122"/>
              </a:rPr>
              <a:t>required high technology infrastructure, enough ICT equipment with facilities to use it, and mastering knowledge of using ICT applications. </a:t>
            </a:r>
            <a:endParaRPr lang="zh-CN"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125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FC9A24-63D7-4812-A153-52C4D5FAF531}"/>
              </a:ext>
            </a:extLst>
          </p:cNvPr>
          <p:cNvSpPr txBox="1"/>
          <p:nvPr/>
        </p:nvSpPr>
        <p:spPr>
          <a:xfrm>
            <a:off x="2226365" y="2690191"/>
            <a:ext cx="7845287" cy="1015663"/>
          </a:xfrm>
          <a:prstGeom prst="rect">
            <a:avLst/>
          </a:prstGeom>
          <a:noFill/>
        </p:spPr>
        <p:txBody>
          <a:bodyPr wrap="square" rtlCol="0">
            <a:spAutoFit/>
          </a:bodyPr>
          <a:lstStyle/>
          <a:p>
            <a:r>
              <a:rPr lang="en-US" altLang="zh-CN" sz="6000" dirty="0">
                <a:latin typeface="Times New Roman" panose="02020603050405020304" pitchFamily="18" charset="0"/>
                <a:cs typeface="Times New Roman" panose="02020603050405020304" pitchFamily="18" charset="0"/>
              </a:rPr>
              <a:t>Thank you very much!</a:t>
            </a:r>
            <a:endParaRPr lang="zh-CN" alt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8911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1445</TotalTime>
  <Words>404</Words>
  <Application>Microsoft Office PowerPoint</Application>
  <PresentationFormat>Widescreen</PresentationFormat>
  <Paragraphs>47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DengXian</vt:lpstr>
      <vt:lpstr>Arial</vt:lpstr>
      <vt:lpstr>Calibri</vt:lpstr>
      <vt:lpstr>Phetsarath OT</vt:lpstr>
      <vt:lpstr>Times New Roman</vt:lpstr>
      <vt:lpstr>Tw Cen MT</vt:lpstr>
      <vt:lpstr>Circuit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baiyi</dc:creator>
  <cp:lastModifiedBy>5530</cp:lastModifiedBy>
  <cp:revision>63</cp:revision>
  <dcterms:created xsi:type="dcterms:W3CDTF">2021-07-12T03:49:07Z</dcterms:created>
  <dcterms:modified xsi:type="dcterms:W3CDTF">2022-12-09T02:34:27Z</dcterms:modified>
</cp:coreProperties>
</file>