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56" r:id="rId5"/>
    <p:sldId id="257" r:id="rId6"/>
    <p:sldId id="269" r:id="rId7"/>
    <p:sldId id="266" r:id="rId8"/>
    <p:sldId id="263" r:id="rId9"/>
    <p:sldId id="271"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4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7" d="100"/>
          <a:sy n="67" d="100"/>
        </p:scale>
        <p:origin x="644" y="56"/>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12/13/2022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12/13/2022</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12/13/2022</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12/13/2022</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12/13/2022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12/13/2022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12/13/2022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12/13/2022</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12/13/2022</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12/13/2022</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12/13/2022</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12/13/2022</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12/13/2022</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12/13/2022</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mbacidomuega@up.edu.ph"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en/photo/1341679"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penclipart.org/detail/203701/teacher-by-woofer"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pxhere.com/en/photo/910324"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tonybates.ca/2014/08/26/why-learner-support-is-an-important-component-in-the-design-of-teaching-and-learning/" TargetMode="External"/><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6725" y="2085975"/>
            <a:ext cx="6610350" cy="2273410"/>
          </a:xfrm>
        </p:spPr>
        <p:txBody>
          <a:bodyPr anchor="ctr">
            <a:normAutofit/>
          </a:bodyPr>
          <a:lstStyle/>
          <a:p>
            <a:r>
              <a:rPr lang="en-US" sz="3200" b="1" dirty="0"/>
              <a:t>Teacher education beyond classroom walls: From a teaching culture to a learning culture</a:t>
            </a:r>
          </a:p>
        </p:txBody>
      </p:sp>
      <p:sp>
        <p:nvSpPr>
          <p:cNvPr id="7" name="Subtitle 6"/>
          <p:cNvSpPr>
            <a:spLocks noGrp="1"/>
          </p:cNvSpPr>
          <p:nvPr>
            <p:ph type="subTitle" idx="1"/>
          </p:nvPr>
        </p:nvSpPr>
        <p:spPr>
          <a:xfrm>
            <a:off x="1247013" y="4533461"/>
            <a:ext cx="5734050" cy="1202486"/>
          </a:xfrm>
        </p:spPr>
        <p:txBody>
          <a:bodyPr/>
          <a:lstStyle/>
          <a:p>
            <a:r>
              <a:rPr lang="en-US" b="1" dirty="0">
                <a:latin typeface="Gadugi" panose="020B0502040204020203" pitchFamily="34" charset="0"/>
                <a:ea typeface="Gadugi" panose="020B0502040204020203" pitchFamily="34" charset="0"/>
              </a:rPr>
              <a:t>Professor </a:t>
            </a:r>
            <a:r>
              <a:rPr lang="en-US" b="1" dirty="0" err="1">
                <a:latin typeface="Gadugi" panose="020B0502040204020203" pitchFamily="34" charset="0"/>
                <a:ea typeface="Gadugi" panose="020B0502040204020203" pitchFamily="34" charset="0"/>
              </a:rPr>
              <a:t>Maricris</a:t>
            </a:r>
            <a:r>
              <a:rPr lang="en-US" b="1" dirty="0">
                <a:latin typeface="Gadugi" panose="020B0502040204020203" pitchFamily="34" charset="0"/>
                <a:ea typeface="Gadugi" panose="020B0502040204020203" pitchFamily="34" charset="0"/>
              </a:rPr>
              <a:t> B. </a:t>
            </a:r>
            <a:r>
              <a:rPr lang="en-US" b="1" dirty="0" err="1">
                <a:latin typeface="Gadugi" panose="020B0502040204020203" pitchFamily="34" charset="0"/>
                <a:ea typeface="Gadugi" panose="020B0502040204020203" pitchFamily="34" charset="0"/>
              </a:rPr>
              <a:t>Acido-Muega</a:t>
            </a:r>
            <a:r>
              <a:rPr lang="en-US" b="1" dirty="0">
                <a:latin typeface="Gadugi" panose="020B0502040204020203" pitchFamily="34" charset="0"/>
                <a:ea typeface="Gadugi" panose="020B0502040204020203" pitchFamily="34" charset="0"/>
              </a:rPr>
              <a:t>, PhD</a:t>
            </a:r>
          </a:p>
          <a:p>
            <a:r>
              <a:rPr lang="en-US" b="1" dirty="0">
                <a:latin typeface="Gadugi" panose="020B0502040204020203" pitchFamily="34" charset="0"/>
                <a:ea typeface="Gadugi" panose="020B0502040204020203" pitchFamily="34" charset="0"/>
              </a:rPr>
              <a:t>College of Education</a:t>
            </a:r>
          </a:p>
          <a:p>
            <a:r>
              <a:rPr lang="en-US" b="1" dirty="0">
                <a:latin typeface="Gadugi" panose="020B0502040204020203" pitchFamily="34" charset="0"/>
                <a:ea typeface="Gadugi" panose="020B0502040204020203" pitchFamily="34" charset="0"/>
              </a:rPr>
              <a:t>University of the Philippines Diliman</a:t>
            </a:r>
          </a:p>
          <a:p>
            <a:r>
              <a:rPr lang="en-US" b="1" dirty="0">
                <a:latin typeface="Gadugi" panose="020B0502040204020203" pitchFamily="34" charset="0"/>
                <a:ea typeface="Gadugi" panose="020B0502040204020203" pitchFamily="34" charset="0"/>
                <a:hlinkClick r:id="rId3"/>
              </a:rPr>
              <a:t>mbacidomuega@up.edu.ph</a:t>
            </a:r>
            <a:r>
              <a:rPr lang="en-US" b="1" dirty="0">
                <a:latin typeface="Gadugi" panose="020B0502040204020203" pitchFamily="34" charset="0"/>
                <a:ea typeface="Gadugi" panose="020B0502040204020203" pitchFamily="34" charset="0"/>
              </a:rPr>
              <a:t> </a:t>
            </a:r>
          </a:p>
        </p:txBody>
      </p:sp>
      <p:pic>
        <p:nvPicPr>
          <p:cNvPr id="4" name="Picture Placeholder 3" descr="Open book on table, blurred shelves of books in background"/>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4352925" y="1714500"/>
            <a:ext cx="7162800" cy="4572000"/>
          </a:xfrm>
        </p:spPr>
        <p:txBody>
          <a:bodyPr>
            <a:normAutofit/>
          </a:bodyPr>
          <a:lstStyle/>
          <a:p>
            <a:pPr marL="0" indent="0">
              <a:buNone/>
            </a:pPr>
            <a:r>
              <a:rPr lang="en-US" sz="2400" dirty="0"/>
              <a:t>The UNESCO Report (2020) on the education situation during the pandemic has highlighted the existing patterns and trends that make up the education milieu through the years. </a:t>
            </a:r>
            <a:r>
              <a:rPr lang="en-US" sz="2400" b="1" dirty="0">
                <a:solidFill>
                  <a:srgbClr val="FF0000"/>
                </a:solidFill>
              </a:rPr>
              <a:t>A glaring aspect is the lack of flexibility in education modalities and processes,</a:t>
            </a:r>
            <a:r>
              <a:rPr lang="en-US" sz="2400" dirty="0"/>
              <a:t> which was shown in the difficulty to shift to digital and distance or remote learning (UNESCO, 2020). This </a:t>
            </a:r>
            <a:r>
              <a:rPr lang="en-US" sz="2400" b="1" dirty="0">
                <a:solidFill>
                  <a:srgbClr val="7030A0"/>
                </a:solidFill>
              </a:rPr>
              <a:t>showed us how very much insulated and exclusivist our education systems and schools have become </a:t>
            </a:r>
            <a:r>
              <a:rPr lang="en-US" sz="2400" dirty="0"/>
              <a:t>(</a:t>
            </a:r>
            <a:r>
              <a:rPr lang="en-US" sz="2400" i="1" dirty="0"/>
              <a:t>ibid</a:t>
            </a:r>
            <a:r>
              <a:rPr lang="en-US" sz="2400" dirty="0"/>
              <a:t>.), as it has </a:t>
            </a:r>
            <a:r>
              <a:rPr lang="en-US" sz="2400" b="1" dirty="0">
                <a:solidFill>
                  <a:srgbClr val="C34160"/>
                </a:solidFill>
              </a:rPr>
              <a:t>largely relied on a standard structure of educating learners, preservice education learners included</a:t>
            </a:r>
            <a:r>
              <a:rPr lang="en-US" sz="2400" dirty="0"/>
              <a:t>. </a:t>
            </a:r>
          </a:p>
        </p:txBody>
      </p:sp>
      <p:pic>
        <p:nvPicPr>
          <p:cNvPr id="5" name="Picture 4">
            <a:extLst>
              <a:ext uri="{FF2B5EF4-FFF2-40B4-BE49-F238E27FC236}">
                <a16:creationId xmlns:a16="http://schemas.microsoft.com/office/drawing/2014/main" id="{F054BBEC-B1A9-302E-7A49-9D7DE249CA9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4356" y="1619249"/>
            <a:ext cx="3121819" cy="4267201"/>
          </a:xfrm>
          <a:prstGeom prst="rect">
            <a:avLst/>
          </a:prstGeom>
        </p:spPr>
      </p:pic>
      <p:sp>
        <p:nvSpPr>
          <p:cNvPr id="6" name="TextBox 5">
            <a:extLst>
              <a:ext uri="{FF2B5EF4-FFF2-40B4-BE49-F238E27FC236}">
                <a16:creationId xmlns:a16="http://schemas.microsoft.com/office/drawing/2014/main" id="{7CC6C892-6CF0-A549-0728-1AE93D9E04DD}"/>
              </a:ext>
            </a:extLst>
          </p:cNvPr>
          <p:cNvSpPr txBox="1"/>
          <p:nvPr/>
        </p:nvSpPr>
        <p:spPr>
          <a:xfrm>
            <a:off x="828674" y="571500"/>
            <a:ext cx="8524875" cy="461665"/>
          </a:xfrm>
          <a:prstGeom prst="rect">
            <a:avLst/>
          </a:prstGeom>
          <a:noFill/>
        </p:spPr>
        <p:txBody>
          <a:bodyPr wrap="square" rtlCol="0">
            <a:spAutoFit/>
          </a:bodyPr>
          <a:lstStyle/>
          <a:p>
            <a:r>
              <a:rPr lang="en-PH" sz="2400" b="1" dirty="0">
                <a:latin typeface="Aharoni" panose="02010803020104030203" pitchFamily="2" charset="-79"/>
                <a:cs typeface="Aharoni" panose="02010803020104030203" pitchFamily="2" charset="-79"/>
              </a:rPr>
              <a:t>The education landscape pre- and during pandemic</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866775" y="1943100"/>
            <a:ext cx="6200775" cy="4572000"/>
          </a:xfrm>
        </p:spPr>
        <p:txBody>
          <a:bodyPr>
            <a:normAutofit/>
          </a:bodyPr>
          <a:lstStyle/>
          <a:p>
            <a:pPr marL="0" indent="0">
              <a:buNone/>
            </a:pPr>
            <a:r>
              <a:rPr lang="en-US" sz="2400" dirty="0"/>
              <a:t>This is also true in the case of teacher education in many countries all over the world. </a:t>
            </a:r>
          </a:p>
          <a:p>
            <a:pPr>
              <a:buFontTx/>
              <a:buChar char="-"/>
            </a:pPr>
            <a:r>
              <a:rPr lang="en-US" sz="2400" dirty="0"/>
              <a:t>changing nature of learners</a:t>
            </a:r>
          </a:p>
          <a:p>
            <a:pPr>
              <a:buFontTx/>
              <a:buChar char="-"/>
            </a:pPr>
            <a:r>
              <a:rPr lang="en-US" sz="2400" dirty="0"/>
              <a:t>changing and even multiple teaching and learning modalities (technology-driven)</a:t>
            </a:r>
          </a:p>
          <a:p>
            <a:pPr>
              <a:buFontTx/>
              <a:buChar char="-"/>
            </a:pPr>
            <a:r>
              <a:rPr lang="en-US" sz="2400" dirty="0"/>
              <a:t>changing social, economic, political demands</a:t>
            </a:r>
          </a:p>
          <a:p>
            <a:pPr>
              <a:buFontTx/>
              <a:buChar char="-"/>
            </a:pPr>
            <a:r>
              <a:rPr lang="en-US" sz="2400" dirty="0"/>
              <a:t>changing educational culture and landscapes</a:t>
            </a:r>
          </a:p>
        </p:txBody>
      </p:sp>
      <p:pic>
        <p:nvPicPr>
          <p:cNvPr id="3" name="Picture 2">
            <a:extLst>
              <a:ext uri="{FF2B5EF4-FFF2-40B4-BE49-F238E27FC236}">
                <a16:creationId xmlns:a16="http://schemas.microsoft.com/office/drawing/2014/main" id="{24E52E39-82AB-D141-CE33-738F365E5D62}"/>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86624" y="1752600"/>
            <a:ext cx="4314825" cy="4265785"/>
          </a:xfrm>
          <a:prstGeom prst="rect">
            <a:avLst/>
          </a:prstGeom>
        </p:spPr>
      </p:pic>
      <p:sp>
        <p:nvSpPr>
          <p:cNvPr id="4" name="TextBox 3">
            <a:extLst>
              <a:ext uri="{FF2B5EF4-FFF2-40B4-BE49-F238E27FC236}">
                <a16:creationId xmlns:a16="http://schemas.microsoft.com/office/drawing/2014/main" id="{0B7ECB02-4DA4-E2BC-6A48-3354B9A30A78}"/>
              </a:ext>
            </a:extLst>
          </p:cNvPr>
          <p:cNvSpPr txBox="1"/>
          <p:nvPr/>
        </p:nvSpPr>
        <p:spPr>
          <a:xfrm>
            <a:off x="9239250" y="2228671"/>
            <a:ext cx="2495549" cy="1200329"/>
          </a:xfrm>
          <a:prstGeom prst="rect">
            <a:avLst/>
          </a:prstGeom>
          <a:noFill/>
        </p:spPr>
        <p:txBody>
          <a:bodyPr wrap="square" rtlCol="0">
            <a:spAutoFit/>
          </a:bodyPr>
          <a:lstStyle/>
          <a:p>
            <a:r>
              <a:rPr lang="en-PH" sz="2400" dirty="0">
                <a:solidFill>
                  <a:schemeClr val="bg1"/>
                </a:solidFill>
              </a:rPr>
              <a:t>REFRAME TEACHER EDUCATION</a:t>
            </a:r>
          </a:p>
        </p:txBody>
      </p:sp>
    </p:spTree>
    <p:extLst>
      <p:ext uri="{BB962C8B-B14F-4D97-AF65-F5344CB8AC3E}">
        <p14:creationId xmlns:p14="http://schemas.microsoft.com/office/powerpoint/2010/main" val="397577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09625" y="1485899"/>
            <a:ext cx="6000750" cy="4829175"/>
          </a:xfrm>
        </p:spPr>
        <p:txBody>
          <a:bodyPr>
            <a:normAutofit/>
          </a:bodyPr>
          <a:lstStyle/>
          <a:p>
            <a:r>
              <a:rPr lang="en-US" sz="2400" b="1" dirty="0"/>
              <a:t>Interviews of 30 and FGDs of 100 preservice teachers in various public and private schools in Metro Manila in the latter half of 2021 and the first half of 2022 looked at the following:</a:t>
            </a:r>
          </a:p>
          <a:p>
            <a:pPr marL="342900" indent="-342900">
              <a:buFont typeface="Arial" panose="020B0604020202020204" pitchFamily="34" charset="0"/>
              <a:buChar char="•"/>
            </a:pPr>
            <a:r>
              <a:rPr lang="en-US" sz="2200" dirty="0">
                <a:solidFill>
                  <a:srgbClr val="FF0000"/>
                </a:solidFill>
              </a:rPr>
              <a:t>the essential characteristics of the various learning spaces that teacher education should consider in the time of the pandemic and beyond?</a:t>
            </a:r>
          </a:p>
          <a:p>
            <a:pPr marL="342900" indent="-342900">
              <a:buFont typeface="Arial" panose="020B0604020202020204" pitchFamily="34" charset="0"/>
              <a:buChar char="•"/>
            </a:pPr>
            <a:r>
              <a:rPr lang="en-US" sz="2200" dirty="0">
                <a:solidFill>
                  <a:srgbClr val="7030A0"/>
                </a:solidFill>
              </a:rPr>
              <a:t>the roles of teachers in these learning spaces modalities</a:t>
            </a:r>
          </a:p>
          <a:p>
            <a:pPr marL="342900" indent="-342900">
              <a:buFont typeface="Arial" panose="020B0604020202020204" pitchFamily="34" charset="0"/>
              <a:buChar char="•"/>
            </a:pPr>
            <a:r>
              <a:rPr lang="en-US" sz="2200" dirty="0">
                <a:solidFill>
                  <a:srgbClr val="0070C0"/>
                </a:solidFill>
              </a:rPr>
              <a:t>the implications of these for teacher education </a:t>
            </a:r>
          </a:p>
          <a:p>
            <a:endParaRPr lang="en-US" sz="2400" dirty="0"/>
          </a:p>
          <a:p>
            <a:endParaRPr lang="en-US" sz="2400" dirty="0"/>
          </a:p>
          <a:p>
            <a:endParaRPr lang="en-US" sz="2400" dirty="0"/>
          </a:p>
        </p:txBody>
      </p:sp>
      <p:pic>
        <p:nvPicPr>
          <p:cNvPr id="5" name="Picture Placeholder 4" descr="Close-up of books on shelves with more books blurred in foreground and background"/>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3155" r="3155"/>
          <a:stretch>
            <a:fillRect/>
          </a:stretch>
        </p:blipFill>
        <p:spPr>
          <a:xfrm>
            <a:off x="7219949" y="1600199"/>
            <a:ext cx="3865633" cy="4572001"/>
          </a:xfrm>
        </p:spPr>
      </p:pic>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45D642-E351-106F-0A2C-7D6B09BBB39F}"/>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42975" y="1800225"/>
            <a:ext cx="3943350" cy="4143375"/>
          </a:xfrm>
          <a:prstGeom prst="rect">
            <a:avLst/>
          </a:prstGeom>
        </p:spPr>
      </p:pic>
      <p:sp>
        <p:nvSpPr>
          <p:cNvPr id="7" name="Text Placeholder 3">
            <a:extLst>
              <a:ext uri="{FF2B5EF4-FFF2-40B4-BE49-F238E27FC236}">
                <a16:creationId xmlns:a16="http://schemas.microsoft.com/office/drawing/2014/main" id="{72C4C7CA-E214-37F5-3EDE-8C1472A48D0C}"/>
              </a:ext>
            </a:extLst>
          </p:cNvPr>
          <p:cNvSpPr txBox="1">
            <a:spLocks/>
          </p:cNvSpPr>
          <p:nvPr/>
        </p:nvSpPr>
        <p:spPr>
          <a:xfrm>
            <a:off x="5457825" y="1676399"/>
            <a:ext cx="6000750" cy="4829175"/>
          </a:xfrm>
          <a:prstGeom prst="rect">
            <a:avLst/>
          </a:prstGeom>
        </p:spPr>
        <p:txBody>
          <a:bodyPr>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endParaRPr lang="en-US" sz="2400" dirty="0"/>
          </a:p>
          <a:p>
            <a:endParaRPr lang="en-US" sz="2400" dirty="0"/>
          </a:p>
          <a:p>
            <a:endParaRPr lang="en-US" sz="2400" dirty="0"/>
          </a:p>
        </p:txBody>
      </p:sp>
      <p:sp>
        <p:nvSpPr>
          <p:cNvPr id="9" name="TextBox 8">
            <a:extLst>
              <a:ext uri="{FF2B5EF4-FFF2-40B4-BE49-F238E27FC236}">
                <a16:creationId xmlns:a16="http://schemas.microsoft.com/office/drawing/2014/main" id="{63B9C650-ED33-BF7B-72FC-53A2BAA83A64}"/>
              </a:ext>
            </a:extLst>
          </p:cNvPr>
          <p:cNvSpPr txBox="1"/>
          <p:nvPr/>
        </p:nvSpPr>
        <p:spPr>
          <a:xfrm>
            <a:off x="5181600" y="1495425"/>
            <a:ext cx="5829300" cy="5632311"/>
          </a:xfrm>
          <a:prstGeom prst="rect">
            <a:avLst/>
          </a:prstGeom>
          <a:noFill/>
        </p:spPr>
        <p:txBody>
          <a:bodyPr wrap="square" rtlCol="0">
            <a:spAutoFit/>
          </a:bodyPr>
          <a:lstStyle/>
          <a:p>
            <a:r>
              <a:rPr lang="en-PH" sz="2400" dirty="0"/>
              <a:t>Teacher education beyond the pandemic should take these into consideration…</a:t>
            </a:r>
          </a:p>
          <a:p>
            <a:endParaRPr lang="en-PH" sz="2400" dirty="0"/>
          </a:p>
          <a:p>
            <a:pPr marL="342900" indent="-342900">
              <a:buFont typeface="Arial" panose="020B0604020202020204" pitchFamily="34" charset="0"/>
              <a:buChar char="•"/>
            </a:pPr>
            <a:r>
              <a:rPr lang="en-PH" sz="2400" dirty="0"/>
              <a:t>multiple strategies, tools, modalities</a:t>
            </a:r>
          </a:p>
          <a:p>
            <a:pPr marL="342900" indent="-342900">
              <a:buFont typeface="Arial" panose="020B0604020202020204" pitchFamily="34" charset="0"/>
              <a:buChar char="•"/>
            </a:pPr>
            <a:r>
              <a:rPr lang="en-PH" sz="2400" dirty="0"/>
              <a:t>student engagement</a:t>
            </a:r>
          </a:p>
          <a:p>
            <a:pPr marL="342900" indent="-342900">
              <a:buFont typeface="Arial" panose="020B0604020202020204" pitchFamily="34" charset="0"/>
              <a:buChar char="•"/>
            </a:pPr>
            <a:r>
              <a:rPr lang="en-PH" sz="2400" dirty="0"/>
              <a:t>collaborative and cooperative activities </a:t>
            </a:r>
          </a:p>
          <a:p>
            <a:pPr marL="342900" indent="-342900">
              <a:buFont typeface="Arial" panose="020B0604020202020204" pitchFamily="34" charset="0"/>
              <a:buChar char="•"/>
            </a:pPr>
            <a:r>
              <a:rPr lang="en-PH" sz="2400" dirty="0"/>
              <a:t>formative and summative</a:t>
            </a:r>
          </a:p>
          <a:p>
            <a:pPr marL="342900" indent="-342900">
              <a:buFont typeface="Arial" panose="020B0604020202020204" pitchFamily="34" charset="0"/>
              <a:buChar char="•"/>
            </a:pPr>
            <a:r>
              <a:rPr lang="en-PH" sz="2400" dirty="0"/>
              <a:t>process and outcome oriented</a:t>
            </a:r>
          </a:p>
          <a:p>
            <a:pPr marL="342900" indent="-342900">
              <a:buFont typeface="Arial" panose="020B0604020202020204" pitchFamily="34" charset="0"/>
              <a:buChar char="•"/>
            </a:pPr>
            <a:r>
              <a:rPr lang="en-PH" sz="2400" dirty="0"/>
              <a:t>highly reflexive and critical</a:t>
            </a:r>
          </a:p>
          <a:p>
            <a:pPr marL="342900" indent="-342900">
              <a:buFont typeface="Arial" panose="020B0604020202020204" pitchFamily="34" charset="0"/>
              <a:buChar char="•"/>
            </a:pPr>
            <a:r>
              <a:rPr lang="en-PH" sz="2400" dirty="0"/>
              <a:t>relevance, social implications and applications</a:t>
            </a:r>
          </a:p>
          <a:p>
            <a:pPr marL="342900" indent="-342900">
              <a:buFont typeface="Arial" panose="020B0604020202020204" pitchFamily="34" charset="0"/>
              <a:buChar char="•"/>
            </a:pPr>
            <a:endParaRPr lang="en-PH" sz="2400" dirty="0"/>
          </a:p>
          <a:p>
            <a:pPr marL="342900" indent="-342900">
              <a:buFont typeface="Arial" panose="020B0604020202020204" pitchFamily="34" charset="0"/>
              <a:buChar char="•"/>
            </a:pPr>
            <a:endParaRPr lang="en-PH" sz="2400" dirty="0"/>
          </a:p>
          <a:p>
            <a:pPr marL="342900" indent="-342900">
              <a:buFont typeface="Arial" panose="020B0604020202020204" pitchFamily="34" charset="0"/>
              <a:buChar char="•"/>
            </a:pPr>
            <a:endParaRPr lang="en-PH" sz="2400" dirty="0"/>
          </a:p>
        </p:txBody>
      </p:sp>
    </p:spTree>
    <p:extLst>
      <p:ext uri="{BB962C8B-B14F-4D97-AF65-F5344CB8AC3E}">
        <p14:creationId xmlns:p14="http://schemas.microsoft.com/office/powerpoint/2010/main" val="152700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72C4C7CA-E214-37F5-3EDE-8C1472A48D0C}"/>
              </a:ext>
            </a:extLst>
          </p:cNvPr>
          <p:cNvSpPr txBox="1">
            <a:spLocks/>
          </p:cNvSpPr>
          <p:nvPr/>
        </p:nvSpPr>
        <p:spPr>
          <a:xfrm>
            <a:off x="5457825" y="1676399"/>
            <a:ext cx="6000750" cy="4829175"/>
          </a:xfrm>
          <a:prstGeom prst="rect">
            <a:avLst/>
          </a:prstGeom>
        </p:spPr>
        <p:txBody>
          <a:bodyPr>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endParaRPr lang="en-US" sz="2400" dirty="0"/>
          </a:p>
          <a:p>
            <a:endParaRPr lang="en-US" sz="2400" dirty="0"/>
          </a:p>
          <a:p>
            <a:endParaRPr lang="en-US" sz="2400" dirty="0"/>
          </a:p>
        </p:txBody>
      </p:sp>
      <p:sp>
        <p:nvSpPr>
          <p:cNvPr id="9" name="TextBox 8">
            <a:extLst>
              <a:ext uri="{FF2B5EF4-FFF2-40B4-BE49-F238E27FC236}">
                <a16:creationId xmlns:a16="http://schemas.microsoft.com/office/drawing/2014/main" id="{63B9C650-ED33-BF7B-72FC-53A2BAA83A64}"/>
              </a:ext>
            </a:extLst>
          </p:cNvPr>
          <p:cNvSpPr txBox="1"/>
          <p:nvPr/>
        </p:nvSpPr>
        <p:spPr>
          <a:xfrm>
            <a:off x="5191125" y="1676399"/>
            <a:ext cx="5829300" cy="5262979"/>
          </a:xfrm>
          <a:prstGeom prst="rect">
            <a:avLst/>
          </a:prstGeom>
          <a:noFill/>
        </p:spPr>
        <p:txBody>
          <a:bodyPr wrap="square" rtlCol="0">
            <a:spAutoFit/>
          </a:bodyPr>
          <a:lstStyle/>
          <a:p>
            <a:r>
              <a:rPr lang="en-PH" sz="2400" dirty="0"/>
              <a:t>A change in the way we look at our roles as teacher and at education in general…</a:t>
            </a:r>
          </a:p>
          <a:p>
            <a:endParaRPr lang="en-PH" sz="2400" dirty="0"/>
          </a:p>
          <a:p>
            <a:endParaRPr lang="en-PH" sz="2400" dirty="0"/>
          </a:p>
          <a:p>
            <a:pPr marL="342900" indent="-342900">
              <a:buFont typeface="Arial" panose="020B0604020202020204" pitchFamily="34" charset="0"/>
              <a:buChar char="•"/>
            </a:pPr>
            <a:r>
              <a:rPr lang="en-PH" sz="2400" dirty="0"/>
              <a:t>inclusive and transformative</a:t>
            </a:r>
          </a:p>
          <a:p>
            <a:pPr marL="342900" indent="-342900">
              <a:buFont typeface="Arial" panose="020B0604020202020204" pitchFamily="34" charset="0"/>
              <a:buChar char="•"/>
            </a:pPr>
            <a:r>
              <a:rPr lang="en-PH" sz="2400" dirty="0"/>
              <a:t>teachers as learners</a:t>
            </a:r>
          </a:p>
          <a:p>
            <a:pPr marL="342900" indent="-342900">
              <a:buFont typeface="Arial" panose="020B0604020202020204" pitchFamily="34" charset="0"/>
              <a:buChar char="•"/>
            </a:pPr>
            <a:r>
              <a:rPr lang="en-PH" sz="2400" dirty="0"/>
              <a:t>learning culture more than teaching culture</a:t>
            </a:r>
          </a:p>
          <a:p>
            <a:pPr marL="342900" indent="-342900">
              <a:buFont typeface="Arial" panose="020B0604020202020204" pitchFamily="34" charset="0"/>
              <a:buChar char="•"/>
            </a:pPr>
            <a:r>
              <a:rPr lang="en-PH" sz="2400" dirty="0"/>
              <a:t>An education beyond the walls of the classroom and into communities, homes, and societies</a:t>
            </a:r>
          </a:p>
          <a:p>
            <a:endParaRPr lang="en-PH" sz="2400" dirty="0"/>
          </a:p>
          <a:p>
            <a:pPr marL="342900" indent="-342900">
              <a:buFont typeface="Arial" panose="020B0604020202020204" pitchFamily="34" charset="0"/>
              <a:buChar char="•"/>
            </a:pPr>
            <a:endParaRPr lang="en-PH" sz="2400" dirty="0"/>
          </a:p>
          <a:p>
            <a:pPr marL="342900" indent="-342900">
              <a:buFont typeface="Arial" panose="020B0604020202020204" pitchFamily="34" charset="0"/>
              <a:buChar char="•"/>
            </a:pPr>
            <a:endParaRPr lang="en-PH" sz="2400" dirty="0"/>
          </a:p>
        </p:txBody>
      </p:sp>
      <p:pic>
        <p:nvPicPr>
          <p:cNvPr id="3" name="Picture 2">
            <a:extLst>
              <a:ext uri="{FF2B5EF4-FFF2-40B4-BE49-F238E27FC236}">
                <a16:creationId xmlns:a16="http://schemas.microsoft.com/office/drawing/2014/main" id="{7BE8610D-80E5-8127-7E2C-02ACB4FF1C2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8224" y="1866899"/>
            <a:ext cx="3829051" cy="3921126"/>
          </a:xfrm>
          <a:prstGeom prst="rect">
            <a:avLst/>
          </a:prstGeom>
        </p:spPr>
      </p:pic>
      <p:sp>
        <p:nvSpPr>
          <p:cNvPr id="4" name="TextBox 3">
            <a:extLst>
              <a:ext uri="{FF2B5EF4-FFF2-40B4-BE49-F238E27FC236}">
                <a16:creationId xmlns:a16="http://schemas.microsoft.com/office/drawing/2014/main" id="{348983D4-BE14-B430-BD37-EACD79DA9BB6}"/>
              </a:ext>
            </a:extLst>
          </p:cNvPr>
          <p:cNvSpPr txBox="1"/>
          <p:nvPr/>
        </p:nvSpPr>
        <p:spPr>
          <a:xfrm>
            <a:off x="1038224" y="5788025"/>
            <a:ext cx="3829051" cy="230832"/>
          </a:xfrm>
          <a:prstGeom prst="rect">
            <a:avLst/>
          </a:prstGeom>
          <a:noFill/>
        </p:spPr>
        <p:txBody>
          <a:bodyPr wrap="square" rtlCol="0">
            <a:spAutoFit/>
          </a:bodyPr>
          <a:lstStyle/>
          <a:p>
            <a:r>
              <a:rPr lang="en-PH" sz="900">
                <a:hlinkClick r:id="rId3" tooltip="https://www.tonybates.ca/2014/08/26/why-learner-support-is-an-important-component-in-the-design-of-teaching-and-learning/"/>
              </a:rPr>
              <a:t>This Photo</a:t>
            </a:r>
            <a:r>
              <a:rPr lang="en-PH" sz="900"/>
              <a:t> by Unknown Author is licensed under </a:t>
            </a:r>
            <a:r>
              <a:rPr lang="en-PH" sz="900">
                <a:hlinkClick r:id="rId4" tooltip="https://creativecommons.org/licenses/by-nc-sa/3.0/"/>
              </a:rPr>
              <a:t>CC BY-SA-NC</a:t>
            </a:r>
            <a:endParaRPr lang="en-PH" sz="900"/>
          </a:p>
        </p:txBody>
      </p:sp>
    </p:spTree>
    <p:extLst>
      <p:ext uri="{BB962C8B-B14F-4D97-AF65-F5344CB8AC3E}">
        <p14:creationId xmlns:p14="http://schemas.microsoft.com/office/powerpoint/2010/main" val="296522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5DA731-886E-7996-BC1E-EB4C88E2C819}"/>
              </a:ext>
            </a:extLst>
          </p:cNvPr>
          <p:cNvSpPr txBox="1"/>
          <p:nvPr/>
        </p:nvSpPr>
        <p:spPr>
          <a:xfrm>
            <a:off x="2962275" y="1651338"/>
            <a:ext cx="6096000" cy="4431983"/>
          </a:xfrm>
          <a:prstGeom prst="rect">
            <a:avLst/>
          </a:prstGeom>
          <a:noFill/>
        </p:spPr>
        <p:txBody>
          <a:bodyPr wrap="square">
            <a:spAutoFit/>
          </a:bodyPr>
          <a:lstStyle/>
          <a:p>
            <a:r>
              <a:rPr lang="en-US" sz="2400" b="1" dirty="0"/>
              <a:t>While education remains intact,</a:t>
            </a:r>
            <a:br>
              <a:rPr lang="en-US" sz="2400" b="1" dirty="0"/>
            </a:br>
            <a:r>
              <a:rPr lang="en-US" sz="2400" b="1" dirty="0"/>
              <a:t>it now resonates in a larger, much wider complementing connections, anchored always on human and ecological goals and purposes. TEACHER EDUCATION, thus, should reframe how it does education toward relevant social and transformative ends.</a:t>
            </a:r>
          </a:p>
          <a:p>
            <a:r>
              <a:rPr lang="en-US" sz="2400" dirty="0"/>
              <a:t>		     -- </a:t>
            </a:r>
            <a:r>
              <a:rPr lang="en-US" dirty="0" err="1">
                <a:latin typeface="Lucida Sans Typewriter" panose="020B0509030504030204" pitchFamily="49" charset="0"/>
              </a:rPr>
              <a:t>MBAcido-Muega</a:t>
            </a:r>
            <a:r>
              <a:rPr lang="en-US" dirty="0">
                <a:latin typeface="Lucida Sans Typewriter" panose="020B0509030504030204" pitchFamily="49" charset="0"/>
              </a:rPr>
              <a:t>, 2021</a:t>
            </a:r>
            <a:br>
              <a:rPr lang="en-US" dirty="0">
                <a:latin typeface="Lucida Sans Typewriter" panose="020B0509030504030204" pitchFamily="49" charset="0"/>
              </a:rPr>
            </a:br>
            <a:endParaRPr lang="en-US" dirty="0">
              <a:latin typeface="Lucida Sans Typewriter" panose="020B0509030504030204" pitchFamily="49" charset="0"/>
            </a:endParaRPr>
          </a:p>
          <a:p>
            <a:br>
              <a:rPr lang="en-US" sz="2400" dirty="0"/>
            </a:br>
            <a:r>
              <a:rPr lang="en-US" sz="2400" b="1" dirty="0">
                <a:solidFill>
                  <a:srgbClr val="FF0000"/>
                </a:solidFill>
              </a:rPr>
              <a:t>THANK YOU!</a:t>
            </a:r>
            <a:endParaRPr lang="en-PH" sz="2400" b="1" dirty="0">
              <a:solidFill>
                <a:srgbClr val="FF0000"/>
              </a:solidFill>
            </a:endParaRPr>
          </a:p>
        </p:txBody>
      </p:sp>
    </p:spTree>
    <p:extLst>
      <p:ext uri="{BB962C8B-B14F-4D97-AF65-F5344CB8AC3E}">
        <p14:creationId xmlns:p14="http://schemas.microsoft.com/office/powerpoint/2010/main" val="180038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TotalTime>94</TotalTime>
  <Words>451</Words>
  <Application>Microsoft Office PowerPoint</Application>
  <PresentationFormat>Widescreen</PresentationFormat>
  <Paragraphs>45</Paragraphs>
  <Slides>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Aharoni</vt:lpstr>
      <vt:lpstr>Arial</vt:lpstr>
      <vt:lpstr>Euphemia</vt:lpstr>
      <vt:lpstr>Gadugi</vt:lpstr>
      <vt:lpstr>Lucida Sans Typewriter</vt:lpstr>
      <vt:lpstr>Plantagenet Cherokee</vt:lpstr>
      <vt:lpstr>Wingdings</vt:lpstr>
      <vt:lpstr>Academic Literature 16x9</vt:lpstr>
      <vt:lpstr>Teacher education beyond classroom walls: From a teaching culture to a learning culture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education beyond classroom walls: From a teaching culture to a learning culture</dc:title>
  <dc:creator>mbacidomuega@up.edu.ph</dc:creator>
  <cp:lastModifiedBy>mbacidomuega@up.edu.ph</cp:lastModifiedBy>
  <cp:revision>9</cp:revision>
  <dcterms:created xsi:type="dcterms:W3CDTF">2022-12-13T12:44:10Z</dcterms:created>
  <dcterms:modified xsi:type="dcterms:W3CDTF">2022-12-13T14:23:29Z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