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99" r:id="rId3"/>
    <p:sldId id="17131" r:id="rId4"/>
    <p:sldId id="257" r:id="rId5"/>
    <p:sldId id="262" r:id="rId6"/>
    <p:sldId id="301" r:id="rId7"/>
    <p:sldId id="272" r:id="rId8"/>
    <p:sldId id="277" r:id="rId9"/>
    <p:sldId id="302" r:id="rId10"/>
    <p:sldId id="17127" r:id="rId11"/>
    <p:sldId id="297" r:id="rId12"/>
    <p:sldId id="17128" r:id="rId13"/>
    <p:sldId id="17129" r:id="rId14"/>
    <p:sldId id="17130" r:id="rId15"/>
    <p:sldId id="260" r:id="rId16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119" autoAdjust="0"/>
  </p:normalViewPr>
  <p:slideViewPr>
    <p:cSldViewPr>
      <p:cViewPr varScale="1">
        <p:scale>
          <a:sx n="125" d="100"/>
          <a:sy n="125" d="100"/>
        </p:scale>
        <p:origin x="1144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dianarochintaniawati\Documents\KNUE%20Seminar\Rekapitulasi%20Kelulusan%20UKMPPG%20Sampai%20September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ianarochintaniawati/Documents/KNUE%20Seminar/Rekapitulasi%20Kelulusan%20UKMPPG%20Sampai%20September%20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dianarochintaniawati/Documents/KNUE%20Seminar/Rekapitulasi%20Kelulusan%20UKMPPG%20Sampai%20September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UPI Result of TPE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Sheet3!$D$124:$D$125</c:f>
              <c:strCache>
                <c:ptCount val="2"/>
                <c:pt idx="1">
                  <c:v>First Taker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accent1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Sheet3!$C$126:$C$129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xVal>
          <c:yVal>
            <c:numRef>
              <c:f>Sheet3!$D$126:$D$129</c:f>
              <c:numCache>
                <c:formatCode>0%</c:formatCode>
                <c:ptCount val="4"/>
                <c:pt idx="0">
                  <c:v>0.63</c:v>
                </c:pt>
                <c:pt idx="1">
                  <c:v>0.83</c:v>
                </c:pt>
                <c:pt idx="2">
                  <c:v>0.57999999999999996</c:v>
                </c:pt>
                <c:pt idx="3">
                  <c:v>0.87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EF4-7747-95BB-F665ADCA8085}"/>
            </c:ext>
          </c:extLst>
        </c:ser>
        <c:ser>
          <c:idx val="1"/>
          <c:order val="1"/>
          <c:tx>
            <c:strRef>
              <c:f>Sheet3!$E$124:$E$125</c:f>
              <c:strCache>
                <c:ptCount val="2"/>
                <c:pt idx="1">
                  <c:v>Retaker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accent2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Sheet3!$C$126:$C$129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xVal>
          <c:yVal>
            <c:numRef>
              <c:f>Sheet3!$E$126:$E$129</c:f>
              <c:numCache>
                <c:formatCode>0%</c:formatCode>
                <c:ptCount val="4"/>
                <c:pt idx="0">
                  <c:v>0.34</c:v>
                </c:pt>
                <c:pt idx="1">
                  <c:v>0.15</c:v>
                </c:pt>
                <c:pt idx="2">
                  <c:v>0.36</c:v>
                </c:pt>
                <c:pt idx="3">
                  <c:v>0.08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EF4-7747-95BB-F665ADCA8085}"/>
            </c:ext>
          </c:extLst>
        </c:ser>
        <c:ser>
          <c:idx val="2"/>
          <c:order val="2"/>
          <c:tx>
            <c:strRef>
              <c:f>Sheet3!$F$124:$F$125</c:f>
              <c:strCache>
                <c:ptCount val="2"/>
                <c:pt idx="1">
                  <c:v>Failure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>
                <a:solidFill>
                  <a:schemeClr val="accent3"/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xVal>
            <c:numRef>
              <c:f>Sheet3!$C$126:$C$129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xVal>
          <c:yVal>
            <c:numRef>
              <c:f>Sheet3!$F$126:$F$129</c:f>
              <c:numCache>
                <c:formatCode>0%</c:formatCode>
                <c:ptCount val="4"/>
                <c:pt idx="0">
                  <c:v>0.03</c:v>
                </c:pt>
                <c:pt idx="1">
                  <c:v>0.02</c:v>
                </c:pt>
                <c:pt idx="2">
                  <c:v>0.06</c:v>
                </c:pt>
                <c:pt idx="3">
                  <c:v>0.05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EF4-7747-95BB-F665ADCA80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157120"/>
        <c:axId val="183159040"/>
      </c:scatterChart>
      <c:valAx>
        <c:axId val="183157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59040"/>
        <c:crosses val="autoZero"/>
        <c:crossBetween val="midCat"/>
      </c:valAx>
      <c:valAx>
        <c:axId val="18315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571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Sheet2!$E$19</c:f>
              <c:strCache>
                <c:ptCount val="1"/>
                <c:pt idx="0">
                  <c:v>First Taker</c:v>
                </c:pt>
              </c:strCache>
            </c:strRef>
          </c:tx>
          <c:invertIfNegative val="0"/>
          <c:cat>
            <c:multiLvlStrRef>
              <c:f>Sheet2!$F$17:$X$18</c:f>
              <c:multiLvlStrCache>
                <c:ptCount val="19"/>
                <c:lvl>
                  <c:pt idx="0">
                    <c:v>Juli</c:v>
                  </c:pt>
                  <c:pt idx="1">
                    <c:v>Sept</c:v>
                  </c:pt>
                  <c:pt idx="2">
                    <c:v>Nov</c:v>
                  </c:pt>
                  <c:pt idx="3">
                    <c:v>Des</c:v>
                  </c:pt>
                  <c:pt idx="4">
                    <c:v>Jan</c:v>
                  </c:pt>
                  <c:pt idx="5">
                    <c:v>Maret</c:v>
                  </c:pt>
                  <c:pt idx="6">
                    <c:v>Mei</c:v>
                  </c:pt>
                  <c:pt idx="7">
                    <c:v>Agust</c:v>
                  </c:pt>
                  <c:pt idx="8">
                    <c:v>Sept</c:v>
                  </c:pt>
                  <c:pt idx="9">
                    <c:v>Okt-Nov</c:v>
                  </c:pt>
                  <c:pt idx="10">
                    <c:v>Nov</c:v>
                  </c:pt>
                  <c:pt idx="11">
                    <c:v>Feb</c:v>
                  </c:pt>
                  <c:pt idx="12">
                    <c:v>Des</c:v>
                  </c:pt>
                  <c:pt idx="13">
                    <c:v>Agust</c:v>
                  </c:pt>
                  <c:pt idx="14">
                    <c:v>Sept</c:v>
                  </c:pt>
                  <c:pt idx="15">
                    <c:v>Okt</c:v>
                  </c:pt>
                  <c:pt idx="16">
                    <c:v>Nov-01</c:v>
                  </c:pt>
                  <c:pt idx="17">
                    <c:v>Des</c:v>
                  </c:pt>
                </c:lvl>
                <c:lvl>
                  <c:pt idx="0">
                    <c:v>Tahun 2018</c:v>
                  </c:pt>
                  <c:pt idx="4">
                    <c:v>Tahun 2019</c:v>
                  </c:pt>
                  <c:pt idx="11">
                    <c:v>Tahun 2020</c:v>
                  </c:pt>
                  <c:pt idx="13">
                    <c:v>Tahun 2021</c:v>
                  </c:pt>
                  <c:pt idx="18">
                    <c:v>2022</c:v>
                  </c:pt>
                </c:lvl>
              </c:multiLvlStrCache>
            </c:multiLvlStrRef>
          </c:cat>
          <c:val>
            <c:numRef>
              <c:f>Sheet2!$F$19:$X$19</c:f>
              <c:numCache>
                <c:formatCode>General</c:formatCode>
                <c:ptCount val="19"/>
                <c:pt idx="0">
                  <c:v>63.93</c:v>
                </c:pt>
                <c:pt idx="1">
                  <c:v>62.7</c:v>
                </c:pt>
                <c:pt idx="2">
                  <c:v>64.14</c:v>
                </c:pt>
                <c:pt idx="3">
                  <c:v>66.44</c:v>
                </c:pt>
                <c:pt idx="4">
                  <c:v>0</c:v>
                </c:pt>
                <c:pt idx="5">
                  <c:v>59.87</c:v>
                </c:pt>
                <c:pt idx="6">
                  <c:v>66.099999999999994</c:v>
                </c:pt>
                <c:pt idx="7">
                  <c:v>74.05</c:v>
                </c:pt>
                <c:pt idx="8">
                  <c:v>66.709999999999994</c:v>
                </c:pt>
                <c:pt idx="9">
                  <c:v>81.650000000000006</c:v>
                </c:pt>
                <c:pt idx="10">
                  <c:v>74.67</c:v>
                </c:pt>
                <c:pt idx="11">
                  <c:v>0</c:v>
                </c:pt>
                <c:pt idx="12">
                  <c:v>58.09</c:v>
                </c:pt>
                <c:pt idx="13">
                  <c:v>58.39</c:v>
                </c:pt>
                <c:pt idx="14">
                  <c:v>60.56</c:v>
                </c:pt>
                <c:pt idx="16">
                  <c:v>68.650000000000006</c:v>
                </c:pt>
                <c:pt idx="17">
                  <c:v>75.849999999999994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D4-4B13-90F4-EC6EEB38BE35}"/>
            </c:ext>
          </c:extLst>
        </c:ser>
        <c:ser>
          <c:idx val="1"/>
          <c:order val="1"/>
          <c:tx>
            <c:strRef>
              <c:f>Sheet2!$E$20</c:f>
              <c:strCache>
                <c:ptCount val="1"/>
                <c:pt idx="0">
                  <c:v>Retaker</c:v>
                </c:pt>
              </c:strCache>
            </c:strRef>
          </c:tx>
          <c:invertIfNegative val="0"/>
          <c:cat>
            <c:multiLvlStrRef>
              <c:f>Sheet2!$F$17:$X$18</c:f>
              <c:multiLvlStrCache>
                <c:ptCount val="19"/>
                <c:lvl>
                  <c:pt idx="0">
                    <c:v>Juli</c:v>
                  </c:pt>
                  <c:pt idx="1">
                    <c:v>Sept</c:v>
                  </c:pt>
                  <c:pt idx="2">
                    <c:v>Nov</c:v>
                  </c:pt>
                  <c:pt idx="3">
                    <c:v>Des</c:v>
                  </c:pt>
                  <c:pt idx="4">
                    <c:v>Jan</c:v>
                  </c:pt>
                  <c:pt idx="5">
                    <c:v>Maret</c:v>
                  </c:pt>
                  <c:pt idx="6">
                    <c:v>Mei</c:v>
                  </c:pt>
                  <c:pt idx="7">
                    <c:v>Agust</c:v>
                  </c:pt>
                  <c:pt idx="8">
                    <c:v>Sept</c:v>
                  </c:pt>
                  <c:pt idx="9">
                    <c:v>Okt-Nov</c:v>
                  </c:pt>
                  <c:pt idx="10">
                    <c:v>Nov</c:v>
                  </c:pt>
                  <c:pt idx="11">
                    <c:v>Feb</c:v>
                  </c:pt>
                  <c:pt idx="12">
                    <c:v>Des</c:v>
                  </c:pt>
                  <c:pt idx="13">
                    <c:v>Agust</c:v>
                  </c:pt>
                  <c:pt idx="14">
                    <c:v>Sept</c:v>
                  </c:pt>
                  <c:pt idx="15">
                    <c:v>Okt</c:v>
                  </c:pt>
                  <c:pt idx="16">
                    <c:v>Nov-01</c:v>
                  </c:pt>
                  <c:pt idx="17">
                    <c:v>Des</c:v>
                  </c:pt>
                </c:lvl>
                <c:lvl>
                  <c:pt idx="0">
                    <c:v>Tahun 2018</c:v>
                  </c:pt>
                  <c:pt idx="4">
                    <c:v>Tahun 2019</c:v>
                  </c:pt>
                  <c:pt idx="11">
                    <c:v>Tahun 2020</c:v>
                  </c:pt>
                  <c:pt idx="13">
                    <c:v>Tahun 2021</c:v>
                  </c:pt>
                  <c:pt idx="18">
                    <c:v>2022</c:v>
                  </c:pt>
                </c:lvl>
              </c:multiLvlStrCache>
            </c:multiLvlStrRef>
          </c:cat>
          <c:val>
            <c:numRef>
              <c:f>Sheet2!$F$20:$X$20</c:f>
              <c:numCache>
                <c:formatCode>General</c:formatCode>
                <c:ptCount val="19"/>
                <c:pt idx="0">
                  <c:v>59.5</c:v>
                </c:pt>
                <c:pt idx="1">
                  <c:v>36.6</c:v>
                </c:pt>
                <c:pt idx="2">
                  <c:v>0</c:v>
                </c:pt>
                <c:pt idx="3">
                  <c:v>0</c:v>
                </c:pt>
                <c:pt idx="4">
                  <c:v>41.14</c:v>
                </c:pt>
                <c:pt idx="5">
                  <c:v>0</c:v>
                </c:pt>
                <c:pt idx="6">
                  <c:v>32.700000000000003</c:v>
                </c:pt>
                <c:pt idx="7">
                  <c:v>35.82</c:v>
                </c:pt>
                <c:pt idx="8">
                  <c:v>0</c:v>
                </c:pt>
                <c:pt idx="9">
                  <c:v>41.96</c:v>
                </c:pt>
                <c:pt idx="10">
                  <c:v>37.380000000000003</c:v>
                </c:pt>
                <c:pt idx="11">
                  <c:v>54.85</c:v>
                </c:pt>
                <c:pt idx="12">
                  <c:v>24.26</c:v>
                </c:pt>
                <c:pt idx="14">
                  <c:v>23.06</c:v>
                </c:pt>
                <c:pt idx="15">
                  <c:v>46.39</c:v>
                </c:pt>
                <c:pt idx="17">
                  <c:v>69.17</c:v>
                </c:pt>
                <c:pt idx="18">
                  <c:v>50.58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D4-4B13-90F4-EC6EEB38B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501440"/>
        <c:axId val="127502976"/>
      </c:barChart>
      <c:lineChart>
        <c:grouping val="standard"/>
        <c:varyColors val="0"/>
        <c:ser>
          <c:idx val="2"/>
          <c:order val="2"/>
          <c:tx>
            <c:strRef>
              <c:f>Sheet2!$E$21</c:f>
              <c:strCache>
                <c:ptCount val="1"/>
                <c:pt idx="0">
                  <c:v>First Taker</c:v>
                </c:pt>
              </c:strCache>
            </c:strRef>
          </c:tx>
          <c:cat>
            <c:multiLvlStrRef>
              <c:f>Sheet2!$E$17:$X$21</c:f>
              <c:multiLvlStrCache>
                <c:ptCount val="20"/>
                <c:lvl>
                  <c:pt idx="0">
                    <c:v>First Taker</c:v>
                  </c:pt>
                  <c:pt idx="1">
                    <c:v>63,93</c:v>
                  </c:pt>
                  <c:pt idx="2">
                    <c:v>62,7</c:v>
                  </c:pt>
                  <c:pt idx="3">
                    <c:v>64,14</c:v>
                  </c:pt>
                  <c:pt idx="4">
                    <c:v>66,44</c:v>
                  </c:pt>
                  <c:pt idx="5">
                    <c:v>64</c:v>
                  </c:pt>
                  <c:pt idx="6">
                    <c:v>59,87</c:v>
                  </c:pt>
                  <c:pt idx="7">
                    <c:v>66,1</c:v>
                  </c:pt>
                  <c:pt idx="8">
                    <c:v>74,05</c:v>
                  </c:pt>
                  <c:pt idx="9">
                    <c:v>66,71</c:v>
                  </c:pt>
                  <c:pt idx="10">
                    <c:v>81,65</c:v>
                  </c:pt>
                  <c:pt idx="11">
                    <c:v>74,67</c:v>
                  </c:pt>
                  <c:pt idx="12">
                    <c:v>66</c:v>
                  </c:pt>
                  <c:pt idx="13">
                    <c:v>58,09</c:v>
                  </c:pt>
                  <c:pt idx="14">
                    <c:v>58,39</c:v>
                  </c:pt>
                  <c:pt idx="15">
                    <c:v>60,56</c:v>
                  </c:pt>
                  <c:pt idx="16">
                    <c:v>65</c:v>
                  </c:pt>
                  <c:pt idx="17">
                    <c:v>68,65</c:v>
                  </c:pt>
                  <c:pt idx="18">
                    <c:v>75,85</c:v>
                  </c:pt>
                </c:lvl>
                <c:lvl>
                  <c:pt idx="0">
                    <c:v>Retaker</c:v>
                  </c:pt>
                  <c:pt idx="1">
                    <c:v>59,5</c:v>
                  </c:pt>
                  <c:pt idx="2">
                    <c:v>36,6</c:v>
                  </c:pt>
                  <c:pt idx="3">
                    <c:v>0</c:v>
                  </c:pt>
                  <c:pt idx="4">
                    <c:v>0</c:v>
                  </c:pt>
                  <c:pt idx="5">
                    <c:v>41,14</c:v>
                  </c:pt>
                  <c:pt idx="6">
                    <c:v>0</c:v>
                  </c:pt>
                  <c:pt idx="7">
                    <c:v>32,7</c:v>
                  </c:pt>
                  <c:pt idx="8">
                    <c:v>35,82</c:v>
                  </c:pt>
                  <c:pt idx="9">
                    <c:v>0</c:v>
                  </c:pt>
                  <c:pt idx="10">
                    <c:v>41,96</c:v>
                  </c:pt>
                  <c:pt idx="11">
                    <c:v>37,38</c:v>
                  </c:pt>
                  <c:pt idx="12">
                    <c:v>54,85</c:v>
                  </c:pt>
                  <c:pt idx="13">
                    <c:v>24,26</c:v>
                  </c:pt>
                  <c:pt idx="15">
                    <c:v>23,06</c:v>
                  </c:pt>
                  <c:pt idx="16">
                    <c:v>46,39</c:v>
                  </c:pt>
                  <c:pt idx="18">
                    <c:v>69,17</c:v>
                  </c:pt>
                  <c:pt idx="19">
                    <c:v>50,58</c:v>
                  </c:pt>
                </c:lvl>
                <c:lvl>
                  <c:pt idx="0">
                    <c:v>First Taker</c:v>
                  </c:pt>
                  <c:pt idx="1">
                    <c:v>63,93</c:v>
                  </c:pt>
                  <c:pt idx="2">
                    <c:v>62,7</c:v>
                  </c:pt>
                  <c:pt idx="3">
                    <c:v>64,14</c:v>
                  </c:pt>
                  <c:pt idx="4">
                    <c:v>66,44</c:v>
                  </c:pt>
                  <c:pt idx="5">
                    <c:v>0</c:v>
                  </c:pt>
                  <c:pt idx="6">
                    <c:v>59,87</c:v>
                  </c:pt>
                  <c:pt idx="7">
                    <c:v>66,1</c:v>
                  </c:pt>
                  <c:pt idx="8">
                    <c:v>74,05</c:v>
                  </c:pt>
                  <c:pt idx="9">
                    <c:v>66,71</c:v>
                  </c:pt>
                  <c:pt idx="10">
                    <c:v>81,65</c:v>
                  </c:pt>
                  <c:pt idx="11">
                    <c:v>74,67</c:v>
                  </c:pt>
                  <c:pt idx="12">
                    <c:v>0</c:v>
                  </c:pt>
                  <c:pt idx="13">
                    <c:v>58,09</c:v>
                  </c:pt>
                  <c:pt idx="14">
                    <c:v>58,39</c:v>
                  </c:pt>
                  <c:pt idx="15">
                    <c:v>60,56</c:v>
                  </c:pt>
                  <c:pt idx="17">
                    <c:v>68,65</c:v>
                  </c:pt>
                  <c:pt idx="18">
                    <c:v>75,85</c:v>
                  </c:pt>
                </c:lvl>
                <c:lvl>
                  <c:pt idx="1">
                    <c:v>Juli</c:v>
                  </c:pt>
                  <c:pt idx="2">
                    <c:v>Sept</c:v>
                  </c:pt>
                  <c:pt idx="3">
                    <c:v>Nov</c:v>
                  </c:pt>
                  <c:pt idx="4">
                    <c:v>Des</c:v>
                  </c:pt>
                  <c:pt idx="5">
                    <c:v>Jan</c:v>
                  </c:pt>
                  <c:pt idx="6">
                    <c:v>Maret</c:v>
                  </c:pt>
                  <c:pt idx="7">
                    <c:v>Mei</c:v>
                  </c:pt>
                  <c:pt idx="8">
                    <c:v>Agust</c:v>
                  </c:pt>
                  <c:pt idx="9">
                    <c:v>Sept</c:v>
                  </c:pt>
                  <c:pt idx="10">
                    <c:v>Okt-Nov</c:v>
                  </c:pt>
                  <c:pt idx="11">
                    <c:v>Nov</c:v>
                  </c:pt>
                  <c:pt idx="12">
                    <c:v>Feb</c:v>
                  </c:pt>
                  <c:pt idx="13">
                    <c:v>Des</c:v>
                  </c:pt>
                  <c:pt idx="14">
                    <c:v>Agust</c:v>
                  </c:pt>
                  <c:pt idx="15">
                    <c:v>Sept</c:v>
                  </c:pt>
                  <c:pt idx="16">
                    <c:v>Okt</c:v>
                  </c:pt>
                  <c:pt idx="17">
                    <c:v>Nov-01</c:v>
                  </c:pt>
                  <c:pt idx="18">
                    <c:v>Des</c:v>
                  </c:pt>
                </c:lvl>
                <c:lvl>
                  <c:pt idx="1">
                    <c:v>Tahun 2018</c:v>
                  </c:pt>
                  <c:pt idx="5">
                    <c:v>Tahun 2019</c:v>
                  </c:pt>
                  <c:pt idx="12">
                    <c:v>Tahun 2020</c:v>
                  </c:pt>
                  <c:pt idx="14">
                    <c:v>Tahun 2021</c:v>
                  </c:pt>
                  <c:pt idx="19">
                    <c:v>2022</c:v>
                  </c:pt>
                </c:lvl>
              </c:multiLvlStrCache>
            </c:multiLvlStrRef>
          </c:cat>
          <c:val>
            <c:numRef>
              <c:f>Sheet2!$F$21:$X$21</c:f>
              <c:numCache>
                <c:formatCode>General</c:formatCode>
                <c:ptCount val="19"/>
                <c:pt idx="0">
                  <c:v>63.93</c:v>
                </c:pt>
                <c:pt idx="1">
                  <c:v>62.7</c:v>
                </c:pt>
                <c:pt idx="2">
                  <c:v>64.14</c:v>
                </c:pt>
                <c:pt idx="3">
                  <c:v>66.44</c:v>
                </c:pt>
                <c:pt idx="4">
                  <c:v>64</c:v>
                </c:pt>
                <c:pt idx="5">
                  <c:v>59.87</c:v>
                </c:pt>
                <c:pt idx="6">
                  <c:v>66.099999999999994</c:v>
                </c:pt>
                <c:pt idx="7">
                  <c:v>74.05</c:v>
                </c:pt>
                <c:pt idx="8">
                  <c:v>66.709999999999994</c:v>
                </c:pt>
                <c:pt idx="9">
                  <c:v>81.650000000000006</c:v>
                </c:pt>
                <c:pt idx="10">
                  <c:v>74.67</c:v>
                </c:pt>
                <c:pt idx="11">
                  <c:v>66</c:v>
                </c:pt>
                <c:pt idx="12">
                  <c:v>58.09</c:v>
                </c:pt>
                <c:pt idx="13">
                  <c:v>58.39</c:v>
                </c:pt>
                <c:pt idx="14">
                  <c:v>60.56</c:v>
                </c:pt>
                <c:pt idx="15">
                  <c:v>65</c:v>
                </c:pt>
                <c:pt idx="16">
                  <c:v>68.650000000000006</c:v>
                </c:pt>
                <c:pt idx="17">
                  <c:v>75.849999999999994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D4-4B13-90F4-EC6EEB38BE35}"/>
            </c:ext>
          </c:extLst>
        </c:ser>
        <c:ser>
          <c:idx val="3"/>
          <c:order val="3"/>
          <c:tx>
            <c:strRef>
              <c:f>Sheet2!$E$22</c:f>
              <c:strCache>
                <c:ptCount val="1"/>
                <c:pt idx="0">
                  <c:v>Retaker</c:v>
                </c:pt>
              </c:strCache>
            </c:strRef>
          </c:tx>
          <c:cat>
            <c:multiLvlStrRef>
              <c:f>Sheet2!$E$17:$X$21</c:f>
              <c:multiLvlStrCache>
                <c:ptCount val="20"/>
                <c:lvl>
                  <c:pt idx="0">
                    <c:v>First Taker</c:v>
                  </c:pt>
                  <c:pt idx="1">
                    <c:v>63,93</c:v>
                  </c:pt>
                  <c:pt idx="2">
                    <c:v>62,7</c:v>
                  </c:pt>
                  <c:pt idx="3">
                    <c:v>64,14</c:v>
                  </c:pt>
                  <c:pt idx="4">
                    <c:v>66,44</c:v>
                  </c:pt>
                  <c:pt idx="5">
                    <c:v>64</c:v>
                  </c:pt>
                  <c:pt idx="6">
                    <c:v>59,87</c:v>
                  </c:pt>
                  <c:pt idx="7">
                    <c:v>66,1</c:v>
                  </c:pt>
                  <c:pt idx="8">
                    <c:v>74,05</c:v>
                  </c:pt>
                  <c:pt idx="9">
                    <c:v>66,71</c:v>
                  </c:pt>
                  <c:pt idx="10">
                    <c:v>81,65</c:v>
                  </c:pt>
                  <c:pt idx="11">
                    <c:v>74,67</c:v>
                  </c:pt>
                  <c:pt idx="12">
                    <c:v>66</c:v>
                  </c:pt>
                  <c:pt idx="13">
                    <c:v>58,09</c:v>
                  </c:pt>
                  <c:pt idx="14">
                    <c:v>58,39</c:v>
                  </c:pt>
                  <c:pt idx="15">
                    <c:v>60,56</c:v>
                  </c:pt>
                  <c:pt idx="16">
                    <c:v>65</c:v>
                  </c:pt>
                  <c:pt idx="17">
                    <c:v>68,65</c:v>
                  </c:pt>
                  <c:pt idx="18">
                    <c:v>75,85</c:v>
                  </c:pt>
                </c:lvl>
                <c:lvl>
                  <c:pt idx="0">
                    <c:v>Retaker</c:v>
                  </c:pt>
                  <c:pt idx="1">
                    <c:v>59,5</c:v>
                  </c:pt>
                  <c:pt idx="2">
                    <c:v>36,6</c:v>
                  </c:pt>
                  <c:pt idx="3">
                    <c:v>0</c:v>
                  </c:pt>
                  <c:pt idx="4">
                    <c:v>0</c:v>
                  </c:pt>
                  <c:pt idx="5">
                    <c:v>41,14</c:v>
                  </c:pt>
                  <c:pt idx="6">
                    <c:v>0</c:v>
                  </c:pt>
                  <c:pt idx="7">
                    <c:v>32,7</c:v>
                  </c:pt>
                  <c:pt idx="8">
                    <c:v>35,82</c:v>
                  </c:pt>
                  <c:pt idx="9">
                    <c:v>0</c:v>
                  </c:pt>
                  <c:pt idx="10">
                    <c:v>41,96</c:v>
                  </c:pt>
                  <c:pt idx="11">
                    <c:v>37,38</c:v>
                  </c:pt>
                  <c:pt idx="12">
                    <c:v>54,85</c:v>
                  </c:pt>
                  <c:pt idx="13">
                    <c:v>24,26</c:v>
                  </c:pt>
                  <c:pt idx="15">
                    <c:v>23,06</c:v>
                  </c:pt>
                  <c:pt idx="16">
                    <c:v>46,39</c:v>
                  </c:pt>
                  <c:pt idx="18">
                    <c:v>69,17</c:v>
                  </c:pt>
                  <c:pt idx="19">
                    <c:v>50,58</c:v>
                  </c:pt>
                </c:lvl>
                <c:lvl>
                  <c:pt idx="0">
                    <c:v>First Taker</c:v>
                  </c:pt>
                  <c:pt idx="1">
                    <c:v>63,93</c:v>
                  </c:pt>
                  <c:pt idx="2">
                    <c:v>62,7</c:v>
                  </c:pt>
                  <c:pt idx="3">
                    <c:v>64,14</c:v>
                  </c:pt>
                  <c:pt idx="4">
                    <c:v>66,44</c:v>
                  </c:pt>
                  <c:pt idx="5">
                    <c:v>0</c:v>
                  </c:pt>
                  <c:pt idx="6">
                    <c:v>59,87</c:v>
                  </c:pt>
                  <c:pt idx="7">
                    <c:v>66,1</c:v>
                  </c:pt>
                  <c:pt idx="8">
                    <c:v>74,05</c:v>
                  </c:pt>
                  <c:pt idx="9">
                    <c:v>66,71</c:v>
                  </c:pt>
                  <c:pt idx="10">
                    <c:v>81,65</c:v>
                  </c:pt>
                  <c:pt idx="11">
                    <c:v>74,67</c:v>
                  </c:pt>
                  <c:pt idx="12">
                    <c:v>0</c:v>
                  </c:pt>
                  <c:pt idx="13">
                    <c:v>58,09</c:v>
                  </c:pt>
                  <c:pt idx="14">
                    <c:v>58,39</c:v>
                  </c:pt>
                  <c:pt idx="15">
                    <c:v>60,56</c:v>
                  </c:pt>
                  <c:pt idx="17">
                    <c:v>68,65</c:v>
                  </c:pt>
                  <c:pt idx="18">
                    <c:v>75,85</c:v>
                  </c:pt>
                </c:lvl>
                <c:lvl>
                  <c:pt idx="1">
                    <c:v>Juli</c:v>
                  </c:pt>
                  <c:pt idx="2">
                    <c:v>Sept</c:v>
                  </c:pt>
                  <c:pt idx="3">
                    <c:v>Nov</c:v>
                  </c:pt>
                  <c:pt idx="4">
                    <c:v>Des</c:v>
                  </c:pt>
                  <c:pt idx="5">
                    <c:v>Jan</c:v>
                  </c:pt>
                  <c:pt idx="6">
                    <c:v>Maret</c:v>
                  </c:pt>
                  <c:pt idx="7">
                    <c:v>Mei</c:v>
                  </c:pt>
                  <c:pt idx="8">
                    <c:v>Agust</c:v>
                  </c:pt>
                  <c:pt idx="9">
                    <c:v>Sept</c:v>
                  </c:pt>
                  <c:pt idx="10">
                    <c:v>Okt-Nov</c:v>
                  </c:pt>
                  <c:pt idx="11">
                    <c:v>Nov</c:v>
                  </c:pt>
                  <c:pt idx="12">
                    <c:v>Feb</c:v>
                  </c:pt>
                  <c:pt idx="13">
                    <c:v>Des</c:v>
                  </c:pt>
                  <c:pt idx="14">
                    <c:v>Agust</c:v>
                  </c:pt>
                  <c:pt idx="15">
                    <c:v>Sept</c:v>
                  </c:pt>
                  <c:pt idx="16">
                    <c:v>Okt</c:v>
                  </c:pt>
                  <c:pt idx="17">
                    <c:v>Nov-01</c:v>
                  </c:pt>
                  <c:pt idx="18">
                    <c:v>Des</c:v>
                  </c:pt>
                </c:lvl>
                <c:lvl>
                  <c:pt idx="1">
                    <c:v>Tahun 2018</c:v>
                  </c:pt>
                  <c:pt idx="5">
                    <c:v>Tahun 2019</c:v>
                  </c:pt>
                  <c:pt idx="12">
                    <c:v>Tahun 2020</c:v>
                  </c:pt>
                  <c:pt idx="14">
                    <c:v>Tahun 2021</c:v>
                  </c:pt>
                  <c:pt idx="19">
                    <c:v>2022</c:v>
                  </c:pt>
                </c:lvl>
              </c:multiLvlStrCache>
            </c:multiLvlStrRef>
          </c:cat>
          <c:val>
            <c:numRef>
              <c:f>Sheet2!$F$22:$X$22</c:f>
              <c:numCache>
                <c:formatCode>General</c:formatCode>
                <c:ptCount val="19"/>
                <c:pt idx="0">
                  <c:v>59.5</c:v>
                </c:pt>
                <c:pt idx="1">
                  <c:v>36.6</c:v>
                </c:pt>
                <c:pt idx="2">
                  <c:v>38</c:v>
                </c:pt>
                <c:pt idx="3">
                  <c:v>39</c:v>
                </c:pt>
                <c:pt idx="4">
                  <c:v>41.14</c:v>
                </c:pt>
                <c:pt idx="5">
                  <c:v>38</c:v>
                </c:pt>
                <c:pt idx="6">
                  <c:v>32.700000000000003</c:v>
                </c:pt>
                <c:pt idx="7">
                  <c:v>35.82</c:v>
                </c:pt>
                <c:pt idx="8">
                  <c:v>38</c:v>
                </c:pt>
                <c:pt idx="9">
                  <c:v>41.96</c:v>
                </c:pt>
                <c:pt idx="10">
                  <c:v>37.380000000000003</c:v>
                </c:pt>
                <c:pt idx="11">
                  <c:v>54.85</c:v>
                </c:pt>
                <c:pt idx="12">
                  <c:v>24.26</c:v>
                </c:pt>
                <c:pt idx="13">
                  <c:v>23.06</c:v>
                </c:pt>
                <c:pt idx="14">
                  <c:v>23.06</c:v>
                </c:pt>
                <c:pt idx="15">
                  <c:v>46.39</c:v>
                </c:pt>
                <c:pt idx="16">
                  <c:v>59</c:v>
                </c:pt>
                <c:pt idx="17">
                  <c:v>69.17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BD4-4B13-90F4-EC6EEB38B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501440"/>
        <c:axId val="127502976"/>
      </c:lineChart>
      <c:catAx>
        <c:axId val="127501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27502976"/>
        <c:crosses val="autoZero"/>
        <c:auto val="1"/>
        <c:lblAlgn val="ctr"/>
        <c:lblOffset val="100"/>
        <c:noMultiLvlLbl val="0"/>
      </c:catAx>
      <c:valAx>
        <c:axId val="127502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7501440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effectLst/>
              </a:rPr>
              <a:t>Obstacle in TPE Examination</a:t>
            </a:r>
            <a:endParaRPr lang="en-ID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Sheet2!$D$30</c:f>
              <c:strCache>
                <c:ptCount val="1"/>
                <c:pt idx="0">
                  <c:v>percentage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Sheet2!$B$31:$C$36</c:f>
              <c:strCache>
                <c:ptCount val="6"/>
                <c:pt idx="0">
                  <c:v>Laptop</c:v>
                </c:pt>
                <c:pt idx="1">
                  <c:v>Handphone</c:v>
                </c:pt>
                <c:pt idx="2">
                  <c:v>Electricity</c:v>
                </c:pt>
                <c:pt idx="3">
                  <c:v>Internet Connection</c:v>
                </c:pt>
                <c:pt idx="4">
                  <c:v>Internet package</c:v>
                </c:pt>
                <c:pt idx="5">
                  <c:v>Others</c:v>
                </c:pt>
              </c:strCache>
            </c:strRef>
          </c:cat>
          <c:val>
            <c:numRef>
              <c:f>Sheet2!$D$31:$D$36</c:f>
              <c:numCache>
                <c:formatCode>0%</c:formatCode>
                <c:ptCount val="6"/>
                <c:pt idx="0">
                  <c:v>6.7000000000000004E-2</c:v>
                </c:pt>
                <c:pt idx="1">
                  <c:v>0.255</c:v>
                </c:pt>
                <c:pt idx="2">
                  <c:v>0.22</c:v>
                </c:pt>
                <c:pt idx="3">
                  <c:v>0.75</c:v>
                </c:pt>
                <c:pt idx="4">
                  <c:v>0.03</c:v>
                </c:pt>
                <c:pt idx="5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99-7942-A15A-7CF40CFEE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059228608"/>
        <c:axId val="1059517920"/>
      </c:barChart>
      <c:catAx>
        <c:axId val="105922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9517920"/>
        <c:crosses val="autoZero"/>
        <c:auto val="1"/>
        <c:lblAlgn val="ctr"/>
        <c:lblOffset val="100"/>
        <c:noMultiLvlLbl val="0"/>
      </c:catAx>
      <c:valAx>
        <c:axId val="1059517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9228608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Sheet2!$C$2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546-0B43-B727-837ADA0D21C3}"/>
              </c:ext>
            </c:extLst>
          </c:dPt>
          <c:dPt>
            <c:idx val="1"/>
            <c:bubble3D val="0"/>
            <c:explosion val="38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546-0B43-B727-837ADA0D21C3}"/>
              </c:ext>
            </c:extLst>
          </c:dPt>
          <c:dPt>
            <c:idx val="2"/>
            <c:bubble3D val="0"/>
            <c:explosion val="2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546-0B43-B727-837ADA0D21C3}"/>
              </c:ext>
            </c:extLst>
          </c:dPt>
          <c:dLbls>
            <c:dLbl>
              <c:idx val="2"/>
              <c:layout>
                <c:manualLayout>
                  <c:x val="0.10444177928475246"/>
                  <c:y val="9.77576683511575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7157356010924"/>
                      <c:h val="0.195169606512890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546-0B43-B727-837ADA0D21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Sheet2!$B$3:$B$5</c:f>
              <c:strCache>
                <c:ptCount val="3"/>
                <c:pt idx="1">
                  <c:v>no  obstacle</c:v>
                </c:pt>
                <c:pt idx="2">
                  <c:v>obstacle</c:v>
                </c:pt>
              </c:strCache>
            </c:strRef>
          </c:cat>
          <c:val>
            <c:numRef>
              <c:f>Sheet2!$C$3:$C$5</c:f>
              <c:numCache>
                <c:formatCode>#,##0</c:formatCode>
                <c:ptCount val="3"/>
                <c:pt idx="1">
                  <c:v>23876</c:v>
                </c:pt>
                <c:pt idx="2">
                  <c:v>1119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46-0B43-B727-837ADA0D21C3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693FD-CEF6-477C-8D50-9574011B674E}" type="datetimeFigureOut">
              <a:rPr lang="id-ID" smtClean="0"/>
              <a:t>12/12/22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0361E-F356-43A3-8CCB-566876A6B2E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7376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0361E-F356-43A3-8CCB-566876A6B2E9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9025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Apa beda kedua grafik? Kalau sama saja pilih salah satu aja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0361E-F356-43A3-8CCB-566876A6B2E9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0272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767072"/>
            <a:ext cx="9144000" cy="376555"/>
          </a:xfrm>
          <a:custGeom>
            <a:avLst/>
            <a:gdLst/>
            <a:ahLst/>
            <a:cxnLst/>
            <a:rect l="l" t="t" r="r" b="b"/>
            <a:pathLst>
              <a:path w="9144000" h="376554">
                <a:moveTo>
                  <a:pt x="9144000" y="0"/>
                </a:moveTo>
                <a:lnTo>
                  <a:pt x="0" y="0"/>
                </a:lnTo>
                <a:lnTo>
                  <a:pt x="0" y="376300"/>
                </a:lnTo>
                <a:lnTo>
                  <a:pt x="9144000" y="3763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F38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767072"/>
            <a:ext cx="9144000" cy="376555"/>
          </a:xfrm>
          <a:custGeom>
            <a:avLst/>
            <a:gdLst/>
            <a:ahLst/>
            <a:cxnLst/>
            <a:rect l="l" t="t" r="r" b="b"/>
            <a:pathLst>
              <a:path w="9144000" h="376554">
                <a:moveTo>
                  <a:pt x="0" y="376300"/>
                </a:moveTo>
                <a:lnTo>
                  <a:pt x="9144000" y="376300"/>
                </a:lnTo>
                <a:lnTo>
                  <a:pt x="9144000" y="0"/>
                </a:lnTo>
                <a:lnTo>
                  <a:pt x="0" y="0"/>
                </a:lnTo>
                <a:lnTo>
                  <a:pt x="0" y="376300"/>
                </a:lnTo>
                <a:close/>
              </a:path>
            </a:pathLst>
          </a:custGeom>
          <a:ln w="12700">
            <a:solidFill>
              <a:srgbClr val="1F38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4791" y="4792978"/>
            <a:ext cx="414527" cy="29413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2" y="0"/>
            <a:ext cx="7490459" cy="51434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4474" y="2183129"/>
            <a:ext cx="8655050" cy="7696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E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767072"/>
            <a:ext cx="9144000" cy="376555"/>
          </a:xfrm>
          <a:custGeom>
            <a:avLst/>
            <a:gdLst/>
            <a:ahLst/>
            <a:cxnLst/>
            <a:rect l="l" t="t" r="r" b="b"/>
            <a:pathLst>
              <a:path w="9144000" h="376554">
                <a:moveTo>
                  <a:pt x="9144000" y="0"/>
                </a:moveTo>
                <a:lnTo>
                  <a:pt x="0" y="0"/>
                </a:lnTo>
                <a:lnTo>
                  <a:pt x="0" y="376300"/>
                </a:lnTo>
                <a:lnTo>
                  <a:pt x="9144000" y="3763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F38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767072"/>
            <a:ext cx="9144000" cy="376555"/>
          </a:xfrm>
          <a:custGeom>
            <a:avLst/>
            <a:gdLst/>
            <a:ahLst/>
            <a:cxnLst/>
            <a:rect l="l" t="t" r="r" b="b"/>
            <a:pathLst>
              <a:path w="9144000" h="376554">
                <a:moveTo>
                  <a:pt x="0" y="376300"/>
                </a:moveTo>
                <a:lnTo>
                  <a:pt x="9144000" y="376300"/>
                </a:lnTo>
                <a:lnTo>
                  <a:pt x="9144000" y="0"/>
                </a:lnTo>
                <a:lnTo>
                  <a:pt x="0" y="0"/>
                </a:lnTo>
                <a:lnTo>
                  <a:pt x="0" y="376300"/>
                </a:lnTo>
                <a:close/>
              </a:path>
            </a:pathLst>
          </a:custGeom>
          <a:ln w="12700">
            <a:solidFill>
              <a:srgbClr val="1F38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4791" y="4792978"/>
            <a:ext cx="414527" cy="2941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9244" y="-14528"/>
            <a:ext cx="2445511" cy="33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3237" y="798068"/>
            <a:ext cx="8134984" cy="3288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4159" y="1733550"/>
            <a:ext cx="4536441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968375" algn="l"/>
              </a:tabLst>
            </a:pPr>
            <a:r>
              <a:rPr lang="en-US" sz="2400" spc="65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 PROFESSIONAL CERTIFICATION</a:t>
            </a:r>
            <a:br>
              <a:rPr lang="en-US" sz="2400" spc="65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spc="65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INDONESIA</a:t>
            </a:r>
            <a:endParaRPr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A227B25-3336-5F4D-99E8-B22D032F38DF}"/>
              </a:ext>
            </a:extLst>
          </p:cNvPr>
          <p:cNvSpPr txBox="1">
            <a:spLocks/>
          </p:cNvSpPr>
          <p:nvPr/>
        </p:nvSpPr>
        <p:spPr>
          <a:xfrm>
            <a:off x="336981" y="3181350"/>
            <a:ext cx="4582886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algn="ctr">
              <a:spcBef>
                <a:spcPts val="100"/>
              </a:spcBef>
              <a:tabLst>
                <a:tab pos="968375" algn="l"/>
              </a:tabLst>
            </a:pPr>
            <a:endParaRPr lang="en-US" sz="1800" kern="0" spc="65" dirty="0">
              <a:solidFill>
                <a:srgbClr val="002E66"/>
              </a:solidFill>
              <a:latin typeface="Century Gothic" panose="020B0502020202020204" pitchFamily="34" charset="0"/>
              <a:ea typeface="Apple Symbols" panose="02000000000000000000" pitchFamily="2" charset="-79"/>
              <a:cs typeface="Apple Symbols" panose="02000000000000000000" pitchFamily="2" charset="-79"/>
            </a:endParaRPr>
          </a:p>
          <a:p>
            <a:pPr marL="12700" algn="ctr">
              <a:spcBef>
                <a:spcPts val="100"/>
              </a:spcBef>
              <a:tabLst>
                <a:tab pos="968375" algn="l"/>
              </a:tabLst>
            </a:pPr>
            <a:r>
              <a:rPr lang="en-US" sz="1800" kern="0" spc="65" dirty="0">
                <a:solidFill>
                  <a:srgbClr val="002E66"/>
                </a:solidFill>
                <a:latin typeface="Century Gothic" panose="020B0502020202020204" pitchFamily="34" charset="0"/>
                <a:ea typeface="Apple Symbols" panose="02000000000000000000" pitchFamily="2" charset="-79"/>
                <a:cs typeface="Apple Symbols" panose="02000000000000000000" pitchFamily="2" charset="-79"/>
              </a:rPr>
              <a:t>Diana </a:t>
            </a:r>
            <a:r>
              <a:rPr lang="en-US" sz="1800" kern="0" spc="65" dirty="0" err="1">
                <a:solidFill>
                  <a:srgbClr val="002E66"/>
                </a:solidFill>
                <a:latin typeface="Century Gothic" panose="020B0502020202020204" pitchFamily="34" charset="0"/>
                <a:ea typeface="Apple Symbols" panose="02000000000000000000" pitchFamily="2" charset="-79"/>
                <a:cs typeface="Apple Symbols" panose="02000000000000000000" pitchFamily="2" charset="-79"/>
              </a:rPr>
              <a:t>Rochintaniawati</a:t>
            </a:r>
            <a:endParaRPr lang="en-US" sz="1800" kern="0" spc="65" dirty="0">
              <a:solidFill>
                <a:srgbClr val="002E66"/>
              </a:solidFill>
              <a:latin typeface="Century Gothic" panose="020B0502020202020204" pitchFamily="34" charset="0"/>
              <a:ea typeface="Apple Symbols" panose="02000000000000000000" pitchFamily="2" charset="-79"/>
              <a:cs typeface="Apple Symbols" panose="02000000000000000000" pitchFamily="2" charset="-79"/>
            </a:endParaRPr>
          </a:p>
          <a:p>
            <a:pPr marL="12700" algn="ctr">
              <a:spcBef>
                <a:spcPts val="100"/>
              </a:spcBef>
              <a:tabLst>
                <a:tab pos="968375" algn="l"/>
              </a:tabLst>
            </a:pPr>
            <a:endParaRPr lang="en-US" sz="1800" kern="0" spc="65" dirty="0">
              <a:solidFill>
                <a:srgbClr val="002E66"/>
              </a:solidFill>
              <a:latin typeface="Apple Symbols" panose="02000000000000000000" pitchFamily="2" charset="-79"/>
              <a:ea typeface="Apple Symbols" panose="02000000000000000000" pitchFamily="2" charset="-79"/>
              <a:cs typeface="Apple Symbols" panose="02000000000000000000" pitchFamily="2" charset="-79"/>
            </a:endParaRPr>
          </a:p>
          <a:p>
            <a:pPr marL="12700" algn="ctr">
              <a:spcBef>
                <a:spcPts val="100"/>
              </a:spcBef>
              <a:tabLst>
                <a:tab pos="968375" algn="l"/>
              </a:tabLst>
            </a:pPr>
            <a:endParaRPr lang="en-US" sz="1800" kern="0" spc="65" dirty="0">
              <a:solidFill>
                <a:srgbClr val="002E66"/>
              </a:solidFill>
              <a:latin typeface="Apple Symbols" panose="02000000000000000000" pitchFamily="2" charset="-79"/>
              <a:ea typeface="Apple Symbols" panose="02000000000000000000" pitchFamily="2" charset="-79"/>
              <a:cs typeface="Apple Symbols" panose="02000000000000000000" pitchFamily="2" charset="-79"/>
            </a:endParaRPr>
          </a:p>
          <a:p>
            <a:pPr marL="12700" algn="ctr">
              <a:spcBef>
                <a:spcPts val="100"/>
              </a:spcBef>
              <a:tabLst>
                <a:tab pos="968375" algn="l"/>
              </a:tabLst>
            </a:pPr>
            <a:r>
              <a:rPr lang="en-US" sz="1800" kern="0" spc="65" dirty="0">
                <a:solidFill>
                  <a:srgbClr val="002E66"/>
                </a:solidFill>
                <a:latin typeface="Century Gothic" panose="020B0502020202020204" pitchFamily="34" charset="0"/>
                <a:ea typeface="Apple Symbols" panose="02000000000000000000" pitchFamily="2" charset="-79"/>
                <a:cs typeface="Arial" panose="020B0604020202020204" pitchFamily="34" charset="0"/>
              </a:rPr>
              <a:t>UNIVERSITAS PENDIDIKAN INDONESIA</a:t>
            </a:r>
            <a:endParaRPr lang="en-US" sz="1800" kern="0" dirty="0">
              <a:latin typeface="Century Gothic" panose="020B0502020202020204" pitchFamily="34" charset="0"/>
              <a:ea typeface="Apple Symbols" panose="02000000000000000000" pitchFamily="2" charset="-79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2B1BD2-DD74-C748-816E-D2D562843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0"/>
            <a:ext cx="3962400" cy="5143500"/>
          </a:xfrm>
          <a:prstGeom prst="rect">
            <a:avLst/>
          </a:prstGeom>
        </p:spPr>
      </p:pic>
      <p:pic>
        <p:nvPicPr>
          <p:cNvPr id="13" name="object 21">
            <a:extLst>
              <a:ext uri="{FF2B5EF4-FFF2-40B4-BE49-F238E27FC236}">
                <a16:creationId xmlns:a16="http://schemas.microsoft.com/office/drawing/2014/main" id="{DE94BF4F-0847-C14E-B008-C4607BB1D00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1019" y="112339"/>
            <a:ext cx="1355408" cy="4243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65DC51F-77F7-3C49-8B37-F38898C76DF6}"/>
              </a:ext>
            </a:extLst>
          </p:cNvPr>
          <p:cNvSpPr txBox="1"/>
          <p:nvPr/>
        </p:nvSpPr>
        <p:spPr>
          <a:xfrm>
            <a:off x="174171" y="897333"/>
            <a:ext cx="4855029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2022 </a:t>
            </a:r>
            <a:r>
              <a:rPr lang="en-US" b="1" dirty="0">
                <a:solidFill>
                  <a:schemeClr val="bg1"/>
                </a:solidFill>
              </a:rPr>
              <a:t>KNUE-UNITWIN INTERNATIONAL CONFERENCE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92874ED-BF9B-6D4D-81A9-954E5FC587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2131"/>
            <a:ext cx="796654" cy="5408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3A7277-8DD9-C247-9225-08BC74CE7B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27" y="100102"/>
            <a:ext cx="941206" cy="54903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F45D7A0-75F5-A54A-BA9E-194645A95549}"/>
              </a:ext>
            </a:extLst>
          </p:cNvPr>
          <p:cNvSpPr/>
          <p:nvPr/>
        </p:nvSpPr>
        <p:spPr>
          <a:xfrm>
            <a:off x="2338171" y="127050"/>
            <a:ext cx="933654" cy="4162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UPI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5D29D09-E4F4-A64C-8991-EFBFC5533109}"/>
              </a:ext>
            </a:extLst>
          </p:cNvPr>
          <p:cNvGrpSpPr/>
          <p:nvPr/>
        </p:nvGrpSpPr>
        <p:grpSpPr>
          <a:xfrm>
            <a:off x="1331787" y="107878"/>
            <a:ext cx="6480425" cy="4582802"/>
            <a:chOff x="1331787" y="107878"/>
            <a:chExt cx="6480425" cy="4582802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00000000-0008-0000-0100-000002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50644777"/>
                </p:ext>
              </p:extLst>
            </p:nvPr>
          </p:nvGraphicFramePr>
          <p:xfrm>
            <a:off x="1331787" y="107878"/>
            <a:ext cx="6480425" cy="45771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AE9784-7734-2748-A92C-C6762CC7F112}"/>
                </a:ext>
              </a:extLst>
            </p:cNvPr>
            <p:cNvGrpSpPr/>
            <p:nvPr/>
          </p:nvGrpSpPr>
          <p:grpSpPr>
            <a:xfrm>
              <a:off x="1752600" y="4344045"/>
              <a:ext cx="5495280" cy="346635"/>
              <a:chOff x="1752600" y="4344045"/>
              <a:chExt cx="5495280" cy="346635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57E4499-D443-E841-98B4-C399BCFDA1D4}"/>
                  </a:ext>
                </a:extLst>
              </p:cNvPr>
              <p:cNvSpPr/>
              <p:nvPr/>
            </p:nvSpPr>
            <p:spPr>
              <a:xfrm>
                <a:off x="1752600" y="4400550"/>
                <a:ext cx="914400" cy="2844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2018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CA7FABD-3D71-2A40-AA34-7F65280C5E8F}"/>
                  </a:ext>
                </a:extLst>
              </p:cNvPr>
              <p:cNvSpPr/>
              <p:nvPr/>
            </p:nvSpPr>
            <p:spPr>
              <a:xfrm>
                <a:off x="3200400" y="4406214"/>
                <a:ext cx="914400" cy="2844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2019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00BCE36-F064-744A-B139-FF310D9D6126}"/>
                  </a:ext>
                </a:extLst>
              </p:cNvPr>
              <p:cNvSpPr/>
              <p:nvPr/>
            </p:nvSpPr>
            <p:spPr>
              <a:xfrm>
                <a:off x="4419600" y="4354857"/>
                <a:ext cx="914400" cy="2844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2020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5E81CE-FE28-1747-82B8-D2BE8C470728}"/>
                  </a:ext>
                </a:extLst>
              </p:cNvPr>
              <p:cNvSpPr/>
              <p:nvPr/>
            </p:nvSpPr>
            <p:spPr>
              <a:xfrm>
                <a:off x="5368638" y="4348487"/>
                <a:ext cx="914400" cy="2844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2021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93DC0DC-5790-AC4D-898B-0FB34C7CAD02}"/>
                  </a:ext>
                </a:extLst>
              </p:cNvPr>
              <p:cNvSpPr/>
              <p:nvPr/>
            </p:nvSpPr>
            <p:spPr>
              <a:xfrm>
                <a:off x="6333480" y="4344045"/>
                <a:ext cx="914400" cy="2844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2022</a:t>
                </a:r>
              </a:p>
            </p:txBody>
          </p:sp>
        </p:grp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1BD4A18F-10E6-E54E-95BE-F44AFA2C6FAF}"/>
              </a:ext>
            </a:extLst>
          </p:cNvPr>
          <p:cNvSpPr/>
          <p:nvPr/>
        </p:nvSpPr>
        <p:spPr>
          <a:xfrm>
            <a:off x="2209800" y="107878"/>
            <a:ext cx="3886200" cy="330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NATIONAL RESULT OF TPE</a:t>
            </a:r>
          </a:p>
        </p:txBody>
      </p:sp>
    </p:spTree>
    <p:extLst>
      <p:ext uri="{BB962C8B-B14F-4D97-AF65-F5344CB8AC3E}">
        <p14:creationId xmlns:p14="http://schemas.microsoft.com/office/powerpoint/2010/main" val="3542972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7202" y="336801"/>
            <a:ext cx="8189595" cy="989373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95"/>
              </a:spcBef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Obstacles of TPE Examination</a:t>
            </a:r>
            <a:br>
              <a:rPr lang="en-US" dirty="0">
                <a:solidFill>
                  <a:srgbClr val="4470C4"/>
                </a:solidFill>
                <a:latin typeface="Arial"/>
                <a:cs typeface="Arial"/>
              </a:rPr>
            </a:br>
            <a:br>
              <a:rPr lang="en-US" dirty="0">
                <a:solidFill>
                  <a:srgbClr val="4470C4"/>
                </a:solidFill>
                <a:latin typeface="Arial"/>
                <a:cs typeface="Arial"/>
              </a:rPr>
            </a:br>
            <a:r>
              <a:rPr lang="en-ID" sz="2100" b="0" spc="-10" dirty="0">
                <a:solidFill>
                  <a:srgbClr val="000000"/>
                </a:solidFill>
                <a:latin typeface="Calibri"/>
                <a:cs typeface="Calibri"/>
              </a:rPr>
              <a:t>From </a:t>
            </a:r>
            <a:r>
              <a:rPr lang="en-ID" sz="2100" b="0" dirty="0">
                <a:solidFill>
                  <a:schemeClr val="tx1"/>
                </a:solidFill>
                <a:latin typeface="Calibri"/>
                <a:cs typeface="Calibri"/>
              </a:rPr>
              <a:t>23.876</a:t>
            </a:r>
            <a:r>
              <a:rPr lang="en-ID" sz="2100" b="0" spc="-10" dirty="0">
                <a:solidFill>
                  <a:srgbClr val="000000"/>
                </a:solidFill>
                <a:latin typeface="Calibri"/>
                <a:cs typeface="Calibri"/>
              </a:rPr>
              <a:t> students, </a:t>
            </a:r>
            <a:r>
              <a:rPr lang="en-ID" sz="2100" b="0" dirty="0">
                <a:solidFill>
                  <a:srgbClr val="000000"/>
                </a:solidFill>
                <a:latin typeface="Calibri"/>
                <a:cs typeface="Calibri"/>
              </a:rPr>
              <a:t>1.119</a:t>
            </a:r>
            <a:r>
              <a:rPr lang="en-ID" sz="2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ID" sz="2100" b="0" spc="-5" dirty="0">
                <a:solidFill>
                  <a:srgbClr val="000000"/>
                </a:solidFill>
                <a:latin typeface="Calibri"/>
                <a:cs typeface="Calibri"/>
              </a:rPr>
              <a:t>having problem in online examination</a:t>
            </a:r>
            <a:endParaRPr lang="en-ID" sz="2100" dirty="0">
              <a:latin typeface="Calibri"/>
              <a:cs typeface="Calibri"/>
            </a:endParaRPr>
          </a:p>
        </p:txBody>
      </p:sp>
      <p:sp>
        <p:nvSpPr>
          <p:cNvPr id="12" name="Curved Down Arrow 11">
            <a:extLst>
              <a:ext uri="{FF2B5EF4-FFF2-40B4-BE49-F238E27FC236}">
                <a16:creationId xmlns:a16="http://schemas.microsoft.com/office/drawing/2014/main" id="{8E8D7375-D6C2-9C49-B55B-AC765B212B00}"/>
              </a:ext>
            </a:extLst>
          </p:cNvPr>
          <p:cNvSpPr/>
          <p:nvPr/>
        </p:nvSpPr>
        <p:spPr>
          <a:xfrm rot="21425005">
            <a:off x="1632427" y="1616892"/>
            <a:ext cx="1625024" cy="579060"/>
          </a:xfrm>
          <a:prstGeom prst="curvedDownArrow">
            <a:avLst>
              <a:gd name="adj1" fmla="val 25000"/>
              <a:gd name="adj2" fmla="val 50000"/>
              <a:gd name="adj3" fmla="val 73715"/>
            </a:avLst>
          </a:prstGeom>
          <a:solidFill>
            <a:srgbClr val="FDF2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40198E0-7F00-C34B-ABF8-DC11B2DC1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395676"/>
              </p:ext>
            </p:extLst>
          </p:nvPr>
        </p:nvGraphicFramePr>
        <p:xfrm>
          <a:off x="3292902" y="16573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C18E80E-006C-B640-B869-B9149E9DE4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7896428"/>
              </p:ext>
            </p:extLst>
          </p:nvPr>
        </p:nvGraphicFramePr>
        <p:xfrm>
          <a:off x="-990600" y="1809750"/>
          <a:ext cx="5125534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24D64-6D32-3844-92A1-C1BBC406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350" y="361950"/>
            <a:ext cx="5067300" cy="30777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Discussion &amp; Recommendation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0E18F6-6798-F241-9745-411DC650B9D9}"/>
              </a:ext>
            </a:extLst>
          </p:cNvPr>
          <p:cNvSpPr/>
          <p:nvPr/>
        </p:nvSpPr>
        <p:spPr>
          <a:xfrm>
            <a:off x="457200" y="1504949"/>
            <a:ext cx="8229600" cy="32766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D" sz="1400" dirty="0">
              <a:solidFill>
                <a:schemeClr val="tx1"/>
              </a:solidFill>
            </a:endParaRPr>
          </a:p>
          <a:p>
            <a:r>
              <a:rPr lang="en-ID" sz="1600" b="1" dirty="0">
                <a:solidFill>
                  <a:schemeClr val="tx1"/>
                </a:solidFill>
              </a:rPr>
              <a:t>Facts: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</a:rPr>
              <a:t>Approximately 65,000 professionally certified teachers are needed every year to replace retired teachers.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</a:rPr>
              <a:t>1,200,000 teachers who are on their duty as teachers, yet without professional certificate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</a:rPr>
              <a:t>The current number of education institution administering the TPE is still limited and has not fulfilled the need for the number of teachers to be certified</a:t>
            </a:r>
          </a:p>
          <a:p>
            <a:endParaRPr lang="en-ID" sz="1600" dirty="0">
              <a:solidFill>
                <a:schemeClr val="tx1"/>
              </a:solidFill>
            </a:endParaRPr>
          </a:p>
          <a:p>
            <a:r>
              <a:rPr lang="en-ID" sz="1600" dirty="0">
                <a:solidFill>
                  <a:schemeClr val="tx1"/>
                </a:solidFill>
              </a:rPr>
              <a:t>The online program for in service will be continued in the next few years as it can accommodate more teacher to be involved in TPE &amp; Less budget</a:t>
            </a:r>
          </a:p>
          <a:p>
            <a:endParaRPr lang="en-ID" sz="1600" dirty="0">
              <a:solidFill>
                <a:schemeClr val="tx1"/>
              </a:solidFill>
            </a:endParaRPr>
          </a:p>
          <a:p>
            <a:endParaRPr lang="en-ID" sz="1600" dirty="0">
              <a:solidFill>
                <a:schemeClr val="tx1"/>
              </a:solidFill>
            </a:endParaRPr>
          </a:p>
          <a:p>
            <a:r>
              <a:rPr lang="en-ID" sz="1600" b="1" dirty="0">
                <a:solidFill>
                  <a:schemeClr val="tx1"/>
                </a:solidFill>
              </a:rPr>
              <a:t>Recommendation: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</a:rPr>
              <a:t>Improve number the facility of online learning, mostly the internet capacity.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chemeClr val="tx1"/>
                </a:solidFill>
              </a:rPr>
              <a:t>Support more Educational Institutions to run the TPE</a:t>
            </a:r>
          </a:p>
          <a:p>
            <a:pPr algn="ctr"/>
            <a:endParaRPr lang="en-ID" sz="1400" dirty="0">
              <a:solidFill>
                <a:schemeClr val="tx1"/>
              </a:solidFill>
            </a:endParaRPr>
          </a:p>
          <a:p>
            <a:pPr algn="ctr"/>
            <a:endParaRPr lang="en-ID" sz="1400" dirty="0">
              <a:solidFill>
                <a:schemeClr val="tx1"/>
              </a:solidFill>
            </a:endParaRPr>
          </a:p>
          <a:p>
            <a:pPr algn="ctr"/>
            <a:endParaRPr lang="en-ID" sz="1400" dirty="0">
              <a:solidFill>
                <a:schemeClr val="tx1"/>
              </a:solidFill>
            </a:endParaRPr>
          </a:p>
          <a:p>
            <a:pPr algn="ctr"/>
            <a:endParaRPr lang="en-ID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6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7312ACC6-9683-754A-BF1C-E090BC28C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28BEBB-35CC-DD4D-BB9E-9C89D38512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35" y="1237959"/>
            <a:ext cx="1752599" cy="23290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52B0FB-F86D-F147-A4B6-5835ACAD0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71747"/>
            <a:ext cx="4322666" cy="2362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5002D4A-F61F-B04B-99FD-99A2F28E81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00350"/>
            <a:ext cx="2361931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38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B0678E-878A-3B44-8B7C-329F2C191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9550"/>
            <a:ext cx="8534400" cy="44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44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90459" cy="51434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62854" y="2256535"/>
            <a:ext cx="3715385" cy="3553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3400"/>
              </a:lnSpc>
            </a:pPr>
            <a:endParaRPr sz="24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168274"/>
            <a:ext cx="3528111" cy="19949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DEB37F5-8547-7C4C-9512-5510782F5F37}"/>
              </a:ext>
            </a:extLst>
          </p:cNvPr>
          <p:cNvSpPr/>
          <p:nvPr/>
        </p:nvSpPr>
        <p:spPr>
          <a:xfrm>
            <a:off x="5783673" y="2038350"/>
            <a:ext cx="3124200" cy="1531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ID" b="0" i="0" u="none" strike="noStrike" dirty="0">
                <a:solidFill>
                  <a:srgbClr val="000000"/>
                </a:solidFill>
                <a:effectLst/>
                <a:latin typeface="+mj-lt"/>
                <a:ea typeface="돋움" panose="020B0600000101010101" pitchFamily="34" charset="-127"/>
              </a:rPr>
              <a:t>Prof. </a:t>
            </a:r>
            <a:r>
              <a:rPr lang="en-ID" b="0" i="0" u="none" strike="noStrike" dirty="0" err="1">
                <a:solidFill>
                  <a:srgbClr val="000000"/>
                </a:solidFill>
                <a:effectLst/>
                <a:latin typeface="+mj-lt"/>
                <a:ea typeface="돋움" panose="020B0600000101010101" pitchFamily="34" charset="-127"/>
              </a:rPr>
              <a:t>Younghoon</a:t>
            </a:r>
            <a:r>
              <a:rPr lang="en-ID" b="0" i="0" u="none" strike="noStrike" dirty="0">
                <a:solidFill>
                  <a:srgbClr val="000000"/>
                </a:solidFill>
                <a:effectLst/>
                <a:latin typeface="+mj-lt"/>
                <a:ea typeface="돋움" panose="020B0600000101010101" pitchFamily="34" charset="-127"/>
              </a:rPr>
              <a:t> Kim – KNUE</a:t>
            </a:r>
            <a:endParaRPr lang="en-US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Prof. Ari Widodo – UPI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Participant of UNITWIN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206799-CA16-3143-B23A-92A65CE8768C}"/>
              </a:ext>
            </a:extLst>
          </p:cNvPr>
          <p:cNvSpPr/>
          <p:nvPr/>
        </p:nvSpPr>
        <p:spPr>
          <a:xfrm>
            <a:off x="1397052" y="1333205"/>
            <a:ext cx="30891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en-US" sz="54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A8909-89BF-EC49-8E97-D88E8D42E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806358"/>
            <a:ext cx="6320835" cy="2215991"/>
          </a:xfrm>
        </p:spPr>
        <p:txBody>
          <a:bodyPr/>
          <a:lstStyle/>
          <a:p>
            <a:pPr algn="ctr"/>
            <a:endParaRPr lang="en-ID" sz="1800" dirty="0">
              <a:effectLst/>
              <a:latin typeface="CharterBT"/>
            </a:endParaRPr>
          </a:p>
          <a:p>
            <a:pPr algn="ctr"/>
            <a:r>
              <a:rPr lang="en-US" dirty="0"/>
              <a:t>Government law Number 14 year 2005 about teachers &amp; lectures:</a:t>
            </a:r>
          </a:p>
          <a:p>
            <a:pPr algn="ctr"/>
            <a:r>
              <a:rPr lang="en-ID" dirty="0">
                <a:latin typeface="CharterBT"/>
              </a:rPr>
              <a:t>teachers &amp; lecturers must improve their competencies </a:t>
            </a:r>
          </a:p>
          <a:p>
            <a:pPr algn="ctr"/>
            <a:r>
              <a:rPr lang="en-ID" dirty="0">
                <a:latin typeface="CharterBT"/>
              </a:rPr>
              <a:t>and the law determine position that teachers &amp; lecturers as professionals</a:t>
            </a:r>
            <a:endParaRPr lang="en-US" dirty="0"/>
          </a:p>
          <a:p>
            <a:pPr algn="ctr"/>
            <a:r>
              <a:rPr lang="en-ID" dirty="0">
                <a:latin typeface="CharterBT"/>
              </a:rPr>
              <a:t> </a:t>
            </a:r>
            <a:endParaRPr lang="en-ID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/>
            <a:endParaRPr lang="en-ID" dirty="0">
              <a:solidFill>
                <a:srgbClr val="000000"/>
              </a:solidFill>
              <a:latin typeface="Helvetica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2AC25849-668F-304D-80D8-2DE44B4F5E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26871"/>
            <a:ext cx="58674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spc="-5" dirty="0">
                <a:solidFill>
                  <a:srgbClr val="002F66"/>
                </a:solidFill>
                <a:latin typeface="Arial"/>
                <a:cs typeface="Arial"/>
              </a:rPr>
              <a:t>Teacher </a:t>
            </a:r>
            <a:r>
              <a:rPr lang="en-US" sz="2400" spc="-5">
                <a:solidFill>
                  <a:srgbClr val="002F66"/>
                </a:solidFill>
                <a:latin typeface="Arial"/>
                <a:cs typeface="Arial"/>
              </a:rPr>
              <a:t>Professional Certification (TPC)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18DF89-7D18-ED42-AED9-76152AE52923}"/>
              </a:ext>
            </a:extLst>
          </p:cNvPr>
          <p:cNvSpPr/>
          <p:nvPr/>
        </p:nvSpPr>
        <p:spPr>
          <a:xfrm>
            <a:off x="457200" y="2724150"/>
            <a:ext cx="4039871" cy="1801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 competencies:</a:t>
            </a:r>
          </a:p>
          <a:p>
            <a:pPr algn="ctr"/>
            <a:r>
              <a:rPr lang="en-ID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Personal competency, pedagogical competency, social competency, and professional competency</a:t>
            </a:r>
          </a:p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2EF17F-ABBF-7844-8A0F-D2F267E37D5B}"/>
              </a:ext>
            </a:extLst>
          </p:cNvPr>
          <p:cNvSpPr/>
          <p:nvPr/>
        </p:nvSpPr>
        <p:spPr>
          <a:xfrm>
            <a:off x="4953000" y="2724150"/>
            <a:ext cx="3963671" cy="1801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TPC begins in  2007 after the launched of Ministry of Education regulation number 18</a:t>
            </a:r>
            <a:r>
              <a:rPr lang="en-ID" sz="180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>
                <a:solidFill>
                  <a:schemeClr val="bg1"/>
                </a:solidFill>
                <a:latin typeface="arial" panose="020B0604020202020204" pitchFamily="34" charset="0"/>
              </a:rPr>
              <a:t>in</a:t>
            </a:r>
            <a:r>
              <a:rPr lang="en-ID" sz="180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180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2007 about certification for in-service teachers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 descr="Training PPT Animasi / Workshop PPT Infografis / Pelatihan Desain Slide PPT  - Tokopresentasi.com">
            <a:extLst>
              <a:ext uri="{FF2B5EF4-FFF2-40B4-BE49-F238E27FC236}">
                <a16:creationId xmlns:a16="http://schemas.microsoft.com/office/drawing/2014/main" id="{BCB96E43-C640-234C-876B-5F49C39C5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71450"/>
            <a:ext cx="24003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245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F3FA9-F088-994C-9B76-245B7FE0D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80" y="305923"/>
            <a:ext cx="8134984" cy="92333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 Development of Teacher Professional Certification in Indonesia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9A3AFF7-ABBE-6742-932C-9D51BF75ABFD}"/>
              </a:ext>
            </a:extLst>
          </p:cNvPr>
          <p:cNvSpPr txBox="1">
            <a:spLocks/>
          </p:cNvSpPr>
          <p:nvPr/>
        </p:nvSpPr>
        <p:spPr>
          <a:xfrm>
            <a:off x="838201" y="1131318"/>
            <a:ext cx="777359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200" kern="0" dirty="0"/>
              <a:t>2007 – 2017  Teacher Professional Education and Training  provided for Teacher who has experience in teaching for more than 5 years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FB15BD-AFC1-0C48-8C7F-0E84BB3B92B4}"/>
              </a:ext>
            </a:extLst>
          </p:cNvPr>
          <p:cNvGrpSpPr/>
          <p:nvPr/>
        </p:nvGrpSpPr>
        <p:grpSpPr>
          <a:xfrm>
            <a:off x="1153886" y="2023071"/>
            <a:ext cx="7419210" cy="2551120"/>
            <a:chOff x="1153886" y="2023071"/>
            <a:chExt cx="7419210" cy="25511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AD34BD-369A-CB4F-B976-538C03EF9592}"/>
                </a:ext>
              </a:extLst>
            </p:cNvPr>
            <p:cNvSpPr/>
            <p:nvPr/>
          </p:nvSpPr>
          <p:spPr>
            <a:xfrm>
              <a:off x="1153886" y="2199972"/>
              <a:ext cx="4267200" cy="10668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ID" b="0" i="0" u="none" strike="noStrike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Portfolio</a:t>
              </a:r>
            </a:p>
            <a:p>
              <a:pPr algn="ctr"/>
              <a:r>
                <a:rPr lang="en-ID" b="0" i="0" u="none" strike="noStrike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Documents representing teachers’ attainments in a certain  period of time</a:t>
              </a:r>
            </a:p>
            <a:p>
              <a:pPr algn="ctr"/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10CE58E-90DC-6347-9975-716B2FAA4066}"/>
                </a:ext>
              </a:extLst>
            </p:cNvPr>
            <p:cNvSpPr/>
            <p:nvPr/>
          </p:nvSpPr>
          <p:spPr>
            <a:xfrm>
              <a:off x="1153886" y="3507391"/>
              <a:ext cx="4267200" cy="10668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dirty="0">
                  <a:solidFill>
                    <a:schemeClr val="tx1"/>
                  </a:solidFill>
                </a:rPr>
                <a:t>Nine (9) days workshop for 90 hours meeting (30 hours theory and 60 hours teaching practice)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12" descr="Tumpukan berkas fisik... - Kanwil Kemenag Prov. Kalteng | Facebook">
              <a:extLst>
                <a:ext uri="{FF2B5EF4-FFF2-40B4-BE49-F238E27FC236}">
                  <a16:creationId xmlns:a16="http://schemas.microsoft.com/office/drawing/2014/main" id="{958A2637-E779-2D4D-BE1A-C41FCACB56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2023071"/>
              <a:ext cx="2172296" cy="1249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62EC7EA-2F38-8148-8F63-782166BE8A79}"/>
                </a:ext>
              </a:extLst>
            </p:cNvPr>
            <p:cNvCxnSpPr/>
            <p:nvPr/>
          </p:nvCxnSpPr>
          <p:spPr>
            <a:xfrm>
              <a:off x="5638800" y="2732827"/>
              <a:ext cx="533400" cy="0"/>
            </a:xfrm>
            <a:prstGeom prst="straightConnector1">
              <a:avLst/>
            </a:prstGeom>
            <a:ln cmpd="sng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9199E37-6D9D-AB40-84C4-AE76EEB61528}"/>
                </a:ext>
              </a:extLst>
            </p:cNvPr>
            <p:cNvCxnSpPr/>
            <p:nvPr/>
          </p:nvCxnSpPr>
          <p:spPr>
            <a:xfrm>
              <a:off x="5638800" y="4040791"/>
              <a:ext cx="533400" cy="0"/>
            </a:xfrm>
            <a:prstGeom prst="straightConnector1">
              <a:avLst/>
            </a:prstGeom>
            <a:ln cmpd="sng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4" descr="Kembangkan Media Ajar Lebih Menarik, Guru SMA Angkasa HND Ikut Pelatihan  Video Animasi">
            <a:extLst>
              <a:ext uri="{FF2B5EF4-FFF2-40B4-BE49-F238E27FC236}">
                <a16:creationId xmlns:a16="http://schemas.microsoft.com/office/drawing/2014/main" id="{29D98045-C427-154A-86B7-EABDD2248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415945"/>
            <a:ext cx="2210992" cy="124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048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056" y="3327534"/>
            <a:ext cx="1892935" cy="946785"/>
          </a:xfrm>
          <a:custGeom>
            <a:avLst/>
            <a:gdLst/>
            <a:ahLst/>
            <a:cxnLst/>
            <a:rect l="l" t="t" r="r" b="b"/>
            <a:pathLst>
              <a:path w="1892935" h="946785">
                <a:moveTo>
                  <a:pt x="1798193" y="0"/>
                </a:moveTo>
                <a:lnTo>
                  <a:pt x="94640" y="0"/>
                </a:lnTo>
                <a:lnTo>
                  <a:pt x="57800" y="7443"/>
                </a:lnTo>
                <a:lnTo>
                  <a:pt x="27717" y="27733"/>
                </a:lnTo>
                <a:lnTo>
                  <a:pt x="7436" y="57810"/>
                </a:lnTo>
                <a:lnTo>
                  <a:pt x="0" y="94615"/>
                </a:lnTo>
                <a:lnTo>
                  <a:pt x="0" y="851789"/>
                </a:lnTo>
                <a:lnTo>
                  <a:pt x="7436" y="888593"/>
                </a:lnTo>
                <a:lnTo>
                  <a:pt x="27717" y="918670"/>
                </a:lnTo>
                <a:lnTo>
                  <a:pt x="57800" y="938960"/>
                </a:lnTo>
                <a:lnTo>
                  <a:pt x="94640" y="946404"/>
                </a:lnTo>
                <a:lnTo>
                  <a:pt x="1798193" y="946404"/>
                </a:lnTo>
                <a:lnTo>
                  <a:pt x="1834997" y="938960"/>
                </a:lnTo>
                <a:lnTo>
                  <a:pt x="1865074" y="918670"/>
                </a:lnTo>
                <a:lnTo>
                  <a:pt x="1885364" y="888593"/>
                </a:lnTo>
                <a:lnTo>
                  <a:pt x="1892808" y="851789"/>
                </a:lnTo>
                <a:lnTo>
                  <a:pt x="1892808" y="94615"/>
                </a:lnTo>
                <a:lnTo>
                  <a:pt x="1885364" y="57810"/>
                </a:lnTo>
                <a:lnTo>
                  <a:pt x="1865074" y="27733"/>
                </a:lnTo>
                <a:lnTo>
                  <a:pt x="1834997" y="7443"/>
                </a:lnTo>
                <a:lnTo>
                  <a:pt x="1798193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en-US" dirty="0">
              <a:solidFill>
                <a:schemeClr val="tx2"/>
              </a:solidFill>
            </a:endParaRPr>
          </a:p>
          <a:p>
            <a:pPr algn="ctr"/>
            <a:r>
              <a:rPr lang="en-US" dirty="0">
                <a:solidFill>
                  <a:schemeClr val="tx2"/>
                </a:solidFill>
              </a:rPr>
              <a:t>TPC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6805" y="2275494"/>
            <a:ext cx="4476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spc="-5" dirty="0">
                <a:solidFill>
                  <a:srgbClr val="FFFFFF"/>
                </a:solidFill>
                <a:latin typeface="Calibri"/>
                <a:cs typeface="Calibri"/>
              </a:rPr>
              <a:t>TPC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A4C45D8-BD13-734C-B088-85CE51C264B0}"/>
              </a:ext>
            </a:extLst>
          </p:cNvPr>
          <p:cNvGrpSpPr/>
          <p:nvPr/>
        </p:nvGrpSpPr>
        <p:grpSpPr>
          <a:xfrm>
            <a:off x="2550732" y="2259842"/>
            <a:ext cx="3250305" cy="1619365"/>
            <a:chOff x="2646565" y="896941"/>
            <a:chExt cx="3250305" cy="1619365"/>
          </a:xfrm>
        </p:grpSpPr>
        <p:sp>
          <p:nvSpPr>
            <p:cNvPr id="5" name="object 5"/>
            <p:cNvSpPr/>
            <p:nvPr/>
          </p:nvSpPr>
          <p:spPr>
            <a:xfrm>
              <a:off x="2646565" y="1587463"/>
              <a:ext cx="1363154" cy="928843"/>
            </a:xfrm>
            <a:custGeom>
              <a:avLst/>
              <a:gdLst/>
              <a:ahLst/>
              <a:cxnLst/>
              <a:rect l="l" t="t" r="r" b="b"/>
              <a:pathLst>
                <a:path w="756920" h="544194">
                  <a:moveTo>
                    <a:pt x="0" y="543941"/>
                  </a:moveTo>
                  <a:lnTo>
                    <a:pt x="756920" y="0"/>
                  </a:lnTo>
                </a:path>
              </a:pathLst>
            </a:custGeom>
            <a:ln w="25400">
              <a:solidFill>
                <a:srgbClr val="3C6695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005206" y="896941"/>
              <a:ext cx="1891664" cy="946785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1796669" y="0"/>
                  </a:moveTo>
                  <a:lnTo>
                    <a:pt x="94615" y="0"/>
                  </a:lnTo>
                  <a:lnTo>
                    <a:pt x="57810" y="7443"/>
                  </a:lnTo>
                  <a:lnTo>
                    <a:pt x="27733" y="27733"/>
                  </a:lnTo>
                  <a:lnTo>
                    <a:pt x="7443" y="57810"/>
                  </a:lnTo>
                  <a:lnTo>
                    <a:pt x="0" y="94615"/>
                  </a:lnTo>
                  <a:lnTo>
                    <a:pt x="0" y="851789"/>
                  </a:lnTo>
                  <a:lnTo>
                    <a:pt x="7443" y="888593"/>
                  </a:lnTo>
                  <a:lnTo>
                    <a:pt x="27733" y="918670"/>
                  </a:lnTo>
                  <a:lnTo>
                    <a:pt x="57810" y="938960"/>
                  </a:lnTo>
                  <a:lnTo>
                    <a:pt x="94615" y="946404"/>
                  </a:lnTo>
                  <a:lnTo>
                    <a:pt x="1796669" y="946404"/>
                  </a:lnTo>
                  <a:lnTo>
                    <a:pt x="1833473" y="938960"/>
                  </a:lnTo>
                  <a:lnTo>
                    <a:pt x="1863550" y="918670"/>
                  </a:lnTo>
                  <a:lnTo>
                    <a:pt x="1883840" y="888593"/>
                  </a:lnTo>
                  <a:lnTo>
                    <a:pt x="1891284" y="851789"/>
                  </a:lnTo>
                  <a:lnTo>
                    <a:pt x="1891284" y="94615"/>
                  </a:lnTo>
                  <a:lnTo>
                    <a:pt x="1883840" y="57810"/>
                  </a:lnTo>
                  <a:lnTo>
                    <a:pt x="1863550" y="27733"/>
                  </a:lnTo>
                  <a:lnTo>
                    <a:pt x="1833473" y="7443"/>
                  </a:lnTo>
                  <a:lnTo>
                    <a:pt x="179666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000692" y="896941"/>
              <a:ext cx="1891664" cy="946785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0" y="94615"/>
                  </a:moveTo>
                  <a:lnTo>
                    <a:pt x="7443" y="57810"/>
                  </a:lnTo>
                  <a:lnTo>
                    <a:pt x="27733" y="27733"/>
                  </a:lnTo>
                  <a:lnTo>
                    <a:pt x="57810" y="7443"/>
                  </a:lnTo>
                  <a:lnTo>
                    <a:pt x="94615" y="0"/>
                  </a:lnTo>
                  <a:lnTo>
                    <a:pt x="1796669" y="0"/>
                  </a:lnTo>
                  <a:lnTo>
                    <a:pt x="1833473" y="7443"/>
                  </a:lnTo>
                  <a:lnTo>
                    <a:pt x="1863550" y="27733"/>
                  </a:lnTo>
                  <a:lnTo>
                    <a:pt x="1883840" y="57810"/>
                  </a:lnTo>
                  <a:lnTo>
                    <a:pt x="1891284" y="94615"/>
                  </a:lnTo>
                  <a:lnTo>
                    <a:pt x="1891284" y="851789"/>
                  </a:lnTo>
                  <a:lnTo>
                    <a:pt x="1883840" y="888593"/>
                  </a:lnTo>
                  <a:lnTo>
                    <a:pt x="1863550" y="918670"/>
                  </a:lnTo>
                  <a:lnTo>
                    <a:pt x="1833473" y="938960"/>
                  </a:lnTo>
                  <a:lnTo>
                    <a:pt x="1796669" y="946404"/>
                  </a:lnTo>
                  <a:lnTo>
                    <a:pt x="94615" y="946404"/>
                  </a:lnTo>
                  <a:lnTo>
                    <a:pt x="57810" y="938960"/>
                  </a:lnTo>
                  <a:lnTo>
                    <a:pt x="27733" y="918670"/>
                  </a:lnTo>
                  <a:lnTo>
                    <a:pt x="7443" y="888593"/>
                  </a:lnTo>
                  <a:lnTo>
                    <a:pt x="0" y="851789"/>
                  </a:lnTo>
                  <a:lnTo>
                    <a:pt x="0" y="9461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47421" y="2555792"/>
            <a:ext cx="15367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spc="-5" dirty="0">
                <a:solidFill>
                  <a:srgbClr val="FFFFFF"/>
                </a:solidFill>
                <a:latin typeface="Calibri"/>
                <a:cs typeface="Calibri"/>
              </a:rPr>
              <a:t>In Service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47991" y="3873821"/>
            <a:ext cx="3216804" cy="946785"/>
            <a:chOff x="2191489" y="2989326"/>
            <a:chExt cx="3216804" cy="946785"/>
          </a:xfrm>
          <a:solidFill>
            <a:srgbClr val="92D050"/>
          </a:solidFill>
        </p:grpSpPr>
        <p:sp>
          <p:nvSpPr>
            <p:cNvPr id="10" name="object 10"/>
            <p:cNvSpPr/>
            <p:nvPr/>
          </p:nvSpPr>
          <p:spPr>
            <a:xfrm>
              <a:off x="2191489" y="2989327"/>
              <a:ext cx="1323870" cy="472694"/>
            </a:xfrm>
            <a:custGeom>
              <a:avLst/>
              <a:gdLst/>
              <a:ahLst/>
              <a:cxnLst/>
              <a:rect l="l" t="t" r="r" b="b"/>
              <a:pathLst>
                <a:path w="756920" h="544195">
                  <a:moveTo>
                    <a:pt x="0" y="0"/>
                  </a:moveTo>
                  <a:lnTo>
                    <a:pt x="756920" y="543941"/>
                  </a:lnTo>
                </a:path>
              </a:pathLst>
            </a:custGeom>
            <a:grpFill/>
            <a:ln w="254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highlight>
                  <a:srgbClr val="00FF00"/>
                </a:highlight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516629" y="2989326"/>
              <a:ext cx="1891664" cy="946785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1796669" y="0"/>
                  </a:moveTo>
                  <a:lnTo>
                    <a:pt x="94615" y="0"/>
                  </a:lnTo>
                  <a:lnTo>
                    <a:pt x="57810" y="7443"/>
                  </a:lnTo>
                  <a:lnTo>
                    <a:pt x="27733" y="27733"/>
                  </a:lnTo>
                  <a:lnTo>
                    <a:pt x="7443" y="57810"/>
                  </a:lnTo>
                  <a:lnTo>
                    <a:pt x="0" y="94615"/>
                  </a:lnTo>
                  <a:lnTo>
                    <a:pt x="0" y="851789"/>
                  </a:lnTo>
                  <a:lnTo>
                    <a:pt x="7443" y="888614"/>
                  </a:lnTo>
                  <a:lnTo>
                    <a:pt x="27733" y="918689"/>
                  </a:lnTo>
                  <a:lnTo>
                    <a:pt x="57810" y="938967"/>
                  </a:lnTo>
                  <a:lnTo>
                    <a:pt x="94615" y="946404"/>
                  </a:lnTo>
                  <a:lnTo>
                    <a:pt x="1796669" y="946404"/>
                  </a:lnTo>
                  <a:lnTo>
                    <a:pt x="1833473" y="938967"/>
                  </a:lnTo>
                  <a:lnTo>
                    <a:pt x="1863550" y="918689"/>
                  </a:lnTo>
                  <a:lnTo>
                    <a:pt x="1883840" y="888614"/>
                  </a:lnTo>
                  <a:lnTo>
                    <a:pt x="1891284" y="851789"/>
                  </a:lnTo>
                  <a:lnTo>
                    <a:pt x="1891284" y="94615"/>
                  </a:lnTo>
                  <a:lnTo>
                    <a:pt x="1883840" y="57810"/>
                  </a:lnTo>
                  <a:lnTo>
                    <a:pt x="1863550" y="27733"/>
                  </a:lnTo>
                  <a:lnTo>
                    <a:pt x="1833473" y="7443"/>
                  </a:lnTo>
                  <a:lnTo>
                    <a:pt x="179666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16629" y="2989326"/>
              <a:ext cx="1891664" cy="946785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0" y="94615"/>
                  </a:moveTo>
                  <a:lnTo>
                    <a:pt x="7443" y="57810"/>
                  </a:lnTo>
                  <a:lnTo>
                    <a:pt x="27733" y="27733"/>
                  </a:lnTo>
                  <a:lnTo>
                    <a:pt x="57810" y="7443"/>
                  </a:lnTo>
                  <a:lnTo>
                    <a:pt x="94615" y="0"/>
                  </a:lnTo>
                  <a:lnTo>
                    <a:pt x="1796669" y="0"/>
                  </a:lnTo>
                  <a:lnTo>
                    <a:pt x="1833473" y="7443"/>
                  </a:lnTo>
                  <a:lnTo>
                    <a:pt x="1863550" y="27733"/>
                  </a:lnTo>
                  <a:lnTo>
                    <a:pt x="1883840" y="57810"/>
                  </a:lnTo>
                  <a:lnTo>
                    <a:pt x="1891284" y="94615"/>
                  </a:lnTo>
                  <a:lnTo>
                    <a:pt x="1891284" y="851789"/>
                  </a:lnTo>
                  <a:lnTo>
                    <a:pt x="1883840" y="888614"/>
                  </a:lnTo>
                  <a:lnTo>
                    <a:pt x="1863550" y="918689"/>
                  </a:lnTo>
                  <a:lnTo>
                    <a:pt x="1833473" y="938967"/>
                  </a:lnTo>
                  <a:lnTo>
                    <a:pt x="1796669" y="946404"/>
                  </a:lnTo>
                  <a:lnTo>
                    <a:pt x="94615" y="946404"/>
                  </a:lnTo>
                  <a:lnTo>
                    <a:pt x="57810" y="938967"/>
                  </a:lnTo>
                  <a:lnTo>
                    <a:pt x="27733" y="918689"/>
                  </a:lnTo>
                  <a:lnTo>
                    <a:pt x="7443" y="888614"/>
                  </a:lnTo>
                  <a:lnTo>
                    <a:pt x="0" y="851789"/>
                  </a:lnTo>
                  <a:lnTo>
                    <a:pt x="0" y="94615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79118" y="3958402"/>
            <a:ext cx="1676105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spc="-10" dirty="0">
                <a:latin typeface="Calibri"/>
                <a:cs typeface="Calibri"/>
              </a:rPr>
              <a:t>Pre service/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spc="-10" dirty="0">
                <a:latin typeface="Calibri"/>
                <a:cs typeface="Calibri"/>
              </a:rPr>
              <a:t>Fresh Graduate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90843" y="2213210"/>
            <a:ext cx="2616200" cy="523703"/>
            <a:chOff x="1207261" y="471169"/>
            <a:chExt cx="2616200" cy="635000"/>
          </a:xfrm>
          <a:solidFill>
            <a:schemeClr val="bg1">
              <a:lumMod val="65000"/>
            </a:schemeClr>
          </a:solidFill>
        </p:grpSpPr>
        <p:sp>
          <p:nvSpPr>
            <p:cNvPr id="15" name="object 15"/>
            <p:cNvSpPr/>
            <p:nvPr/>
          </p:nvSpPr>
          <p:spPr>
            <a:xfrm>
              <a:off x="1219961" y="483869"/>
              <a:ext cx="2590800" cy="609600"/>
            </a:xfrm>
            <a:custGeom>
              <a:avLst/>
              <a:gdLst/>
              <a:ahLst/>
              <a:cxnLst/>
              <a:rect l="l" t="t" r="r" b="b"/>
              <a:pathLst>
                <a:path w="2590800" h="609600">
                  <a:moveTo>
                    <a:pt x="2159000" y="0"/>
                  </a:moveTo>
                  <a:lnTo>
                    <a:pt x="0" y="0"/>
                  </a:lnTo>
                  <a:lnTo>
                    <a:pt x="54169" y="2375"/>
                  </a:lnTo>
                  <a:lnTo>
                    <a:pt x="106330" y="9312"/>
                  </a:lnTo>
                  <a:lnTo>
                    <a:pt x="156076" y="20524"/>
                  </a:lnTo>
                  <a:lnTo>
                    <a:pt x="203004" y="35724"/>
                  </a:lnTo>
                  <a:lnTo>
                    <a:pt x="246709" y="54626"/>
                  </a:lnTo>
                  <a:lnTo>
                    <a:pt x="286787" y="76945"/>
                  </a:lnTo>
                  <a:lnTo>
                    <a:pt x="322833" y="102394"/>
                  </a:lnTo>
                  <a:lnTo>
                    <a:pt x="354443" y="130688"/>
                  </a:lnTo>
                  <a:lnTo>
                    <a:pt x="381213" y="161539"/>
                  </a:lnTo>
                  <a:lnTo>
                    <a:pt x="402738" y="194662"/>
                  </a:lnTo>
                  <a:lnTo>
                    <a:pt x="418614" y="229770"/>
                  </a:lnTo>
                  <a:lnTo>
                    <a:pt x="431800" y="304800"/>
                  </a:lnTo>
                  <a:lnTo>
                    <a:pt x="428436" y="343021"/>
                  </a:lnTo>
                  <a:lnTo>
                    <a:pt x="402738" y="414937"/>
                  </a:lnTo>
                  <a:lnTo>
                    <a:pt x="381213" y="448060"/>
                  </a:lnTo>
                  <a:lnTo>
                    <a:pt x="354443" y="478911"/>
                  </a:lnTo>
                  <a:lnTo>
                    <a:pt x="322833" y="507205"/>
                  </a:lnTo>
                  <a:lnTo>
                    <a:pt x="286787" y="532654"/>
                  </a:lnTo>
                  <a:lnTo>
                    <a:pt x="246709" y="554973"/>
                  </a:lnTo>
                  <a:lnTo>
                    <a:pt x="203004" y="573875"/>
                  </a:lnTo>
                  <a:lnTo>
                    <a:pt x="156076" y="589075"/>
                  </a:lnTo>
                  <a:lnTo>
                    <a:pt x="106330" y="600287"/>
                  </a:lnTo>
                  <a:lnTo>
                    <a:pt x="54169" y="607224"/>
                  </a:lnTo>
                  <a:lnTo>
                    <a:pt x="0" y="609600"/>
                  </a:lnTo>
                  <a:lnTo>
                    <a:pt x="2159000" y="609600"/>
                  </a:lnTo>
                  <a:lnTo>
                    <a:pt x="2213169" y="607224"/>
                  </a:lnTo>
                  <a:lnTo>
                    <a:pt x="2265330" y="600287"/>
                  </a:lnTo>
                  <a:lnTo>
                    <a:pt x="2315076" y="589075"/>
                  </a:lnTo>
                  <a:lnTo>
                    <a:pt x="2362004" y="573875"/>
                  </a:lnTo>
                  <a:lnTo>
                    <a:pt x="2405709" y="554973"/>
                  </a:lnTo>
                  <a:lnTo>
                    <a:pt x="2445787" y="532654"/>
                  </a:lnTo>
                  <a:lnTo>
                    <a:pt x="2481833" y="507205"/>
                  </a:lnTo>
                  <a:lnTo>
                    <a:pt x="2513443" y="478911"/>
                  </a:lnTo>
                  <a:lnTo>
                    <a:pt x="2540213" y="448060"/>
                  </a:lnTo>
                  <a:lnTo>
                    <a:pt x="2561738" y="414937"/>
                  </a:lnTo>
                  <a:lnTo>
                    <a:pt x="2577614" y="379829"/>
                  </a:lnTo>
                  <a:lnTo>
                    <a:pt x="2590800" y="304800"/>
                  </a:lnTo>
                  <a:lnTo>
                    <a:pt x="2587436" y="266578"/>
                  </a:lnTo>
                  <a:lnTo>
                    <a:pt x="2561738" y="194662"/>
                  </a:lnTo>
                  <a:lnTo>
                    <a:pt x="2540213" y="161539"/>
                  </a:lnTo>
                  <a:lnTo>
                    <a:pt x="2513443" y="130688"/>
                  </a:lnTo>
                  <a:lnTo>
                    <a:pt x="2481833" y="102394"/>
                  </a:lnTo>
                  <a:lnTo>
                    <a:pt x="2445787" y="76945"/>
                  </a:lnTo>
                  <a:lnTo>
                    <a:pt x="2405709" y="54626"/>
                  </a:lnTo>
                  <a:lnTo>
                    <a:pt x="2362004" y="35724"/>
                  </a:lnTo>
                  <a:lnTo>
                    <a:pt x="2315076" y="20524"/>
                  </a:lnTo>
                  <a:lnTo>
                    <a:pt x="2265330" y="9312"/>
                  </a:lnTo>
                  <a:lnTo>
                    <a:pt x="2213169" y="2375"/>
                  </a:lnTo>
                  <a:lnTo>
                    <a:pt x="2159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19961" y="483869"/>
              <a:ext cx="2590800" cy="609600"/>
            </a:xfrm>
            <a:custGeom>
              <a:avLst/>
              <a:gdLst/>
              <a:ahLst/>
              <a:cxnLst/>
              <a:rect l="l" t="t" r="r" b="b"/>
              <a:pathLst>
                <a:path w="2590800" h="609600">
                  <a:moveTo>
                    <a:pt x="2159000" y="0"/>
                  </a:moveTo>
                  <a:lnTo>
                    <a:pt x="0" y="0"/>
                  </a:lnTo>
                  <a:lnTo>
                    <a:pt x="54169" y="2375"/>
                  </a:lnTo>
                  <a:lnTo>
                    <a:pt x="106330" y="9312"/>
                  </a:lnTo>
                  <a:lnTo>
                    <a:pt x="156076" y="20524"/>
                  </a:lnTo>
                  <a:lnTo>
                    <a:pt x="203004" y="35724"/>
                  </a:lnTo>
                  <a:lnTo>
                    <a:pt x="246709" y="54626"/>
                  </a:lnTo>
                  <a:lnTo>
                    <a:pt x="286787" y="76945"/>
                  </a:lnTo>
                  <a:lnTo>
                    <a:pt x="322833" y="102394"/>
                  </a:lnTo>
                  <a:lnTo>
                    <a:pt x="354443" y="130688"/>
                  </a:lnTo>
                  <a:lnTo>
                    <a:pt x="381213" y="161539"/>
                  </a:lnTo>
                  <a:lnTo>
                    <a:pt x="402738" y="194662"/>
                  </a:lnTo>
                  <a:lnTo>
                    <a:pt x="418614" y="229770"/>
                  </a:lnTo>
                  <a:lnTo>
                    <a:pt x="431800" y="304800"/>
                  </a:lnTo>
                  <a:lnTo>
                    <a:pt x="428436" y="343021"/>
                  </a:lnTo>
                  <a:lnTo>
                    <a:pt x="402738" y="414937"/>
                  </a:lnTo>
                  <a:lnTo>
                    <a:pt x="381213" y="448060"/>
                  </a:lnTo>
                  <a:lnTo>
                    <a:pt x="354443" y="478911"/>
                  </a:lnTo>
                  <a:lnTo>
                    <a:pt x="322833" y="507205"/>
                  </a:lnTo>
                  <a:lnTo>
                    <a:pt x="286787" y="532654"/>
                  </a:lnTo>
                  <a:lnTo>
                    <a:pt x="246709" y="554973"/>
                  </a:lnTo>
                  <a:lnTo>
                    <a:pt x="203004" y="573875"/>
                  </a:lnTo>
                  <a:lnTo>
                    <a:pt x="156076" y="589075"/>
                  </a:lnTo>
                  <a:lnTo>
                    <a:pt x="106330" y="600287"/>
                  </a:lnTo>
                  <a:lnTo>
                    <a:pt x="54169" y="607224"/>
                  </a:lnTo>
                  <a:lnTo>
                    <a:pt x="0" y="609600"/>
                  </a:lnTo>
                  <a:lnTo>
                    <a:pt x="2159000" y="609600"/>
                  </a:lnTo>
                  <a:lnTo>
                    <a:pt x="2213169" y="607224"/>
                  </a:lnTo>
                  <a:lnTo>
                    <a:pt x="2265330" y="600287"/>
                  </a:lnTo>
                  <a:lnTo>
                    <a:pt x="2315076" y="589075"/>
                  </a:lnTo>
                  <a:lnTo>
                    <a:pt x="2362004" y="573875"/>
                  </a:lnTo>
                  <a:lnTo>
                    <a:pt x="2405709" y="554973"/>
                  </a:lnTo>
                  <a:lnTo>
                    <a:pt x="2445787" y="532654"/>
                  </a:lnTo>
                  <a:lnTo>
                    <a:pt x="2481833" y="507205"/>
                  </a:lnTo>
                  <a:lnTo>
                    <a:pt x="2513443" y="478911"/>
                  </a:lnTo>
                  <a:lnTo>
                    <a:pt x="2540213" y="448060"/>
                  </a:lnTo>
                  <a:lnTo>
                    <a:pt x="2561738" y="414937"/>
                  </a:lnTo>
                  <a:lnTo>
                    <a:pt x="2577614" y="379829"/>
                  </a:lnTo>
                  <a:lnTo>
                    <a:pt x="2590800" y="304800"/>
                  </a:lnTo>
                  <a:lnTo>
                    <a:pt x="2587436" y="266578"/>
                  </a:lnTo>
                  <a:lnTo>
                    <a:pt x="2561738" y="194662"/>
                  </a:lnTo>
                  <a:lnTo>
                    <a:pt x="2540213" y="161539"/>
                  </a:lnTo>
                  <a:lnTo>
                    <a:pt x="2513443" y="130688"/>
                  </a:lnTo>
                  <a:lnTo>
                    <a:pt x="2481833" y="102394"/>
                  </a:lnTo>
                  <a:lnTo>
                    <a:pt x="2445787" y="76945"/>
                  </a:lnTo>
                  <a:lnTo>
                    <a:pt x="2405709" y="54626"/>
                  </a:lnTo>
                  <a:lnTo>
                    <a:pt x="2362004" y="35724"/>
                  </a:lnTo>
                  <a:lnTo>
                    <a:pt x="2315076" y="20524"/>
                  </a:lnTo>
                  <a:lnTo>
                    <a:pt x="2265330" y="9312"/>
                  </a:lnTo>
                  <a:lnTo>
                    <a:pt x="2213169" y="2375"/>
                  </a:lnTo>
                  <a:lnTo>
                    <a:pt x="2159000" y="0"/>
                  </a:lnTo>
                  <a:close/>
                </a:path>
              </a:pathLst>
            </a:custGeom>
            <a:grpFill/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299891" y="2034136"/>
            <a:ext cx="19688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br>
              <a:rPr lang="en-US" sz="1800" b="0" spc="-20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en-US" sz="1800" b="0" spc="-20" dirty="0">
                <a:solidFill>
                  <a:schemeClr val="tx1"/>
                </a:solidFill>
                <a:latin typeface="Calibri"/>
                <a:cs typeface="Calibri"/>
              </a:rPr>
              <a:t>TPC scheme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01328" y="2127214"/>
            <a:ext cx="709674" cy="639346"/>
            <a:chOff x="597662" y="495554"/>
            <a:chExt cx="1016000" cy="584835"/>
          </a:xfrm>
        </p:grpSpPr>
        <p:sp>
          <p:nvSpPr>
            <p:cNvPr id="19" name="object 19"/>
            <p:cNvSpPr/>
            <p:nvPr/>
          </p:nvSpPr>
          <p:spPr>
            <a:xfrm>
              <a:off x="610362" y="508254"/>
              <a:ext cx="990600" cy="559435"/>
            </a:xfrm>
            <a:custGeom>
              <a:avLst/>
              <a:gdLst/>
              <a:ahLst/>
              <a:cxnLst/>
              <a:rect l="l" t="t" r="r" b="b"/>
              <a:pathLst>
                <a:path w="990600" h="559435">
                  <a:moveTo>
                    <a:pt x="495300" y="0"/>
                  </a:moveTo>
                  <a:lnTo>
                    <a:pt x="433170" y="2179"/>
                  </a:lnTo>
                  <a:lnTo>
                    <a:pt x="373344" y="8541"/>
                  </a:lnTo>
                  <a:lnTo>
                    <a:pt x="316285" y="18825"/>
                  </a:lnTo>
                  <a:lnTo>
                    <a:pt x="262457" y="32769"/>
                  </a:lnTo>
                  <a:lnTo>
                    <a:pt x="212325" y="50109"/>
                  </a:lnTo>
                  <a:lnTo>
                    <a:pt x="166352" y="70584"/>
                  </a:lnTo>
                  <a:lnTo>
                    <a:pt x="125002" y="93931"/>
                  </a:lnTo>
                  <a:lnTo>
                    <a:pt x="88741" y="119888"/>
                  </a:lnTo>
                  <a:lnTo>
                    <a:pt x="58032" y="148194"/>
                  </a:lnTo>
                  <a:lnTo>
                    <a:pt x="33339" y="178586"/>
                  </a:lnTo>
                  <a:lnTo>
                    <a:pt x="3859" y="244578"/>
                  </a:lnTo>
                  <a:lnTo>
                    <a:pt x="0" y="279654"/>
                  </a:lnTo>
                  <a:lnTo>
                    <a:pt x="3859" y="314729"/>
                  </a:lnTo>
                  <a:lnTo>
                    <a:pt x="33339" y="380721"/>
                  </a:lnTo>
                  <a:lnTo>
                    <a:pt x="58032" y="411113"/>
                  </a:lnTo>
                  <a:lnTo>
                    <a:pt x="88741" y="439419"/>
                  </a:lnTo>
                  <a:lnTo>
                    <a:pt x="125002" y="465376"/>
                  </a:lnTo>
                  <a:lnTo>
                    <a:pt x="166352" y="488723"/>
                  </a:lnTo>
                  <a:lnTo>
                    <a:pt x="212325" y="509198"/>
                  </a:lnTo>
                  <a:lnTo>
                    <a:pt x="262457" y="526538"/>
                  </a:lnTo>
                  <a:lnTo>
                    <a:pt x="316285" y="540482"/>
                  </a:lnTo>
                  <a:lnTo>
                    <a:pt x="373344" y="550766"/>
                  </a:lnTo>
                  <a:lnTo>
                    <a:pt x="433170" y="557128"/>
                  </a:lnTo>
                  <a:lnTo>
                    <a:pt x="495300" y="559308"/>
                  </a:lnTo>
                  <a:lnTo>
                    <a:pt x="557431" y="557128"/>
                  </a:lnTo>
                  <a:lnTo>
                    <a:pt x="617259" y="550766"/>
                  </a:lnTo>
                  <a:lnTo>
                    <a:pt x="674319" y="540482"/>
                  </a:lnTo>
                  <a:lnTo>
                    <a:pt x="728148" y="526538"/>
                  </a:lnTo>
                  <a:lnTo>
                    <a:pt x="778280" y="509198"/>
                  </a:lnTo>
                  <a:lnTo>
                    <a:pt x="824253" y="488723"/>
                  </a:lnTo>
                  <a:lnTo>
                    <a:pt x="865601" y="465376"/>
                  </a:lnTo>
                  <a:lnTo>
                    <a:pt x="901861" y="439419"/>
                  </a:lnTo>
                  <a:lnTo>
                    <a:pt x="932570" y="411113"/>
                  </a:lnTo>
                  <a:lnTo>
                    <a:pt x="957262" y="380721"/>
                  </a:lnTo>
                  <a:lnTo>
                    <a:pt x="986741" y="314729"/>
                  </a:lnTo>
                  <a:lnTo>
                    <a:pt x="990600" y="279654"/>
                  </a:lnTo>
                  <a:lnTo>
                    <a:pt x="986741" y="244578"/>
                  </a:lnTo>
                  <a:lnTo>
                    <a:pt x="957262" y="178586"/>
                  </a:lnTo>
                  <a:lnTo>
                    <a:pt x="932570" y="148194"/>
                  </a:lnTo>
                  <a:lnTo>
                    <a:pt x="901861" y="119888"/>
                  </a:lnTo>
                  <a:lnTo>
                    <a:pt x="865601" y="93931"/>
                  </a:lnTo>
                  <a:lnTo>
                    <a:pt x="824253" y="70584"/>
                  </a:lnTo>
                  <a:lnTo>
                    <a:pt x="778280" y="50109"/>
                  </a:lnTo>
                  <a:lnTo>
                    <a:pt x="728148" y="32769"/>
                  </a:lnTo>
                  <a:lnTo>
                    <a:pt x="674319" y="18825"/>
                  </a:lnTo>
                  <a:lnTo>
                    <a:pt x="617259" y="8541"/>
                  </a:lnTo>
                  <a:lnTo>
                    <a:pt x="557431" y="2179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0362" y="508254"/>
              <a:ext cx="990600" cy="559435"/>
            </a:xfrm>
            <a:custGeom>
              <a:avLst/>
              <a:gdLst/>
              <a:ahLst/>
              <a:cxnLst/>
              <a:rect l="l" t="t" r="r" b="b"/>
              <a:pathLst>
                <a:path w="990600" h="559435">
                  <a:moveTo>
                    <a:pt x="0" y="279654"/>
                  </a:moveTo>
                  <a:lnTo>
                    <a:pt x="15127" y="210801"/>
                  </a:lnTo>
                  <a:lnTo>
                    <a:pt x="58032" y="148194"/>
                  </a:lnTo>
                  <a:lnTo>
                    <a:pt x="88741" y="119888"/>
                  </a:lnTo>
                  <a:lnTo>
                    <a:pt x="125002" y="93931"/>
                  </a:lnTo>
                  <a:lnTo>
                    <a:pt x="166352" y="70584"/>
                  </a:lnTo>
                  <a:lnTo>
                    <a:pt x="212325" y="50109"/>
                  </a:lnTo>
                  <a:lnTo>
                    <a:pt x="262457" y="32769"/>
                  </a:lnTo>
                  <a:lnTo>
                    <a:pt x="316285" y="18825"/>
                  </a:lnTo>
                  <a:lnTo>
                    <a:pt x="373344" y="8541"/>
                  </a:lnTo>
                  <a:lnTo>
                    <a:pt x="433170" y="2179"/>
                  </a:lnTo>
                  <a:lnTo>
                    <a:pt x="495300" y="0"/>
                  </a:lnTo>
                  <a:lnTo>
                    <a:pt x="557431" y="2179"/>
                  </a:lnTo>
                  <a:lnTo>
                    <a:pt x="617259" y="8541"/>
                  </a:lnTo>
                  <a:lnTo>
                    <a:pt x="674319" y="18825"/>
                  </a:lnTo>
                  <a:lnTo>
                    <a:pt x="728148" y="32769"/>
                  </a:lnTo>
                  <a:lnTo>
                    <a:pt x="778280" y="50109"/>
                  </a:lnTo>
                  <a:lnTo>
                    <a:pt x="824253" y="70584"/>
                  </a:lnTo>
                  <a:lnTo>
                    <a:pt x="865601" y="93931"/>
                  </a:lnTo>
                  <a:lnTo>
                    <a:pt x="901861" y="119888"/>
                  </a:lnTo>
                  <a:lnTo>
                    <a:pt x="932570" y="148194"/>
                  </a:lnTo>
                  <a:lnTo>
                    <a:pt x="957262" y="178586"/>
                  </a:lnTo>
                  <a:lnTo>
                    <a:pt x="986741" y="244578"/>
                  </a:lnTo>
                  <a:lnTo>
                    <a:pt x="990600" y="279654"/>
                  </a:lnTo>
                  <a:lnTo>
                    <a:pt x="986741" y="314729"/>
                  </a:lnTo>
                  <a:lnTo>
                    <a:pt x="957262" y="380721"/>
                  </a:lnTo>
                  <a:lnTo>
                    <a:pt x="932570" y="411113"/>
                  </a:lnTo>
                  <a:lnTo>
                    <a:pt x="901861" y="439419"/>
                  </a:lnTo>
                  <a:lnTo>
                    <a:pt x="865601" y="465376"/>
                  </a:lnTo>
                  <a:lnTo>
                    <a:pt x="824253" y="488723"/>
                  </a:lnTo>
                  <a:lnTo>
                    <a:pt x="778280" y="509198"/>
                  </a:lnTo>
                  <a:lnTo>
                    <a:pt x="728148" y="526538"/>
                  </a:lnTo>
                  <a:lnTo>
                    <a:pt x="674319" y="540482"/>
                  </a:lnTo>
                  <a:lnTo>
                    <a:pt x="617259" y="550766"/>
                  </a:lnTo>
                  <a:lnTo>
                    <a:pt x="557431" y="557128"/>
                  </a:lnTo>
                  <a:lnTo>
                    <a:pt x="495300" y="559308"/>
                  </a:lnTo>
                  <a:lnTo>
                    <a:pt x="433170" y="557128"/>
                  </a:lnTo>
                  <a:lnTo>
                    <a:pt x="373344" y="550766"/>
                  </a:lnTo>
                  <a:lnTo>
                    <a:pt x="316285" y="540482"/>
                  </a:lnTo>
                  <a:lnTo>
                    <a:pt x="262457" y="526538"/>
                  </a:lnTo>
                  <a:lnTo>
                    <a:pt x="212325" y="509198"/>
                  </a:lnTo>
                  <a:lnTo>
                    <a:pt x="166352" y="488723"/>
                  </a:lnTo>
                  <a:lnTo>
                    <a:pt x="125002" y="465376"/>
                  </a:lnTo>
                  <a:lnTo>
                    <a:pt x="88741" y="439419"/>
                  </a:lnTo>
                  <a:lnTo>
                    <a:pt x="58032" y="411113"/>
                  </a:lnTo>
                  <a:lnTo>
                    <a:pt x="33339" y="380721"/>
                  </a:lnTo>
                  <a:lnTo>
                    <a:pt x="3859" y="314729"/>
                  </a:lnTo>
                  <a:lnTo>
                    <a:pt x="0" y="279654"/>
                  </a:lnTo>
                  <a:close/>
                </a:path>
              </a:pathLst>
            </a:custGeom>
            <a:ln w="254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9143" y="4756342"/>
            <a:ext cx="1143000" cy="307846"/>
          </a:xfrm>
          <a:prstGeom prst="rect">
            <a:avLst/>
          </a:prstGeom>
        </p:spPr>
      </p:pic>
      <p:grpSp>
        <p:nvGrpSpPr>
          <p:cNvPr id="33" name="object 4">
            <a:extLst>
              <a:ext uri="{FF2B5EF4-FFF2-40B4-BE49-F238E27FC236}">
                <a16:creationId xmlns:a16="http://schemas.microsoft.com/office/drawing/2014/main" id="{D8AB3C37-933F-1842-9337-CEFC89CA4EA2}"/>
              </a:ext>
            </a:extLst>
          </p:cNvPr>
          <p:cNvGrpSpPr/>
          <p:nvPr/>
        </p:nvGrpSpPr>
        <p:grpSpPr>
          <a:xfrm>
            <a:off x="6127441" y="2446887"/>
            <a:ext cx="2607755" cy="809062"/>
            <a:chOff x="2560738" y="1901189"/>
            <a:chExt cx="2847555" cy="94678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34" name="object 5">
              <a:extLst>
                <a:ext uri="{FF2B5EF4-FFF2-40B4-BE49-F238E27FC236}">
                  <a16:creationId xmlns:a16="http://schemas.microsoft.com/office/drawing/2014/main" id="{8F275F2E-C2DE-8B43-A992-B62472899B6F}"/>
                </a:ext>
              </a:extLst>
            </p:cNvPr>
            <p:cNvSpPr/>
            <p:nvPr/>
          </p:nvSpPr>
          <p:spPr>
            <a:xfrm>
              <a:off x="2560738" y="2373883"/>
              <a:ext cx="954621" cy="330835"/>
            </a:xfrm>
            <a:custGeom>
              <a:avLst/>
              <a:gdLst/>
              <a:ahLst/>
              <a:cxnLst/>
              <a:rect l="l" t="t" r="r" b="b"/>
              <a:pathLst>
                <a:path w="756920" h="544194">
                  <a:moveTo>
                    <a:pt x="0" y="543941"/>
                  </a:moveTo>
                  <a:lnTo>
                    <a:pt x="756920" y="0"/>
                  </a:lnTo>
                </a:path>
              </a:pathLst>
            </a:custGeom>
            <a:grpFill/>
            <a:ln w="25400"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6">
              <a:extLst>
                <a:ext uri="{FF2B5EF4-FFF2-40B4-BE49-F238E27FC236}">
                  <a16:creationId xmlns:a16="http://schemas.microsoft.com/office/drawing/2014/main" id="{8459054E-25B9-0340-A6D5-19E894DE2915}"/>
                </a:ext>
              </a:extLst>
            </p:cNvPr>
            <p:cNvSpPr/>
            <p:nvPr/>
          </p:nvSpPr>
          <p:spPr>
            <a:xfrm>
              <a:off x="3516629" y="1901189"/>
              <a:ext cx="1891664" cy="946785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1796669" y="0"/>
                  </a:moveTo>
                  <a:lnTo>
                    <a:pt x="94615" y="0"/>
                  </a:lnTo>
                  <a:lnTo>
                    <a:pt x="57810" y="7443"/>
                  </a:lnTo>
                  <a:lnTo>
                    <a:pt x="27733" y="27733"/>
                  </a:lnTo>
                  <a:lnTo>
                    <a:pt x="7443" y="57810"/>
                  </a:lnTo>
                  <a:lnTo>
                    <a:pt x="0" y="94615"/>
                  </a:lnTo>
                  <a:lnTo>
                    <a:pt x="0" y="851789"/>
                  </a:lnTo>
                  <a:lnTo>
                    <a:pt x="7443" y="888593"/>
                  </a:lnTo>
                  <a:lnTo>
                    <a:pt x="27733" y="918670"/>
                  </a:lnTo>
                  <a:lnTo>
                    <a:pt x="57810" y="938960"/>
                  </a:lnTo>
                  <a:lnTo>
                    <a:pt x="94615" y="946404"/>
                  </a:lnTo>
                  <a:lnTo>
                    <a:pt x="1796669" y="946404"/>
                  </a:lnTo>
                  <a:lnTo>
                    <a:pt x="1833473" y="938960"/>
                  </a:lnTo>
                  <a:lnTo>
                    <a:pt x="1863550" y="918670"/>
                  </a:lnTo>
                  <a:lnTo>
                    <a:pt x="1883840" y="888593"/>
                  </a:lnTo>
                  <a:lnTo>
                    <a:pt x="1891284" y="851789"/>
                  </a:lnTo>
                  <a:lnTo>
                    <a:pt x="1891284" y="94615"/>
                  </a:lnTo>
                  <a:lnTo>
                    <a:pt x="1883840" y="57810"/>
                  </a:lnTo>
                  <a:lnTo>
                    <a:pt x="1863550" y="27733"/>
                  </a:lnTo>
                  <a:lnTo>
                    <a:pt x="1833473" y="7443"/>
                  </a:lnTo>
                  <a:lnTo>
                    <a:pt x="1796669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7">
              <a:extLst>
                <a:ext uri="{FF2B5EF4-FFF2-40B4-BE49-F238E27FC236}">
                  <a16:creationId xmlns:a16="http://schemas.microsoft.com/office/drawing/2014/main" id="{6502EAB7-252D-5B46-A00D-47780D18FC1F}"/>
                </a:ext>
              </a:extLst>
            </p:cNvPr>
            <p:cNvSpPr/>
            <p:nvPr/>
          </p:nvSpPr>
          <p:spPr>
            <a:xfrm>
              <a:off x="3516629" y="1901189"/>
              <a:ext cx="1891664" cy="946785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0" y="94615"/>
                  </a:moveTo>
                  <a:lnTo>
                    <a:pt x="7443" y="57810"/>
                  </a:lnTo>
                  <a:lnTo>
                    <a:pt x="27733" y="27733"/>
                  </a:lnTo>
                  <a:lnTo>
                    <a:pt x="57810" y="7443"/>
                  </a:lnTo>
                  <a:lnTo>
                    <a:pt x="94615" y="0"/>
                  </a:lnTo>
                  <a:lnTo>
                    <a:pt x="1796669" y="0"/>
                  </a:lnTo>
                  <a:lnTo>
                    <a:pt x="1833473" y="7443"/>
                  </a:lnTo>
                  <a:lnTo>
                    <a:pt x="1863550" y="27733"/>
                  </a:lnTo>
                  <a:lnTo>
                    <a:pt x="1883840" y="57810"/>
                  </a:lnTo>
                  <a:lnTo>
                    <a:pt x="1891284" y="94615"/>
                  </a:lnTo>
                  <a:lnTo>
                    <a:pt x="1891284" y="851789"/>
                  </a:lnTo>
                  <a:lnTo>
                    <a:pt x="1883840" y="888593"/>
                  </a:lnTo>
                  <a:lnTo>
                    <a:pt x="1863550" y="918670"/>
                  </a:lnTo>
                  <a:lnTo>
                    <a:pt x="1833473" y="938960"/>
                  </a:lnTo>
                  <a:lnTo>
                    <a:pt x="1796669" y="946404"/>
                  </a:lnTo>
                  <a:lnTo>
                    <a:pt x="94615" y="946404"/>
                  </a:lnTo>
                  <a:lnTo>
                    <a:pt x="57810" y="938960"/>
                  </a:lnTo>
                  <a:lnTo>
                    <a:pt x="27733" y="918670"/>
                  </a:lnTo>
                  <a:lnTo>
                    <a:pt x="7443" y="888593"/>
                  </a:lnTo>
                  <a:lnTo>
                    <a:pt x="0" y="851789"/>
                  </a:lnTo>
                  <a:lnTo>
                    <a:pt x="0" y="94615"/>
                  </a:lnTo>
                  <a:close/>
                </a:path>
              </a:pathLst>
            </a:custGeom>
            <a:grpFill/>
            <a:ln w="25400"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9">
            <a:extLst>
              <a:ext uri="{FF2B5EF4-FFF2-40B4-BE49-F238E27FC236}">
                <a16:creationId xmlns:a16="http://schemas.microsoft.com/office/drawing/2014/main" id="{BE5E30A2-CB06-814F-AD78-47E5D4421CCF}"/>
              </a:ext>
            </a:extLst>
          </p:cNvPr>
          <p:cNvGrpSpPr/>
          <p:nvPr/>
        </p:nvGrpSpPr>
        <p:grpSpPr>
          <a:xfrm>
            <a:off x="6126439" y="3161219"/>
            <a:ext cx="2641414" cy="1113100"/>
            <a:chOff x="2453729" y="3006243"/>
            <a:chExt cx="2641414" cy="929868"/>
          </a:xfrm>
          <a:solidFill>
            <a:schemeClr val="bg2">
              <a:lumMod val="75000"/>
            </a:schemeClr>
          </a:solidFill>
        </p:grpSpPr>
        <p:sp>
          <p:nvSpPr>
            <p:cNvPr id="38" name="object 10">
              <a:extLst>
                <a:ext uri="{FF2B5EF4-FFF2-40B4-BE49-F238E27FC236}">
                  <a16:creationId xmlns:a16="http://schemas.microsoft.com/office/drawing/2014/main" id="{55E4379E-F49F-B94F-947E-1BD85731C818}"/>
                </a:ext>
              </a:extLst>
            </p:cNvPr>
            <p:cNvSpPr/>
            <p:nvPr/>
          </p:nvSpPr>
          <p:spPr>
            <a:xfrm>
              <a:off x="2453729" y="3006243"/>
              <a:ext cx="1061630" cy="455778"/>
            </a:xfrm>
            <a:custGeom>
              <a:avLst/>
              <a:gdLst/>
              <a:ahLst/>
              <a:cxnLst/>
              <a:rect l="l" t="t" r="r" b="b"/>
              <a:pathLst>
                <a:path w="756920" h="544195">
                  <a:moveTo>
                    <a:pt x="0" y="0"/>
                  </a:moveTo>
                  <a:lnTo>
                    <a:pt x="756920" y="543941"/>
                  </a:lnTo>
                </a:path>
              </a:pathLst>
            </a:custGeom>
            <a:grpFill/>
            <a:ln w="25400"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400" dirty="0">
                <a:highlight>
                  <a:srgbClr val="00FF00"/>
                </a:highlight>
              </a:endParaRPr>
            </a:p>
          </p:txBody>
        </p:sp>
        <p:sp>
          <p:nvSpPr>
            <p:cNvPr id="39" name="object 11">
              <a:extLst>
                <a:ext uri="{FF2B5EF4-FFF2-40B4-BE49-F238E27FC236}">
                  <a16:creationId xmlns:a16="http://schemas.microsoft.com/office/drawing/2014/main" id="{48846B52-0EF7-8B4F-B08F-802BA63A883B}"/>
                </a:ext>
              </a:extLst>
            </p:cNvPr>
            <p:cNvSpPr/>
            <p:nvPr/>
          </p:nvSpPr>
          <p:spPr>
            <a:xfrm>
              <a:off x="3326689" y="3270415"/>
              <a:ext cx="1768454" cy="665696"/>
            </a:xfrm>
            <a:custGeom>
              <a:avLst/>
              <a:gdLst/>
              <a:ahLst/>
              <a:cxnLst/>
              <a:rect l="l" t="t" r="r" b="b"/>
              <a:pathLst>
                <a:path w="1891664" h="946785">
                  <a:moveTo>
                    <a:pt x="1796669" y="0"/>
                  </a:moveTo>
                  <a:lnTo>
                    <a:pt x="94615" y="0"/>
                  </a:lnTo>
                  <a:lnTo>
                    <a:pt x="57810" y="7443"/>
                  </a:lnTo>
                  <a:lnTo>
                    <a:pt x="27733" y="27733"/>
                  </a:lnTo>
                  <a:lnTo>
                    <a:pt x="7443" y="57810"/>
                  </a:lnTo>
                  <a:lnTo>
                    <a:pt x="0" y="94615"/>
                  </a:lnTo>
                  <a:lnTo>
                    <a:pt x="0" y="851789"/>
                  </a:lnTo>
                  <a:lnTo>
                    <a:pt x="7443" y="888614"/>
                  </a:lnTo>
                  <a:lnTo>
                    <a:pt x="27733" y="918689"/>
                  </a:lnTo>
                  <a:lnTo>
                    <a:pt x="57810" y="938967"/>
                  </a:lnTo>
                  <a:lnTo>
                    <a:pt x="94615" y="946404"/>
                  </a:lnTo>
                  <a:lnTo>
                    <a:pt x="1796669" y="946404"/>
                  </a:lnTo>
                  <a:lnTo>
                    <a:pt x="1833473" y="938967"/>
                  </a:lnTo>
                  <a:lnTo>
                    <a:pt x="1863550" y="918689"/>
                  </a:lnTo>
                  <a:lnTo>
                    <a:pt x="1883840" y="888614"/>
                  </a:lnTo>
                  <a:lnTo>
                    <a:pt x="1891284" y="851789"/>
                  </a:lnTo>
                  <a:lnTo>
                    <a:pt x="1891284" y="94615"/>
                  </a:lnTo>
                  <a:lnTo>
                    <a:pt x="1883840" y="57810"/>
                  </a:lnTo>
                  <a:lnTo>
                    <a:pt x="1863550" y="27733"/>
                  </a:lnTo>
                  <a:lnTo>
                    <a:pt x="1833473" y="7443"/>
                  </a:lnTo>
                  <a:lnTo>
                    <a:pt x="179666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400" dirty="0"/>
            </a:p>
          </p:txBody>
        </p:sp>
      </p:grpSp>
      <p:sp>
        <p:nvSpPr>
          <p:cNvPr id="41" name="object 8">
            <a:extLst>
              <a:ext uri="{FF2B5EF4-FFF2-40B4-BE49-F238E27FC236}">
                <a16:creationId xmlns:a16="http://schemas.microsoft.com/office/drawing/2014/main" id="{89D57D39-3DD1-6647-A938-FCB7E43C4A59}"/>
              </a:ext>
            </a:extLst>
          </p:cNvPr>
          <p:cNvSpPr txBox="1"/>
          <p:nvPr/>
        </p:nvSpPr>
        <p:spPr>
          <a:xfrm>
            <a:off x="7135705" y="2667556"/>
            <a:ext cx="15367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>
                <a:latin typeface="Calibri"/>
                <a:cs typeface="Calibri"/>
              </a:rPr>
              <a:t>First Category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42" name="object 8">
            <a:extLst>
              <a:ext uri="{FF2B5EF4-FFF2-40B4-BE49-F238E27FC236}">
                <a16:creationId xmlns:a16="http://schemas.microsoft.com/office/drawing/2014/main" id="{986A9C2A-4340-CD41-BF44-065AA7FB6948}"/>
              </a:ext>
            </a:extLst>
          </p:cNvPr>
          <p:cNvSpPr txBox="1"/>
          <p:nvPr/>
        </p:nvSpPr>
        <p:spPr>
          <a:xfrm>
            <a:off x="7087194" y="3725323"/>
            <a:ext cx="16197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>
                <a:latin typeface="Calibri"/>
                <a:cs typeface="Calibri"/>
              </a:rPr>
              <a:t>Second Category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7759C633-9205-0B4B-BBEA-308A18A056A9}"/>
              </a:ext>
            </a:extLst>
          </p:cNvPr>
          <p:cNvSpPr txBox="1">
            <a:spLocks/>
          </p:cNvSpPr>
          <p:nvPr/>
        </p:nvSpPr>
        <p:spPr>
          <a:xfrm>
            <a:off x="433216" y="267008"/>
            <a:ext cx="867642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kern="0" dirty="0">
                <a:solidFill>
                  <a:schemeClr val="tx2">
                    <a:lumMod val="75000"/>
                  </a:schemeClr>
                </a:solidFill>
              </a:rPr>
              <a:t>Development of Teacher’s Professional Certification In Indonesia</a:t>
            </a:r>
            <a:endParaRPr lang="en-US" kern="0" dirty="0"/>
          </a:p>
        </p:txBody>
      </p:sp>
      <p:sp>
        <p:nvSpPr>
          <p:cNvPr id="47" name="object 2">
            <a:extLst>
              <a:ext uri="{FF2B5EF4-FFF2-40B4-BE49-F238E27FC236}">
                <a16:creationId xmlns:a16="http://schemas.microsoft.com/office/drawing/2014/main" id="{214DFBD7-1337-BB4E-9C72-4A987FC1372A}"/>
              </a:ext>
            </a:extLst>
          </p:cNvPr>
          <p:cNvSpPr/>
          <p:nvPr/>
        </p:nvSpPr>
        <p:spPr>
          <a:xfrm>
            <a:off x="7227859" y="1929152"/>
            <a:ext cx="1314813" cy="365580"/>
          </a:xfrm>
          <a:custGeom>
            <a:avLst/>
            <a:gdLst/>
            <a:ahLst/>
            <a:cxnLst/>
            <a:rect l="l" t="t" r="r" b="b"/>
            <a:pathLst>
              <a:path w="1892935" h="946785">
                <a:moveTo>
                  <a:pt x="1798193" y="0"/>
                </a:moveTo>
                <a:lnTo>
                  <a:pt x="94640" y="0"/>
                </a:lnTo>
                <a:lnTo>
                  <a:pt x="57800" y="7443"/>
                </a:lnTo>
                <a:lnTo>
                  <a:pt x="27717" y="27733"/>
                </a:lnTo>
                <a:lnTo>
                  <a:pt x="7436" y="57810"/>
                </a:lnTo>
                <a:lnTo>
                  <a:pt x="0" y="94615"/>
                </a:lnTo>
                <a:lnTo>
                  <a:pt x="0" y="851789"/>
                </a:lnTo>
                <a:lnTo>
                  <a:pt x="7436" y="888593"/>
                </a:lnTo>
                <a:lnTo>
                  <a:pt x="27717" y="918670"/>
                </a:lnTo>
                <a:lnTo>
                  <a:pt x="57800" y="938960"/>
                </a:lnTo>
                <a:lnTo>
                  <a:pt x="94640" y="946404"/>
                </a:lnTo>
                <a:lnTo>
                  <a:pt x="1798193" y="946404"/>
                </a:lnTo>
                <a:lnTo>
                  <a:pt x="1834997" y="938960"/>
                </a:lnTo>
                <a:lnTo>
                  <a:pt x="1865074" y="918670"/>
                </a:lnTo>
                <a:lnTo>
                  <a:pt x="1885364" y="888593"/>
                </a:lnTo>
                <a:lnTo>
                  <a:pt x="1892808" y="851789"/>
                </a:lnTo>
                <a:lnTo>
                  <a:pt x="1892808" y="94615"/>
                </a:lnTo>
                <a:lnTo>
                  <a:pt x="1885364" y="57810"/>
                </a:lnTo>
                <a:lnTo>
                  <a:pt x="1865074" y="27733"/>
                </a:lnTo>
                <a:lnTo>
                  <a:pt x="1834997" y="7443"/>
                </a:lnTo>
                <a:lnTo>
                  <a:pt x="179819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Year 2022</a:t>
            </a:r>
            <a:endParaRPr sz="1400" dirty="0">
              <a:solidFill>
                <a:schemeClr val="tx2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15E2DB3-E42C-CC46-908D-210C8262018D}"/>
              </a:ext>
            </a:extLst>
          </p:cNvPr>
          <p:cNvSpPr/>
          <p:nvPr/>
        </p:nvSpPr>
        <p:spPr>
          <a:xfrm>
            <a:off x="408502" y="718846"/>
            <a:ext cx="8249264" cy="12103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Since 2018 the program changed into : “</a:t>
            </a:r>
            <a:r>
              <a:rPr lang="en-ID" dirty="0">
                <a:solidFill>
                  <a:schemeClr val="tx2"/>
                </a:solidFill>
              </a:rPr>
              <a:t>Teacher Professional Education (TPE)”</a:t>
            </a:r>
            <a:endParaRPr lang="en-US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TPE in 2018 – 2019 - Offline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TPE in 2019 – 2021 – Online (pandemic of </a:t>
            </a:r>
            <a:r>
              <a:rPr lang="en-US" dirty="0" err="1">
                <a:solidFill>
                  <a:schemeClr val="tx2"/>
                </a:solidFill>
              </a:rPr>
              <a:t>Covid</a:t>
            </a:r>
            <a:r>
              <a:rPr lang="en-US" dirty="0">
                <a:solidFill>
                  <a:schemeClr val="tx2"/>
                </a:solidFill>
              </a:rPr>
              <a:t> 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2022 Online for Inservice, Blended for Pre service (Post Pandemic)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180" y="4963769"/>
            <a:ext cx="825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7</a:t>
            </a:r>
            <a:endParaRPr sz="80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861825"/>
              </p:ext>
            </p:extLst>
          </p:nvPr>
        </p:nvGraphicFramePr>
        <p:xfrm>
          <a:off x="351471" y="666750"/>
          <a:ext cx="8441057" cy="3947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459">
                  <a:extLst>
                    <a:ext uri="{9D8B030D-6E8A-4147-A177-3AD203B41FA5}">
                      <a16:colId xmlns:a16="http://schemas.microsoft.com/office/drawing/2014/main" val="3669073286"/>
                    </a:ext>
                  </a:extLst>
                </a:gridCol>
                <a:gridCol w="1910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1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358">
                <a:tc>
                  <a:txBody>
                    <a:bodyPr/>
                    <a:lstStyle/>
                    <a:p>
                      <a:pPr marL="461009" algn="just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Aspects</a:t>
                      </a:r>
                      <a:endParaRPr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marL="461009" algn="just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sz="14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Fresh Graduate/</a:t>
                      </a:r>
                    </a:p>
                    <a:p>
                      <a:pPr marL="461009" algn="just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sz="14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 Service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2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marL="955675" algn="just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sz="14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Inservice 1</a:t>
                      </a:r>
                      <a:r>
                        <a:rPr lang="en-US" sz="1400" b="1" spc="-5" baseline="300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sz="14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Category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marL="955675" algn="just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sz="1400" b="1" spc="-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Inservice</a:t>
                      </a:r>
                      <a:r>
                        <a:rPr lang="en-US" sz="1400" b="1" spc="-5" baseline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spc="-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 b="1" spc="-5" baseline="3000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sz="1400" b="1" spc="-5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8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96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en-US" sz="1200" b="0" dirty="0">
                        <a:solidFill>
                          <a:srgbClr val="1E1C1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50"/>
                        </a:spcBef>
                        <a:tabLst/>
                      </a:pPr>
                      <a:r>
                        <a:rPr lang="en-US" sz="1200" b="0" dirty="0">
                          <a:solidFill>
                            <a:srgbClr val="1E1C1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</a:t>
                      </a: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D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47625" indent="0" algn="l">
                        <a:lnSpc>
                          <a:spcPct val="100000"/>
                        </a:lnSpc>
                        <a:spcBef>
                          <a:spcPts val="50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Fresh graduate from bachelor degree (education or non education background)</a:t>
                      </a:r>
                      <a:endParaRPr lang="en-US" sz="1200" b="0" dirty="0">
                        <a:solidFill>
                          <a:srgbClr val="1E1C1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lang="en-US" sz="1200" b="0" spc="-5" dirty="0">
                          <a:solidFill>
                            <a:srgbClr val="1E1C1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(government employee or private teachers) with 5 or mor e teaching experience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lang="en-US" sz="1200" b="0" spc="-5" dirty="0">
                          <a:solidFill>
                            <a:srgbClr val="1E1C1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 (government employee or private teachers) with 3 to less than 5 teaching experience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024">
                <a:tc>
                  <a:txBody>
                    <a:bodyPr/>
                    <a:lstStyle/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250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 of Education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D6"/>
                    </a:solidFill>
                  </a:tcPr>
                </a:tc>
                <a:tc>
                  <a:txBody>
                    <a:bodyPr/>
                    <a:lstStyle/>
                    <a:p>
                      <a:pPr marL="33655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n-US" sz="1200" b="0" dirty="0">
                          <a:solidFill>
                            <a:srgbClr val="1E1C1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year </a:t>
                      </a:r>
                    </a:p>
                    <a:p>
                      <a:pPr marL="33655" algn="l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n-US" sz="1200" b="0" dirty="0">
                          <a:solidFill>
                            <a:srgbClr val="1E1C1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 semester education)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17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250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months Training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50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months training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175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524">
                <a:tc>
                  <a:txBody>
                    <a:bodyPr/>
                    <a:lstStyle/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Credits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D6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Credits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 Credits</a:t>
                      </a:r>
                    </a:p>
                  </a:txBody>
                  <a:tcPr marL="0" marR="0" marT="298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 Credits</a:t>
                      </a:r>
                    </a:p>
                  </a:txBody>
                  <a:tcPr marL="0" marR="0" marT="2984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101">
                <a:tc>
                  <a:txBody>
                    <a:bodyPr/>
                    <a:lstStyle/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Government Recognition to the teaching experience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D6"/>
                    </a:solidFill>
                  </a:tcPr>
                </a:tc>
                <a:tc>
                  <a:txBody>
                    <a:bodyPr/>
                    <a:lstStyle/>
                    <a:p>
                      <a:pPr marL="47625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teaching recognition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r>
                        <a:rPr sz="1200" b="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credits teaching recognition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r>
                        <a:rPr sz="1200" b="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credits teaching recognition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6146">
                <a:tc>
                  <a:txBody>
                    <a:bodyPr/>
                    <a:lstStyle/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Credits taken after recognition</a:t>
                      </a: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D6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Credits education</a:t>
                      </a:r>
                    </a:p>
                  </a:txBody>
                  <a:tcPr marL="0" marR="0" marT="298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sz="1200" b="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credits education</a:t>
                      </a: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r>
                        <a:rPr sz="1200" b="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credits education</a:t>
                      </a:r>
                    </a:p>
                  </a:txBody>
                  <a:tcPr marL="0" marR="0" marT="2984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6146">
                <a:tc>
                  <a:txBody>
                    <a:bodyPr/>
                    <a:lstStyle/>
                    <a:p>
                      <a:pPr marL="138113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Program</a:t>
                      </a: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DF2D6"/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Blended learning:</a:t>
                      </a:r>
                    </a:p>
                    <a:p>
                      <a:pPr marL="91440" algn="l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Offline Corse &amp; LMS</a:t>
                      </a:r>
                    </a:p>
                  </a:txBody>
                  <a:tcPr marL="0" marR="0" marT="298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lnSpc>
                          <a:spcPct val="100000"/>
                        </a:lnSpc>
                        <a:spcBef>
                          <a:spcPts val="235"/>
                        </a:spcBef>
                        <a:tabLst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Online </a:t>
                      </a: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8113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2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Online </a:t>
                      </a:r>
                    </a:p>
                    <a:p>
                      <a:pPr marL="635" algn="l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984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431759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800" y="4732392"/>
            <a:ext cx="1143000" cy="3078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1043E86-5EFC-2A48-9339-38F39BDD15B4}"/>
              </a:ext>
            </a:extLst>
          </p:cNvPr>
          <p:cNvSpPr/>
          <p:nvPr/>
        </p:nvSpPr>
        <p:spPr>
          <a:xfrm>
            <a:off x="1981200" y="148315"/>
            <a:ext cx="4876800" cy="381000"/>
          </a:xfrm>
          <a:prstGeom prst="rect">
            <a:avLst/>
          </a:prstGeom>
          <a:solidFill>
            <a:srgbClr val="FDF2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TPE Scheme in 2022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F828-A753-E24C-BA0B-3F14499FB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653" y="154956"/>
            <a:ext cx="6031005" cy="307777"/>
          </a:xfrm>
        </p:spPr>
        <p:txBody>
          <a:bodyPr/>
          <a:lstStyle/>
          <a:p>
            <a:r>
              <a:rPr lang="en-US" kern="0" dirty="0">
                <a:solidFill>
                  <a:schemeClr val="tx2">
                    <a:lumMod val="75000"/>
                  </a:schemeClr>
                </a:solidFill>
              </a:rPr>
              <a:t>Procedure of Teacher Professional Education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B09EED-78A1-CB41-847A-C78C75FF5C61}"/>
              </a:ext>
            </a:extLst>
          </p:cNvPr>
          <p:cNvSpPr/>
          <p:nvPr/>
        </p:nvSpPr>
        <p:spPr>
          <a:xfrm>
            <a:off x="331000" y="742695"/>
            <a:ext cx="1320686" cy="95312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Registration </a:t>
            </a:r>
          </a:p>
          <a:p>
            <a:pPr algn="ctr"/>
            <a:r>
              <a:rPr lang="en-US" sz="1600" b="1" dirty="0"/>
              <a:t>(Online)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30DADE-CCCC-0E45-8225-5328EAEF1D90}"/>
              </a:ext>
            </a:extLst>
          </p:cNvPr>
          <p:cNvSpPr/>
          <p:nvPr/>
        </p:nvSpPr>
        <p:spPr>
          <a:xfrm>
            <a:off x="1896676" y="1283077"/>
            <a:ext cx="1692961" cy="13916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Selection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online – In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Online test &amp; interview – Pre service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BA4C53-6233-F747-8F21-BC3A7952D355}"/>
              </a:ext>
            </a:extLst>
          </p:cNvPr>
          <p:cNvSpPr/>
          <p:nvPr/>
        </p:nvSpPr>
        <p:spPr>
          <a:xfrm>
            <a:off x="3870179" y="2222531"/>
            <a:ext cx="1500867" cy="104719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Learning</a:t>
            </a:r>
            <a:r>
              <a:rPr lang="en-US" b="1" dirty="0"/>
              <a:t> </a:t>
            </a:r>
            <a:r>
              <a:rPr lang="en-US" sz="1600" b="1" dirty="0"/>
              <a:t>Process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6DADD7-95C5-654B-968D-9801EA82E0C1}"/>
              </a:ext>
            </a:extLst>
          </p:cNvPr>
          <p:cNvSpPr/>
          <p:nvPr/>
        </p:nvSpPr>
        <p:spPr>
          <a:xfrm>
            <a:off x="5618722" y="2890986"/>
            <a:ext cx="1384986" cy="116260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Final </a:t>
            </a:r>
            <a:r>
              <a:rPr lang="en-US" sz="1600" b="1" dirty="0" err="1"/>
              <a:t>Assessement</a:t>
            </a:r>
            <a:endParaRPr lang="en-US" sz="1600" b="1" dirty="0"/>
          </a:p>
          <a:p>
            <a:pPr algn="ctr"/>
            <a:r>
              <a:rPr lang="en-US" sz="1600" b="1" dirty="0"/>
              <a:t>(Online)</a:t>
            </a:r>
          </a:p>
        </p:txBody>
      </p:sp>
      <p:sp>
        <p:nvSpPr>
          <p:cNvPr id="8" name="Curved Down Arrow 7">
            <a:extLst>
              <a:ext uri="{FF2B5EF4-FFF2-40B4-BE49-F238E27FC236}">
                <a16:creationId xmlns:a16="http://schemas.microsoft.com/office/drawing/2014/main" id="{6F3CB486-93C5-5246-9AB3-F18328C47643}"/>
              </a:ext>
            </a:extLst>
          </p:cNvPr>
          <p:cNvSpPr/>
          <p:nvPr/>
        </p:nvSpPr>
        <p:spPr>
          <a:xfrm>
            <a:off x="1514929" y="822732"/>
            <a:ext cx="990600" cy="554482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Down Arrow 8">
            <a:extLst>
              <a:ext uri="{FF2B5EF4-FFF2-40B4-BE49-F238E27FC236}">
                <a16:creationId xmlns:a16="http://schemas.microsoft.com/office/drawing/2014/main" id="{2BA1E32E-0F6E-3841-910F-C4F7CEB3EE16}"/>
              </a:ext>
            </a:extLst>
          </p:cNvPr>
          <p:cNvSpPr/>
          <p:nvPr/>
        </p:nvSpPr>
        <p:spPr>
          <a:xfrm>
            <a:off x="3409555" y="1668049"/>
            <a:ext cx="990600" cy="554482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Down Arrow 9">
            <a:extLst>
              <a:ext uri="{FF2B5EF4-FFF2-40B4-BE49-F238E27FC236}">
                <a16:creationId xmlns:a16="http://schemas.microsoft.com/office/drawing/2014/main" id="{8E221CD5-C56A-1E4E-9B0C-B3D6F3754ECE}"/>
              </a:ext>
            </a:extLst>
          </p:cNvPr>
          <p:cNvSpPr/>
          <p:nvPr/>
        </p:nvSpPr>
        <p:spPr>
          <a:xfrm>
            <a:off x="5200004" y="2352465"/>
            <a:ext cx="990600" cy="554482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0ADE78E-D344-784C-9056-B5ECE79F852E}"/>
              </a:ext>
            </a:extLst>
          </p:cNvPr>
          <p:cNvCxnSpPr/>
          <p:nvPr/>
        </p:nvCxnSpPr>
        <p:spPr>
          <a:xfrm>
            <a:off x="7003708" y="3432377"/>
            <a:ext cx="280542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E1446E-5335-F948-ABA6-5E095A4E91B9}"/>
              </a:ext>
            </a:extLst>
          </p:cNvPr>
          <p:cNvCxnSpPr/>
          <p:nvPr/>
        </p:nvCxnSpPr>
        <p:spPr>
          <a:xfrm>
            <a:off x="7284250" y="3156011"/>
            <a:ext cx="0" cy="60960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655ADED-4F1F-F546-B4F1-AF8A1749B32F}"/>
              </a:ext>
            </a:extLst>
          </p:cNvPr>
          <p:cNvCxnSpPr/>
          <p:nvPr/>
        </p:nvCxnSpPr>
        <p:spPr>
          <a:xfrm>
            <a:off x="7284250" y="3171457"/>
            <a:ext cx="280542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D04B0BB-63E9-F547-98E4-DCE973C6AC67}"/>
              </a:ext>
            </a:extLst>
          </p:cNvPr>
          <p:cNvCxnSpPr/>
          <p:nvPr/>
        </p:nvCxnSpPr>
        <p:spPr>
          <a:xfrm>
            <a:off x="7284250" y="3765611"/>
            <a:ext cx="280542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1799B91-B6D5-1A46-B416-6622FB2414D8}"/>
              </a:ext>
            </a:extLst>
          </p:cNvPr>
          <p:cNvSpPr/>
          <p:nvPr/>
        </p:nvSpPr>
        <p:spPr>
          <a:xfrm>
            <a:off x="7608509" y="2851726"/>
            <a:ext cx="914400" cy="5048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Certificate &amp; incentive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758957-2ED1-B141-A12E-9986AC292126}"/>
              </a:ext>
            </a:extLst>
          </p:cNvPr>
          <p:cNvSpPr/>
          <p:nvPr/>
        </p:nvSpPr>
        <p:spPr>
          <a:xfrm>
            <a:off x="7608509" y="3600624"/>
            <a:ext cx="914400" cy="504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Retaker</a:t>
            </a:r>
          </a:p>
        </p:txBody>
      </p:sp>
      <p:sp>
        <p:nvSpPr>
          <p:cNvPr id="19" name="Up Arrow 18">
            <a:extLst>
              <a:ext uri="{FF2B5EF4-FFF2-40B4-BE49-F238E27FC236}">
                <a16:creationId xmlns:a16="http://schemas.microsoft.com/office/drawing/2014/main" id="{60D682A0-4041-4040-A1C7-C26EBE8B1809}"/>
              </a:ext>
            </a:extLst>
          </p:cNvPr>
          <p:cNvSpPr/>
          <p:nvPr/>
        </p:nvSpPr>
        <p:spPr>
          <a:xfrm>
            <a:off x="8065709" y="3432377"/>
            <a:ext cx="45719" cy="124103"/>
          </a:xfrm>
          <a:prstGeom prst="up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7B314E27-5DAE-7B40-A084-16DACBCCC0D6}"/>
              </a:ext>
            </a:extLst>
          </p:cNvPr>
          <p:cNvSpPr/>
          <p:nvPr/>
        </p:nvSpPr>
        <p:spPr>
          <a:xfrm>
            <a:off x="4653268" y="3338206"/>
            <a:ext cx="183995" cy="5334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901EA1B-422A-3849-A5D7-005A02CA0512}"/>
              </a:ext>
            </a:extLst>
          </p:cNvPr>
          <p:cNvSpPr/>
          <p:nvPr/>
        </p:nvSpPr>
        <p:spPr>
          <a:xfrm>
            <a:off x="3855197" y="4053593"/>
            <a:ext cx="1748543" cy="533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Comprehensive assessment</a:t>
            </a:r>
          </a:p>
        </p:txBody>
      </p:sp>
    </p:spTree>
    <p:extLst>
      <p:ext uri="{BB962C8B-B14F-4D97-AF65-F5344CB8AC3E}">
        <p14:creationId xmlns:p14="http://schemas.microsoft.com/office/powerpoint/2010/main" val="3961791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199" y="651469"/>
            <a:ext cx="7865925" cy="425482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9599" y="205919"/>
            <a:ext cx="59035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-25" dirty="0">
                <a:latin typeface="Arial"/>
                <a:cs typeface="Arial"/>
              </a:rPr>
              <a:t>Learning Process in TPE program for In-Service (2022) 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B6817C8-88F2-744C-A49F-2D6D69F3D5BE}"/>
              </a:ext>
            </a:extLst>
          </p:cNvPr>
          <p:cNvGrpSpPr/>
          <p:nvPr/>
        </p:nvGrpSpPr>
        <p:grpSpPr>
          <a:xfrm>
            <a:off x="911311" y="350830"/>
            <a:ext cx="8230630" cy="4727148"/>
            <a:chOff x="911311" y="350830"/>
            <a:chExt cx="8230630" cy="47271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B886F90-541A-2D47-8A81-4937B16074A3}"/>
                </a:ext>
              </a:extLst>
            </p:cNvPr>
            <p:cNvGrpSpPr/>
            <p:nvPr/>
          </p:nvGrpSpPr>
          <p:grpSpPr>
            <a:xfrm>
              <a:off x="911311" y="799195"/>
              <a:ext cx="3331395" cy="4058555"/>
              <a:chOff x="911311" y="799195"/>
              <a:chExt cx="3331395" cy="4058555"/>
            </a:xfrm>
          </p:grpSpPr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B717C88-E374-1D45-8810-CE9A4E681CE6}"/>
                  </a:ext>
                </a:extLst>
              </p:cNvPr>
              <p:cNvSpPr/>
              <p:nvPr/>
            </p:nvSpPr>
            <p:spPr>
              <a:xfrm>
                <a:off x="949411" y="799195"/>
                <a:ext cx="1447800" cy="762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Teacher orientation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DF2F49AB-06A8-9847-A1E6-D0FC366A6BBF}"/>
                  </a:ext>
                </a:extLst>
              </p:cNvPr>
              <p:cNvSpPr/>
              <p:nvPr/>
            </p:nvSpPr>
            <p:spPr>
              <a:xfrm>
                <a:off x="911311" y="1948252"/>
                <a:ext cx="1524000" cy="741829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Self Regulated Learning (Pedagogy &amp; Content module)</a:t>
                </a:r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65F46243-082A-9E45-8E09-F15A799DE09B}"/>
                  </a:ext>
                </a:extLst>
              </p:cNvPr>
              <p:cNvSpPr/>
              <p:nvPr/>
            </p:nvSpPr>
            <p:spPr>
              <a:xfrm>
                <a:off x="914400" y="3048285"/>
                <a:ext cx="1447800" cy="76200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/>
                  <a:t>Teaching &amp; Learning in TPC</a:t>
                </a: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E55A92A1-011C-7942-ACF5-AD975A402775}"/>
                  </a:ext>
                </a:extLst>
              </p:cNvPr>
              <p:cNvSpPr/>
              <p:nvPr/>
            </p:nvSpPr>
            <p:spPr>
              <a:xfrm>
                <a:off x="967946" y="4168489"/>
                <a:ext cx="1394254" cy="68926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Professional competencies assessment</a:t>
                </a: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413B052B-1FFA-2543-A4BB-88AD27F99D21}"/>
                  </a:ext>
                </a:extLst>
              </p:cNvPr>
              <p:cNvGrpSpPr/>
              <p:nvPr/>
            </p:nvGrpSpPr>
            <p:grpSpPr>
              <a:xfrm>
                <a:off x="2597307" y="3201061"/>
                <a:ext cx="1645399" cy="920844"/>
                <a:chOff x="2597307" y="3201061"/>
                <a:chExt cx="1645399" cy="920844"/>
              </a:xfrm>
            </p:grpSpPr>
            <p:sp>
              <p:nvSpPr>
                <p:cNvPr id="11" name="Pentagon 10">
                  <a:extLst>
                    <a:ext uri="{FF2B5EF4-FFF2-40B4-BE49-F238E27FC236}">
                      <a16:creationId xmlns:a16="http://schemas.microsoft.com/office/drawing/2014/main" id="{6B2637B1-F316-9F41-821D-8511E2F72843}"/>
                    </a:ext>
                  </a:extLst>
                </p:cNvPr>
                <p:cNvSpPr/>
                <p:nvPr/>
              </p:nvSpPr>
              <p:spPr>
                <a:xfrm rot="2734182">
                  <a:off x="2339977" y="3494972"/>
                  <a:ext cx="884263" cy="369603"/>
                </a:xfrm>
                <a:prstGeom prst="homePlat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ight Arrow 12">
                  <a:extLst>
                    <a:ext uri="{FF2B5EF4-FFF2-40B4-BE49-F238E27FC236}">
                      <a16:creationId xmlns:a16="http://schemas.microsoft.com/office/drawing/2014/main" id="{35D58919-1C50-6D4F-AC1C-6E6184321924}"/>
                    </a:ext>
                  </a:extLst>
                </p:cNvPr>
                <p:cNvSpPr/>
                <p:nvPr/>
              </p:nvSpPr>
              <p:spPr>
                <a:xfrm rot="19137711">
                  <a:off x="2738332" y="3201061"/>
                  <a:ext cx="1504374" cy="780320"/>
                </a:xfrm>
                <a:prstGeom prst="rightArrow">
                  <a:avLst>
                    <a:gd name="adj1" fmla="val 50000"/>
                    <a:gd name="adj2" fmla="val 96902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/>
                    <a:t>  9 learning steps</a:t>
                  </a:r>
                </a:p>
              </p:txBody>
            </p:sp>
          </p:grp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DF20F4A-740C-584F-9390-B0F87C4FA272}"/>
                </a:ext>
              </a:extLst>
            </p:cNvPr>
            <p:cNvSpPr/>
            <p:nvPr/>
          </p:nvSpPr>
          <p:spPr>
            <a:xfrm>
              <a:off x="2729549" y="2386058"/>
              <a:ext cx="10668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Problem identification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7D13C7-05D6-E348-8AA6-EE1FD2FA9841}"/>
                </a:ext>
              </a:extLst>
            </p:cNvPr>
            <p:cNvSpPr/>
            <p:nvPr/>
          </p:nvSpPr>
          <p:spPr>
            <a:xfrm>
              <a:off x="2562999" y="1478287"/>
              <a:ext cx="1346886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Exploration to the cause of problem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5839CB-674C-E54D-86F2-9B4BE144F887}"/>
                </a:ext>
              </a:extLst>
            </p:cNvPr>
            <p:cNvSpPr/>
            <p:nvPr/>
          </p:nvSpPr>
          <p:spPr>
            <a:xfrm>
              <a:off x="3399561" y="651469"/>
              <a:ext cx="1346886" cy="626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Determination to the cause of problem 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EDF69A-9CA2-A648-9707-9C2D9C5E0495}"/>
                </a:ext>
              </a:extLst>
            </p:cNvPr>
            <p:cNvSpPr/>
            <p:nvPr/>
          </p:nvSpPr>
          <p:spPr>
            <a:xfrm>
              <a:off x="6513126" y="350830"/>
              <a:ext cx="1511643" cy="626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Exploring the alternative solution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B0DCB6F-1493-334C-A611-7B0B2435705C}"/>
                </a:ext>
              </a:extLst>
            </p:cNvPr>
            <p:cNvSpPr/>
            <p:nvPr/>
          </p:nvSpPr>
          <p:spPr>
            <a:xfrm>
              <a:off x="7467601" y="1180195"/>
              <a:ext cx="1236524" cy="626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Determine  the  solution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C788C67-82EC-F549-B36B-025EE3E886D1}"/>
                </a:ext>
              </a:extLst>
            </p:cNvPr>
            <p:cNvSpPr/>
            <p:nvPr/>
          </p:nvSpPr>
          <p:spPr>
            <a:xfrm>
              <a:off x="7932190" y="1900619"/>
              <a:ext cx="1209751" cy="626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Action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045BE90-F6B6-C244-9BC9-A9A19DE9EB3F}"/>
                </a:ext>
              </a:extLst>
            </p:cNvPr>
            <p:cNvSpPr/>
            <p:nvPr/>
          </p:nvSpPr>
          <p:spPr>
            <a:xfrm>
              <a:off x="7932189" y="2802770"/>
              <a:ext cx="1209751" cy="626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Plan the Assessment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2F246-C8B7-9948-B0B0-5A39CCB490C9}"/>
                </a:ext>
              </a:extLst>
            </p:cNvPr>
            <p:cNvSpPr/>
            <p:nvPr/>
          </p:nvSpPr>
          <p:spPr>
            <a:xfrm>
              <a:off x="5097247" y="4451463"/>
              <a:ext cx="2171700" cy="626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Implementation of the action and Assessment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3DC2BBA-87BB-0940-9320-77A9D622DEE8}"/>
                </a:ext>
              </a:extLst>
            </p:cNvPr>
            <p:cNvSpPr/>
            <p:nvPr/>
          </p:nvSpPr>
          <p:spPr>
            <a:xfrm>
              <a:off x="3796349" y="4168489"/>
              <a:ext cx="1269997" cy="5712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Reflection &amp; follow up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C109AA7-CA13-294B-B34C-7BCC2CAD2622}"/>
                </a:ext>
              </a:extLst>
            </p:cNvPr>
            <p:cNvSpPr/>
            <p:nvPr/>
          </p:nvSpPr>
          <p:spPr>
            <a:xfrm>
              <a:off x="3841115" y="2559397"/>
              <a:ext cx="662115" cy="476535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1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EBB11FD-7EDA-D644-9F79-541D66116E4E}"/>
                </a:ext>
              </a:extLst>
            </p:cNvPr>
            <p:cNvSpPr/>
            <p:nvPr/>
          </p:nvSpPr>
          <p:spPr>
            <a:xfrm>
              <a:off x="3982980" y="1557503"/>
              <a:ext cx="662115" cy="476535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2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4824414-6205-DC41-8984-E00B9D6607C0}"/>
                </a:ext>
              </a:extLst>
            </p:cNvPr>
            <p:cNvSpPr/>
            <p:nvPr/>
          </p:nvSpPr>
          <p:spPr>
            <a:xfrm>
              <a:off x="4770816" y="819150"/>
              <a:ext cx="662115" cy="552735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3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0A5E6A6-F757-3B42-AEB8-E60F24BD19CE}"/>
                </a:ext>
              </a:extLst>
            </p:cNvPr>
            <p:cNvSpPr/>
            <p:nvPr/>
          </p:nvSpPr>
          <p:spPr>
            <a:xfrm>
              <a:off x="5852039" y="677302"/>
              <a:ext cx="662115" cy="55273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4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8FC263-2AB1-1746-B2D5-FAA154207279}"/>
                </a:ext>
              </a:extLst>
            </p:cNvPr>
            <p:cNvSpPr/>
            <p:nvPr/>
          </p:nvSpPr>
          <p:spPr>
            <a:xfrm>
              <a:off x="6805485" y="1123695"/>
              <a:ext cx="662115" cy="55273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5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BC16084-EA47-444C-A436-3874EBAB2F47}"/>
                </a:ext>
              </a:extLst>
            </p:cNvPr>
            <p:cNvSpPr/>
            <p:nvPr/>
          </p:nvSpPr>
          <p:spPr>
            <a:xfrm>
              <a:off x="7225308" y="1936251"/>
              <a:ext cx="662115" cy="55273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6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9ADEC0A-760C-CC4E-A4CD-6C12CDECD123}"/>
                </a:ext>
              </a:extLst>
            </p:cNvPr>
            <p:cNvSpPr/>
            <p:nvPr/>
          </p:nvSpPr>
          <p:spPr>
            <a:xfrm>
              <a:off x="7225308" y="2781160"/>
              <a:ext cx="662115" cy="55273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7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18501A7-C51E-0B49-B7D3-46CC8BEC159D}"/>
                </a:ext>
              </a:extLst>
            </p:cNvPr>
            <p:cNvSpPr/>
            <p:nvPr/>
          </p:nvSpPr>
          <p:spPr>
            <a:xfrm>
              <a:off x="6516339" y="3561531"/>
              <a:ext cx="1417937" cy="552735"/>
            </a:xfrm>
            <a:prstGeom prst="ellipse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Comprehensive assessment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73585CD-C5B0-9D4F-8A2D-DCD3BD1EC850}"/>
                </a:ext>
              </a:extLst>
            </p:cNvPr>
            <p:cNvSpPr/>
            <p:nvPr/>
          </p:nvSpPr>
          <p:spPr>
            <a:xfrm>
              <a:off x="4493994" y="3594900"/>
              <a:ext cx="662115" cy="4765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96C2F34-AD68-974F-9240-B15620D15AF0}"/>
                </a:ext>
              </a:extLst>
            </p:cNvPr>
            <p:cNvSpPr/>
            <p:nvPr/>
          </p:nvSpPr>
          <p:spPr>
            <a:xfrm>
              <a:off x="5562600" y="3930221"/>
              <a:ext cx="662115" cy="4765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Step 8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AE98D84-A69C-424D-96CF-3973828422A5}"/>
                </a:ext>
              </a:extLst>
            </p:cNvPr>
            <p:cNvSpPr/>
            <p:nvPr/>
          </p:nvSpPr>
          <p:spPr>
            <a:xfrm>
              <a:off x="4825051" y="1900619"/>
              <a:ext cx="889949" cy="62651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Content  analysis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20E829C-1CC1-B24D-8BF3-092D57A83539}"/>
                </a:ext>
              </a:extLst>
            </p:cNvPr>
            <p:cNvSpPr/>
            <p:nvPr/>
          </p:nvSpPr>
          <p:spPr>
            <a:xfrm>
              <a:off x="5933645" y="1840820"/>
              <a:ext cx="889949" cy="72724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Innovative teaching design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5A72A34-5531-2941-8D94-782F13E36043}"/>
                </a:ext>
              </a:extLst>
            </p:cNvPr>
            <p:cNvSpPr/>
            <p:nvPr/>
          </p:nvSpPr>
          <p:spPr>
            <a:xfrm>
              <a:off x="5156109" y="3057527"/>
              <a:ext cx="1357015" cy="42862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Innovative teaching practice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858775"/>
            <a:ext cx="9156700" cy="3970654"/>
            <a:chOff x="-6350" y="1179575"/>
            <a:chExt cx="9156700" cy="397065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4004" y="1179575"/>
              <a:ext cx="7793735" cy="35935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30338" y="3744849"/>
              <a:ext cx="1178560" cy="692785"/>
            </a:xfrm>
            <a:custGeom>
              <a:avLst/>
              <a:gdLst/>
              <a:ahLst/>
              <a:cxnLst/>
              <a:rect l="l" t="t" r="r" b="b"/>
              <a:pathLst>
                <a:path w="1178560" h="692785">
                  <a:moveTo>
                    <a:pt x="1178418" y="0"/>
                  </a:moveTo>
                  <a:lnTo>
                    <a:pt x="581772" y="248869"/>
                  </a:lnTo>
                  <a:lnTo>
                    <a:pt x="542387" y="223543"/>
                  </a:lnTo>
                  <a:lnTo>
                    <a:pt x="499172" y="203307"/>
                  </a:lnTo>
                  <a:lnTo>
                    <a:pt x="452954" y="188279"/>
                  </a:lnTo>
                  <a:lnTo>
                    <a:pt x="404559" y="178574"/>
                  </a:lnTo>
                  <a:lnTo>
                    <a:pt x="354813" y="174311"/>
                  </a:lnTo>
                  <a:lnTo>
                    <a:pt x="304541" y="175606"/>
                  </a:lnTo>
                  <a:lnTo>
                    <a:pt x="254569" y="182576"/>
                  </a:lnTo>
                  <a:lnTo>
                    <a:pt x="205725" y="195338"/>
                  </a:lnTo>
                  <a:lnTo>
                    <a:pt x="156549" y="215110"/>
                  </a:lnTo>
                  <a:lnTo>
                    <a:pt x="113357" y="239925"/>
                  </a:lnTo>
                  <a:lnTo>
                    <a:pt x="76515" y="269084"/>
                  </a:lnTo>
                  <a:lnTo>
                    <a:pt x="46392" y="301884"/>
                  </a:lnTo>
                  <a:lnTo>
                    <a:pt x="23353" y="337626"/>
                  </a:lnTo>
                  <a:lnTo>
                    <a:pt x="7766" y="375607"/>
                  </a:lnTo>
                  <a:lnTo>
                    <a:pt x="0" y="415126"/>
                  </a:lnTo>
                  <a:lnTo>
                    <a:pt x="420" y="455482"/>
                  </a:lnTo>
                  <a:lnTo>
                    <a:pt x="9394" y="495974"/>
                  </a:lnTo>
                  <a:lnTo>
                    <a:pt x="27290" y="535901"/>
                  </a:lnTo>
                  <a:lnTo>
                    <a:pt x="50714" y="569935"/>
                  </a:lnTo>
                  <a:lnTo>
                    <a:pt x="79720" y="600246"/>
                  </a:lnTo>
                  <a:lnTo>
                    <a:pt x="113611" y="626626"/>
                  </a:lnTo>
                  <a:lnTo>
                    <a:pt x="151690" y="648866"/>
                  </a:lnTo>
                  <a:lnTo>
                    <a:pt x="193261" y="666757"/>
                  </a:lnTo>
                  <a:lnTo>
                    <a:pt x="237628" y="680089"/>
                  </a:lnTo>
                  <a:lnTo>
                    <a:pt x="284092" y="688654"/>
                  </a:lnTo>
                  <a:lnTo>
                    <a:pt x="331958" y="692242"/>
                  </a:lnTo>
                  <a:lnTo>
                    <a:pt x="380528" y="690644"/>
                  </a:lnTo>
                  <a:lnTo>
                    <a:pt x="429107" y="683652"/>
                  </a:lnTo>
                  <a:lnTo>
                    <a:pt x="476997" y="671055"/>
                  </a:lnTo>
                  <a:lnTo>
                    <a:pt x="526172" y="651283"/>
                  </a:lnTo>
                  <a:lnTo>
                    <a:pt x="569364" y="626468"/>
                  </a:lnTo>
                  <a:lnTo>
                    <a:pt x="606206" y="597309"/>
                  </a:lnTo>
                  <a:lnTo>
                    <a:pt x="636330" y="564509"/>
                  </a:lnTo>
                  <a:lnTo>
                    <a:pt x="659369" y="528767"/>
                  </a:lnTo>
                  <a:lnTo>
                    <a:pt x="674955" y="490786"/>
                  </a:lnTo>
                  <a:lnTo>
                    <a:pt x="682722" y="451267"/>
                  </a:lnTo>
                  <a:lnTo>
                    <a:pt x="682302" y="410911"/>
                  </a:lnTo>
                  <a:lnTo>
                    <a:pt x="673328" y="370419"/>
                  </a:lnTo>
                  <a:lnTo>
                    <a:pt x="655432" y="330492"/>
                  </a:lnTo>
                  <a:lnTo>
                    <a:pt x="117841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30338" y="3744849"/>
              <a:ext cx="1178560" cy="692785"/>
            </a:xfrm>
            <a:custGeom>
              <a:avLst/>
              <a:gdLst/>
              <a:ahLst/>
              <a:cxnLst/>
              <a:rect l="l" t="t" r="r" b="b"/>
              <a:pathLst>
                <a:path w="1178560" h="692785">
                  <a:moveTo>
                    <a:pt x="1178418" y="0"/>
                  </a:moveTo>
                  <a:lnTo>
                    <a:pt x="655432" y="330492"/>
                  </a:lnTo>
                  <a:lnTo>
                    <a:pt x="673328" y="370419"/>
                  </a:lnTo>
                  <a:lnTo>
                    <a:pt x="682302" y="410911"/>
                  </a:lnTo>
                  <a:lnTo>
                    <a:pt x="682722" y="451267"/>
                  </a:lnTo>
                  <a:lnTo>
                    <a:pt x="674955" y="490786"/>
                  </a:lnTo>
                  <a:lnTo>
                    <a:pt x="659369" y="528767"/>
                  </a:lnTo>
                  <a:lnTo>
                    <a:pt x="636330" y="564509"/>
                  </a:lnTo>
                  <a:lnTo>
                    <a:pt x="606206" y="597309"/>
                  </a:lnTo>
                  <a:lnTo>
                    <a:pt x="569364" y="626468"/>
                  </a:lnTo>
                  <a:lnTo>
                    <a:pt x="526172" y="651283"/>
                  </a:lnTo>
                  <a:lnTo>
                    <a:pt x="476997" y="671055"/>
                  </a:lnTo>
                  <a:lnTo>
                    <a:pt x="429107" y="683652"/>
                  </a:lnTo>
                  <a:lnTo>
                    <a:pt x="380528" y="690644"/>
                  </a:lnTo>
                  <a:lnTo>
                    <a:pt x="331958" y="692242"/>
                  </a:lnTo>
                  <a:lnTo>
                    <a:pt x="284092" y="688654"/>
                  </a:lnTo>
                  <a:lnTo>
                    <a:pt x="237628" y="680089"/>
                  </a:lnTo>
                  <a:lnTo>
                    <a:pt x="193261" y="666757"/>
                  </a:lnTo>
                  <a:lnTo>
                    <a:pt x="151690" y="648866"/>
                  </a:lnTo>
                  <a:lnTo>
                    <a:pt x="113611" y="626626"/>
                  </a:lnTo>
                  <a:lnTo>
                    <a:pt x="79720" y="600246"/>
                  </a:lnTo>
                  <a:lnTo>
                    <a:pt x="50714" y="569935"/>
                  </a:lnTo>
                  <a:lnTo>
                    <a:pt x="27290" y="535901"/>
                  </a:lnTo>
                  <a:lnTo>
                    <a:pt x="9394" y="495974"/>
                  </a:lnTo>
                  <a:lnTo>
                    <a:pt x="420" y="455482"/>
                  </a:lnTo>
                  <a:lnTo>
                    <a:pt x="0" y="415126"/>
                  </a:lnTo>
                  <a:lnTo>
                    <a:pt x="7766" y="375607"/>
                  </a:lnTo>
                  <a:lnTo>
                    <a:pt x="23353" y="337626"/>
                  </a:lnTo>
                  <a:lnTo>
                    <a:pt x="46392" y="301884"/>
                  </a:lnTo>
                  <a:lnTo>
                    <a:pt x="76515" y="269084"/>
                  </a:lnTo>
                  <a:lnTo>
                    <a:pt x="113357" y="239925"/>
                  </a:lnTo>
                  <a:lnTo>
                    <a:pt x="156549" y="215110"/>
                  </a:lnTo>
                  <a:lnTo>
                    <a:pt x="205725" y="195338"/>
                  </a:lnTo>
                  <a:lnTo>
                    <a:pt x="254569" y="182576"/>
                  </a:lnTo>
                  <a:lnTo>
                    <a:pt x="304541" y="175606"/>
                  </a:lnTo>
                  <a:lnTo>
                    <a:pt x="354813" y="174311"/>
                  </a:lnTo>
                  <a:lnTo>
                    <a:pt x="404559" y="178574"/>
                  </a:lnTo>
                  <a:lnTo>
                    <a:pt x="452954" y="188279"/>
                  </a:lnTo>
                  <a:lnTo>
                    <a:pt x="499172" y="203307"/>
                  </a:lnTo>
                  <a:lnTo>
                    <a:pt x="542387" y="223543"/>
                  </a:lnTo>
                  <a:lnTo>
                    <a:pt x="581772" y="248869"/>
                  </a:lnTo>
                  <a:lnTo>
                    <a:pt x="1178418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67001" y="314071"/>
            <a:ext cx="37338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6920" algn="l"/>
              </a:tabLst>
            </a:pPr>
            <a:r>
              <a:rPr lang="en-US" sz="2400" spc="-5" dirty="0">
                <a:solidFill>
                  <a:srgbClr val="000000"/>
                </a:solidFill>
                <a:latin typeface="Calibri"/>
                <a:cs typeface="Calibri"/>
              </a:rPr>
              <a:t>TPE in Education Institutions 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7400" y="3770441"/>
            <a:ext cx="26860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latin typeface="Calibri"/>
                <a:cs typeface="Calibri"/>
              </a:rPr>
              <a:t>U</a:t>
            </a:r>
            <a:r>
              <a:rPr sz="1350" spc="-5" dirty="0">
                <a:latin typeface="Calibri"/>
                <a:cs typeface="Calibri"/>
              </a:rPr>
              <a:t>P</a:t>
            </a:r>
            <a:r>
              <a:rPr sz="1350" dirty="0">
                <a:latin typeface="Calibri"/>
                <a:cs typeface="Calibri"/>
              </a:rPr>
              <a:t>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28ED22F-52DB-904A-8347-EBB9A63318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24209"/>
              </p:ext>
            </p:extLst>
          </p:nvPr>
        </p:nvGraphicFramePr>
        <p:xfrm>
          <a:off x="1066800" y="742950"/>
          <a:ext cx="6553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7535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2491</TotalTime>
  <Words>661</Words>
  <Application>Microsoft Macintosh PowerPoint</Application>
  <PresentationFormat>On-screen Show (16:9)</PresentationFormat>
  <Paragraphs>151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Apple Symbols</vt:lpstr>
      <vt:lpstr>Arial</vt:lpstr>
      <vt:lpstr>Arial</vt:lpstr>
      <vt:lpstr>Arial MT</vt:lpstr>
      <vt:lpstr>Calibri</vt:lpstr>
      <vt:lpstr>Century Gothic</vt:lpstr>
      <vt:lpstr>CharterBT</vt:lpstr>
      <vt:lpstr>Helvetica</vt:lpstr>
      <vt:lpstr>Tahoma</vt:lpstr>
      <vt:lpstr>Office Theme</vt:lpstr>
      <vt:lpstr>TEACHER PROFESSIONAL CERTIFICATION IN INDONESIA</vt:lpstr>
      <vt:lpstr>Teacher Professional Certification (TPC)</vt:lpstr>
      <vt:lpstr>The Development of Teacher Professional Certification in Indonesia </vt:lpstr>
      <vt:lpstr> TPC scheme</vt:lpstr>
      <vt:lpstr>PowerPoint Presentation</vt:lpstr>
      <vt:lpstr>Procedure of Teacher Professional Education</vt:lpstr>
      <vt:lpstr>PowerPoint Presentation</vt:lpstr>
      <vt:lpstr>TPE in Education Institutions </vt:lpstr>
      <vt:lpstr>PowerPoint Presentation</vt:lpstr>
      <vt:lpstr>PowerPoint Presentation</vt:lpstr>
      <vt:lpstr>Obstacles of TPE Examination  From 23.876 students, 1.119 having problem in online examination</vt:lpstr>
      <vt:lpstr>Discussion &amp; Recommendation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Erwin Tobing</dc:creator>
  <cp:lastModifiedBy>Microsoft Office User</cp:lastModifiedBy>
  <cp:revision>26</cp:revision>
  <dcterms:created xsi:type="dcterms:W3CDTF">2022-12-09T00:51:14Z</dcterms:created>
  <dcterms:modified xsi:type="dcterms:W3CDTF">2022-12-12T07:15:35Z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2022-09-02T00:00:00Z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2022-12-09T00:00:00Z</vt:filetime>
  </property>
</Properties>
</file>