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Jua" panose="020B0604020202020204" charset="-127"/>
      <p:regular r:id="rId21"/>
    </p:embeddedFont>
    <p:embeddedFont>
      <p:font typeface="Calibri" panose="020F0502020204030204" pitchFamily="34" charset="0"/>
      <p:regular r:id="rId22"/>
      <p:bold r:id="rId23"/>
      <p:italic r:id="rId24"/>
      <p:boldItalic r:id="rId25"/>
    </p:embeddedFont>
    <p:embeddedFont>
      <p:font typeface="Gaegu Light" pitchFamily="2" charset="0"/>
      <p:regular r:id="rId26"/>
    </p:embeddedFont>
    <p:embeddedFont>
      <p:font typeface="Josefin Sans Regular" panose="020B0604020202020204" charset="0"/>
      <p:regular r:id="rId27"/>
    </p:embeddedFont>
    <p:embeddedFont>
      <p:font typeface="Josefin Sans Regular Bold" panose="020B0604020202020204" charset="0"/>
      <p:regular r:id="rId28"/>
    </p:embeddedFont>
    <p:embeddedFont>
      <p:font typeface="Now" panose="020B0604020202020204" charset="0"/>
      <p:regular r:id="rId29"/>
    </p:embeddedFont>
    <p:embeddedFont>
      <p:font typeface="Now Bold"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67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12" Type="http://schemas.openxmlformats.org/officeDocument/2006/relationships/image" Target="../media/image4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1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27.svg"/><Relationship Id="rId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30.png"/><Relationship Id="rId9" Type="http://schemas.openxmlformats.org/officeDocument/2006/relationships/image" Target="../media/image35.sv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27.svg"/><Relationship Id="rId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30.png"/><Relationship Id="rId9" Type="http://schemas.openxmlformats.org/officeDocument/2006/relationships/image" Target="../media/image35.sv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23.sv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47.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23.sv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23.sv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8.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27.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39.sv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svg"/><Relationship Id="rId7" Type="http://schemas.openxmlformats.org/officeDocument/2006/relationships/image" Target="../media/image27.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39.sv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261929">
            <a:off x="9529097" y="-3897920"/>
            <a:ext cx="12406564" cy="1285654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503445">
            <a:off x="16271422" y="-688600"/>
            <a:ext cx="2293248" cy="2376423"/>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07459">
            <a:off x="-469322" y="7673063"/>
            <a:ext cx="2393626" cy="2480441"/>
          </a:xfrm>
          <a:prstGeom prst="rect">
            <a:avLst/>
          </a:prstGeom>
        </p:spPr>
      </p:pic>
      <p:pic>
        <p:nvPicPr>
          <p:cNvPr id="5" name="Picture 5"/>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512446">
            <a:off x="-1875930" y="3860717"/>
            <a:ext cx="10179983" cy="10549205"/>
          </a:xfrm>
          <a:prstGeom prst="rect">
            <a:avLst/>
          </a:prstGeom>
        </p:spPr>
      </p:pic>
      <p:grpSp>
        <p:nvGrpSpPr>
          <p:cNvPr id="6" name="Group 6"/>
          <p:cNvGrpSpPr/>
          <p:nvPr/>
        </p:nvGrpSpPr>
        <p:grpSpPr>
          <a:xfrm>
            <a:off x="2032962" y="925830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8" name="Group 8"/>
          <p:cNvGrpSpPr/>
          <p:nvPr/>
        </p:nvGrpSpPr>
        <p:grpSpPr>
          <a:xfrm>
            <a:off x="17259300" y="2331504"/>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sp>
        <p:nvSpPr>
          <p:cNvPr id="10" name="TextBox 10"/>
          <p:cNvSpPr txBox="1"/>
          <p:nvPr/>
        </p:nvSpPr>
        <p:spPr>
          <a:xfrm>
            <a:off x="899633" y="4105938"/>
            <a:ext cx="16488734" cy="2621359"/>
          </a:xfrm>
          <a:prstGeom prst="rect">
            <a:avLst/>
          </a:prstGeom>
        </p:spPr>
        <p:txBody>
          <a:bodyPr lIns="0" tIns="0" rIns="0" bIns="0" rtlCol="0" anchor="t">
            <a:spAutoFit/>
          </a:bodyPr>
          <a:lstStyle/>
          <a:p>
            <a:pPr algn="ctr">
              <a:lnSpc>
                <a:spcPts val="7059"/>
              </a:lnSpc>
            </a:pPr>
            <a:r>
              <a:rPr lang="en-US" sz="4770" spc="-100">
                <a:solidFill>
                  <a:srgbClr val="FFD152"/>
                </a:solidFill>
                <a:latin typeface="Jua Bold"/>
              </a:rPr>
              <a:t>A SYSTEMATIC REVIEW ABOUT RESEARCH IN TEACHING AND LEARNING MATHEMATICAL MODELING AT SCHOOL IN VIETNAM</a:t>
            </a:r>
          </a:p>
        </p:txBody>
      </p:sp>
      <p:sp>
        <p:nvSpPr>
          <p:cNvPr id="11" name="TextBox 11"/>
          <p:cNvSpPr txBox="1"/>
          <p:nvPr/>
        </p:nvSpPr>
        <p:spPr>
          <a:xfrm>
            <a:off x="3033839" y="2530352"/>
            <a:ext cx="12220322" cy="548640"/>
          </a:xfrm>
          <a:prstGeom prst="rect">
            <a:avLst/>
          </a:prstGeom>
        </p:spPr>
        <p:txBody>
          <a:bodyPr lIns="0" tIns="0" rIns="0" bIns="0" rtlCol="0" anchor="t">
            <a:spAutoFit/>
          </a:bodyPr>
          <a:lstStyle/>
          <a:p>
            <a:pPr algn="ctr">
              <a:lnSpc>
                <a:spcPts val="4320"/>
              </a:lnSpc>
            </a:pPr>
            <a:r>
              <a:rPr lang="en-US" sz="3600">
                <a:solidFill>
                  <a:srgbClr val="FFFFFF"/>
                </a:solidFill>
                <a:latin typeface="Now"/>
              </a:rPr>
              <a:t>Vietnam National University – University of Education</a:t>
            </a:r>
          </a:p>
        </p:txBody>
      </p:sp>
      <p:sp>
        <p:nvSpPr>
          <p:cNvPr id="12" name="TextBox 12"/>
          <p:cNvSpPr txBox="1"/>
          <p:nvPr/>
        </p:nvSpPr>
        <p:spPr>
          <a:xfrm>
            <a:off x="2981159" y="7404807"/>
            <a:ext cx="12325682" cy="466725"/>
          </a:xfrm>
          <a:prstGeom prst="rect">
            <a:avLst/>
          </a:prstGeom>
        </p:spPr>
        <p:txBody>
          <a:bodyPr lIns="0" tIns="0" rIns="0" bIns="0" rtlCol="0" anchor="t">
            <a:spAutoFit/>
          </a:bodyPr>
          <a:lstStyle/>
          <a:p>
            <a:pPr algn="ctr">
              <a:lnSpc>
                <a:spcPts val="3600"/>
              </a:lnSpc>
            </a:pPr>
            <a:r>
              <a:rPr lang="en-US" sz="3000">
                <a:solidFill>
                  <a:srgbClr val="FFFFFF"/>
                </a:solidFill>
                <a:latin typeface="Now Bold"/>
              </a:rPr>
              <a:t>Assoc. Prof. Dr. Nguyen Chi Thanh, BSc. Nguyen Thi Thao Linh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306238" y="1684583"/>
            <a:ext cx="10438206" cy="7069039"/>
            <a:chOff x="0" y="0"/>
            <a:chExt cx="6848708" cy="4638133"/>
          </a:xfrm>
        </p:grpSpPr>
        <p:sp>
          <p:nvSpPr>
            <p:cNvPr id="3" name="Freeform 3"/>
            <p:cNvSpPr/>
            <p:nvPr/>
          </p:nvSpPr>
          <p:spPr>
            <a:xfrm>
              <a:off x="-3810" y="1270"/>
              <a:ext cx="6853788" cy="4636863"/>
            </a:xfrm>
            <a:custGeom>
              <a:avLst/>
              <a:gdLst/>
              <a:ahLst/>
              <a:cxnLst/>
              <a:rect l="l" t="t" r="r" b="b"/>
              <a:pathLst>
                <a:path w="6853788" h="4636863">
                  <a:moveTo>
                    <a:pt x="6849978" y="4021791"/>
                  </a:moveTo>
                  <a:cubicBezTo>
                    <a:pt x="6849978" y="3808802"/>
                    <a:pt x="6853788" y="3592203"/>
                    <a:pt x="6847438" y="3379214"/>
                  </a:cubicBezTo>
                  <a:cubicBezTo>
                    <a:pt x="6839818" y="3238424"/>
                    <a:pt x="6828388" y="462343"/>
                    <a:pt x="6828388" y="321554"/>
                  </a:cubicBezTo>
                  <a:cubicBezTo>
                    <a:pt x="6825848" y="224084"/>
                    <a:pt x="6824578" y="123004"/>
                    <a:pt x="6822038" y="54610"/>
                  </a:cubicBezTo>
                  <a:cubicBezTo>
                    <a:pt x="6822038" y="44450"/>
                    <a:pt x="6820768" y="34290"/>
                    <a:pt x="6819498" y="21590"/>
                  </a:cubicBezTo>
                  <a:cubicBezTo>
                    <a:pt x="6809338" y="19050"/>
                    <a:pt x="6800448" y="17780"/>
                    <a:pt x="6790288" y="16510"/>
                  </a:cubicBezTo>
                  <a:cubicBezTo>
                    <a:pt x="6764926" y="15240"/>
                    <a:pt x="6732733" y="16510"/>
                    <a:pt x="6705906" y="16510"/>
                  </a:cubicBezTo>
                  <a:cubicBezTo>
                    <a:pt x="6571769" y="13970"/>
                    <a:pt x="6437632" y="8890"/>
                    <a:pt x="6303495" y="7620"/>
                  </a:cubicBezTo>
                  <a:cubicBezTo>
                    <a:pt x="6051318" y="5080"/>
                    <a:pt x="5793775" y="3810"/>
                    <a:pt x="5541598" y="2540"/>
                  </a:cubicBezTo>
                  <a:cubicBezTo>
                    <a:pt x="5450385" y="2540"/>
                    <a:pt x="5353806" y="0"/>
                    <a:pt x="5262593" y="0"/>
                  </a:cubicBezTo>
                  <a:cubicBezTo>
                    <a:pt x="5042608" y="0"/>
                    <a:pt x="4827989" y="1270"/>
                    <a:pt x="4608005" y="1270"/>
                  </a:cubicBezTo>
                  <a:cubicBezTo>
                    <a:pt x="4479233" y="1270"/>
                    <a:pt x="4350462" y="3810"/>
                    <a:pt x="4216325" y="3810"/>
                  </a:cubicBezTo>
                  <a:cubicBezTo>
                    <a:pt x="4082188" y="5080"/>
                    <a:pt x="1651628" y="7620"/>
                    <a:pt x="1517491" y="7620"/>
                  </a:cubicBezTo>
                  <a:cubicBezTo>
                    <a:pt x="1410181" y="7620"/>
                    <a:pt x="1302872" y="6350"/>
                    <a:pt x="1195562" y="7620"/>
                  </a:cubicBezTo>
                  <a:cubicBezTo>
                    <a:pt x="1098984" y="8890"/>
                    <a:pt x="997040" y="11430"/>
                    <a:pt x="900461" y="12700"/>
                  </a:cubicBezTo>
                  <a:cubicBezTo>
                    <a:pt x="798517" y="15240"/>
                    <a:pt x="696573" y="16510"/>
                    <a:pt x="599994" y="19050"/>
                  </a:cubicBezTo>
                  <a:cubicBezTo>
                    <a:pt x="455126" y="21590"/>
                    <a:pt x="304893" y="24130"/>
                    <a:pt x="160025" y="27940"/>
                  </a:cubicBezTo>
                  <a:cubicBezTo>
                    <a:pt x="74178" y="30480"/>
                    <a:pt x="38100" y="34290"/>
                    <a:pt x="16510" y="36830"/>
                  </a:cubicBezTo>
                  <a:cubicBezTo>
                    <a:pt x="16510" y="38100"/>
                    <a:pt x="13970" y="40640"/>
                    <a:pt x="13970" y="43180"/>
                  </a:cubicBezTo>
                  <a:cubicBezTo>
                    <a:pt x="12700" y="72464"/>
                    <a:pt x="10160" y="155494"/>
                    <a:pt x="8890" y="234914"/>
                  </a:cubicBezTo>
                  <a:cubicBezTo>
                    <a:pt x="7620" y="281844"/>
                    <a:pt x="8890" y="332383"/>
                    <a:pt x="7620" y="379313"/>
                  </a:cubicBezTo>
                  <a:cubicBezTo>
                    <a:pt x="0" y="617573"/>
                    <a:pt x="5080" y="3566933"/>
                    <a:pt x="7620" y="3808802"/>
                  </a:cubicBezTo>
                  <a:cubicBezTo>
                    <a:pt x="6350" y="4000131"/>
                    <a:pt x="11430" y="4187851"/>
                    <a:pt x="11430" y="4379180"/>
                  </a:cubicBezTo>
                  <a:cubicBezTo>
                    <a:pt x="11430" y="4469430"/>
                    <a:pt x="15240" y="4563289"/>
                    <a:pt x="7620" y="4606383"/>
                  </a:cubicBezTo>
                  <a:cubicBezTo>
                    <a:pt x="5080" y="4615273"/>
                    <a:pt x="10160" y="4621623"/>
                    <a:pt x="19050" y="4622893"/>
                  </a:cubicBezTo>
                  <a:cubicBezTo>
                    <a:pt x="29210" y="4624163"/>
                    <a:pt x="38100" y="4624163"/>
                    <a:pt x="48260" y="4624163"/>
                  </a:cubicBezTo>
                  <a:cubicBezTo>
                    <a:pt x="202949" y="4625433"/>
                    <a:pt x="374644" y="4625433"/>
                    <a:pt x="551705" y="4626703"/>
                  </a:cubicBezTo>
                  <a:cubicBezTo>
                    <a:pt x="648284" y="4627973"/>
                    <a:pt x="744862" y="4629243"/>
                    <a:pt x="836075" y="4630513"/>
                  </a:cubicBezTo>
                  <a:cubicBezTo>
                    <a:pt x="997040" y="4631783"/>
                    <a:pt x="1152638" y="4631783"/>
                    <a:pt x="1313603" y="4633053"/>
                  </a:cubicBezTo>
                  <a:cubicBezTo>
                    <a:pt x="1377988" y="4633053"/>
                    <a:pt x="1437009" y="4633053"/>
                    <a:pt x="1501394" y="4631783"/>
                  </a:cubicBezTo>
                  <a:cubicBezTo>
                    <a:pt x="1528222" y="4631783"/>
                    <a:pt x="1560415" y="4630513"/>
                    <a:pt x="1587242" y="4630513"/>
                  </a:cubicBezTo>
                  <a:cubicBezTo>
                    <a:pt x="1694551" y="4631783"/>
                    <a:pt x="3840742" y="4622893"/>
                    <a:pt x="3948051" y="4624163"/>
                  </a:cubicBezTo>
                  <a:cubicBezTo>
                    <a:pt x="4098284" y="4625433"/>
                    <a:pt x="4511426" y="4625433"/>
                    <a:pt x="4661659" y="4625433"/>
                  </a:cubicBezTo>
                  <a:cubicBezTo>
                    <a:pt x="4720679" y="4625433"/>
                    <a:pt x="4774334" y="4624163"/>
                    <a:pt x="4833355" y="4624163"/>
                  </a:cubicBezTo>
                  <a:cubicBezTo>
                    <a:pt x="4929933" y="4625433"/>
                    <a:pt x="5026512" y="4626703"/>
                    <a:pt x="5123090" y="4627973"/>
                  </a:cubicBezTo>
                  <a:cubicBezTo>
                    <a:pt x="5332344" y="4630513"/>
                    <a:pt x="5536232" y="4627973"/>
                    <a:pt x="5745486" y="4631783"/>
                  </a:cubicBezTo>
                  <a:cubicBezTo>
                    <a:pt x="6094241" y="4636863"/>
                    <a:pt x="6448363" y="4630513"/>
                    <a:pt x="6790288" y="4635593"/>
                  </a:cubicBezTo>
                  <a:cubicBezTo>
                    <a:pt x="6810608" y="4636863"/>
                    <a:pt x="6830928" y="4635593"/>
                    <a:pt x="6853788" y="4635593"/>
                  </a:cubicBezTo>
                  <a:cubicBezTo>
                    <a:pt x="6853788" y="4611463"/>
                    <a:pt x="6853788" y="4598763"/>
                    <a:pt x="6853788" y="4566900"/>
                  </a:cubicBezTo>
                  <a:cubicBezTo>
                    <a:pt x="6852518" y="4382790"/>
                    <a:pt x="6849978" y="4209511"/>
                    <a:pt x="6849978" y="4021791"/>
                  </a:cubicBezTo>
                  <a:close/>
                </a:path>
              </a:pathLst>
            </a:custGeom>
            <a:solidFill>
              <a:srgbClr val="566E96"/>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1616"/>
          <a:stretch>
            <a:fillRect/>
          </a:stretch>
        </p:blipFill>
        <p:spPr>
          <a:xfrm>
            <a:off x="816669" y="6062221"/>
            <a:ext cx="2319541" cy="10100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25816" y="8262046"/>
            <a:ext cx="3924730" cy="4049909"/>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545747" y="1381128"/>
            <a:ext cx="180427" cy="196452"/>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635961" y="838663"/>
            <a:ext cx="180427" cy="196452"/>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7054243" y="1230553"/>
            <a:ext cx="276584" cy="301149"/>
          </a:xfrm>
          <a:prstGeom prst="rect">
            <a:avLst/>
          </a:prstGeom>
        </p:spPr>
      </p:pic>
      <p:pic>
        <p:nvPicPr>
          <p:cNvPr id="9" name="Picture 9"/>
          <p:cNvPicPr>
            <a:picLocks noChangeAspect="1"/>
          </p:cNvPicPr>
          <p:nvPr/>
        </p:nvPicPr>
        <p:blipFill>
          <a:blip r:embed="rId12"/>
          <a:srcRect/>
          <a:stretch>
            <a:fillRect/>
          </a:stretch>
        </p:blipFill>
        <p:spPr>
          <a:xfrm>
            <a:off x="6768493" y="1920479"/>
            <a:ext cx="11219687" cy="6324116"/>
          </a:xfrm>
          <a:prstGeom prst="rect">
            <a:avLst/>
          </a:prstGeom>
        </p:spPr>
      </p:pic>
      <p:sp>
        <p:nvSpPr>
          <p:cNvPr id="10" name="TextBox 10"/>
          <p:cNvSpPr txBox="1"/>
          <p:nvPr/>
        </p:nvSpPr>
        <p:spPr>
          <a:xfrm>
            <a:off x="816669" y="6465855"/>
            <a:ext cx="5217669" cy="604647"/>
          </a:xfrm>
          <a:prstGeom prst="rect">
            <a:avLst/>
          </a:prstGeom>
        </p:spPr>
        <p:txBody>
          <a:bodyPr lIns="0" tIns="0" rIns="0" bIns="0" rtlCol="0" anchor="t">
            <a:spAutoFit/>
          </a:bodyPr>
          <a:lstStyle/>
          <a:p>
            <a:pPr>
              <a:lnSpc>
                <a:spcPts val="4998"/>
              </a:lnSpc>
              <a:spcBef>
                <a:spcPct val="0"/>
              </a:spcBef>
            </a:pPr>
            <a:r>
              <a:rPr lang="en-US" sz="3570">
                <a:solidFill>
                  <a:srgbClr val="FFFFFF"/>
                </a:solidFill>
                <a:latin typeface="Now"/>
              </a:rPr>
              <a:t>Blum (2007)</a:t>
            </a:r>
          </a:p>
        </p:txBody>
      </p:sp>
      <p:sp>
        <p:nvSpPr>
          <p:cNvPr id="11" name="TextBox 11"/>
          <p:cNvSpPr txBox="1"/>
          <p:nvPr/>
        </p:nvSpPr>
        <p:spPr>
          <a:xfrm>
            <a:off x="687724" y="3018372"/>
            <a:ext cx="6080769" cy="2872006"/>
          </a:xfrm>
          <a:prstGeom prst="rect">
            <a:avLst/>
          </a:prstGeom>
        </p:spPr>
        <p:txBody>
          <a:bodyPr lIns="0" tIns="0" rIns="0" bIns="0" rtlCol="0" anchor="t">
            <a:spAutoFit/>
          </a:bodyPr>
          <a:lstStyle/>
          <a:p>
            <a:pPr>
              <a:lnSpc>
                <a:spcPts val="7113"/>
              </a:lnSpc>
            </a:pPr>
            <a:r>
              <a:rPr lang="en-US" sz="6647">
                <a:solidFill>
                  <a:srgbClr val="FFFFFF"/>
                </a:solidFill>
                <a:latin typeface="Jua"/>
              </a:rPr>
              <a:t>Mathematical modelling process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357047" y="1533378"/>
            <a:ext cx="10438206" cy="7069039"/>
            <a:chOff x="0" y="0"/>
            <a:chExt cx="6848708" cy="4638133"/>
          </a:xfrm>
        </p:grpSpPr>
        <p:sp>
          <p:nvSpPr>
            <p:cNvPr id="3" name="Freeform 3"/>
            <p:cNvSpPr/>
            <p:nvPr/>
          </p:nvSpPr>
          <p:spPr>
            <a:xfrm>
              <a:off x="-3810" y="1270"/>
              <a:ext cx="6853788" cy="4636863"/>
            </a:xfrm>
            <a:custGeom>
              <a:avLst/>
              <a:gdLst/>
              <a:ahLst/>
              <a:cxnLst/>
              <a:rect l="l" t="t" r="r" b="b"/>
              <a:pathLst>
                <a:path w="6853788" h="4636863">
                  <a:moveTo>
                    <a:pt x="6849978" y="4021791"/>
                  </a:moveTo>
                  <a:cubicBezTo>
                    <a:pt x="6849978" y="3808802"/>
                    <a:pt x="6853788" y="3592203"/>
                    <a:pt x="6847438" y="3379214"/>
                  </a:cubicBezTo>
                  <a:cubicBezTo>
                    <a:pt x="6839818" y="3238424"/>
                    <a:pt x="6828388" y="462343"/>
                    <a:pt x="6828388" y="321554"/>
                  </a:cubicBezTo>
                  <a:cubicBezTo>
                    <a:pt x="6825848" y="224084"/>
                    <a:pt x="6824578" y="123004"/>
                    <a:pt x="6822038" y="54610"/>
                  </a:cubicBezTo>
                  <a:cubicBezTo>
                    <a:pt x="6822038" y="44450"/>
                    <a:pt x="6820768" y="34290"/>
                    <a:pt x="6819498" y="21590"/>
                  </a:cubicBezTo>
                  <a:cubicBezTo>
                    <a:pt x="6809338" y="19050"/>
                    <a:pt x="6800448" y="17780"/>
                    <a:pt x="6790288" y="16510"/>
                  </a:cubicBezTo>
                  <a:cubicBezTo>
                    <a:pt x="6764926" y="15240"/>
                    <a:pt x="6732733" y="16510"/>
                    <a:pt x="6705906" y="16510"/>
                  </a:cubicBezTo>
                  <a:cubicBezTo>
                    <a:pt x="6571769" y="13970"/>
                    <a:pt x="6437632" y="8890"/>
                    <a:pt x="6303495" y="7620"/>
                  </a:cubicBezTo>
                  <a:cubicBezTo>
                    <a:pt x="6051318" y="5080"/>
                    <a:pt x="5793775" y="3810"/>
                    <a:pt x="5541598" y="2540"/>
                  </a:cubicBezTo>
                  <a:cubicBezTo>
                    <a:pt x="5450385" y="2540"/>
                    <a:pt x="5353806" y="0"/>
                    <a:pt x="5262593" y="0"/>
                  </a:cubicBezTo>
                  <a:cubicBezTo>
                    <a:pt x="5042608" y="0"/>
                    <a:pt x="4827989" y="1270"/>
                    <a:pt x="4608005" y="1270"/>
                  </a:cubicBezTo>
                  <a:cubicBezTo>
                    <a:pt x="4479233" y="1270"/>
                    <a:pt x="4350462" y="3810"/>
                    <a:pt x="4216325" y="3810"/>
                  </a:cubicBezTo>
                  <a:cubicBezTo>
                    <a:pt x="4082188" y="5080"/>
                    <a:pt x="1651628" y="7620"/>
                    <a:pt x="1517491" y="7620"/>
                  </a:cubicBezTo>
                  <a:cubicBezTo>
                    <a:pt x="1410181" y="7620"/>
                    <a:pt x="1302872" y="6350"/>
                    <a:pt x="1195562" y="7620"/>
                  </a:cubicBezTo>
                  <a:cubicBezTo>
                    <a:pt x="1098984" y="8890"/>
                    <a:pt x="997040" y="11430"/>
                    <a:pt x="900461" y="12700"/>
                  </a:cubicBezTo>
                  <a:cubicBezTo>
                    <a:pt x="798517" y="15240"/>
                    <a:pt x="696573" y="16510"/>
                    <a:pt x="599994" y="19050"/>
                  </a:cubicBezTo>
                  <a:cubicBezTo>
                    <a:pt x="455126" y="21590"/>
                    <a:pt x="304893" y="24130"/>
                    <a:pt x="160025" y="27940"/>
                  </a:cubicBezTo>
                  <a:cubicBezTo>
                    <a:pt x="74178" y="30480"/>
                    <a:pt x="38100" y="34290"/>
                    <a:pt x="16510" y="36830"/>
                  </a:cubicBezTo>
                  <a:cubicBezTo>
                    <a:pt x="16510" y="38100"/>
                    <a:pt x="13970" y="40640"/>
                    <a:pt x="13970" y="43180"/>
                  </a:cubicBezTo>
                  <a:cubicBezTo>
                    <a:pt x="12700" y="72464"/>
                    <a:pt x="10160" y="155494"/>
                    <a:pt x="8890" y="234914"/>
                  </a:cubicBezTo>
                  <a:cubicBezTo>
                    <a:pt x="7620" y="281844"/>
                    <a:pt x="8890" y="332383"/>
                    <a:pt x="7620" y="379313"/>
                  </a:cubicBezTo>
                  <a:cubicBezTo>
                    <a:pt x="0" y="617573"/>
                    <a:pt x="5080" y="3566933"/>
                    <a:pt x="7620" y="3808802"/>
                  </a:cubicBezTo>
                  <a:cubicBezTo>
                    <a:pt x="6350" y="4000131"/>
                    <a:pt x="11430" y="4187851"/>
                    <a:pt x="11430" y="4379180"/>
                  </a:cubicBezTo>
                  <a:cubicBezTo>
                    <a:pt x="11430" y="4469430"/>
                    <a:pt x="15240" y="4563289"/>
                    <a:pt x="7620" y="4606383"/>
                  </a:cubicBezTo>
                  <a:cubicBezTo>
                    <a:pt x="5080" y="4615273"/>
                    <a:pt x="10160" y="4621623"/>
                    <a:pt x="19050" y="4622893"/>
                  </a:cubicBezTo>
                  <a:cubicBezTo>
                    <a:pt x="29210" y="4624163"/>
                    <a:pt x="38100" y="4624163"/>
                    <a:pt x="48260" y="4624163"/>
                  </a:cubicBezTo>
                  <a:cubicBezTo>
                    <a:pt x="202949" y="4625433"/>
                    <a:pt x="374644" y="4625433"/>
                    <a:pt x="551705" y="4626703"/>
                  </a:cubicBezTo>
                  <a:cubicBezTo>
                    <a:pt x="648284" y="4627973"/>
                    <a:pt x="744862" y="4629243"/>
                    <a:pt x="836075" y="4630513"/>
                  </a:cubicBezTo>
                  <a:cubicBezTo>
                    <a:pt x="997040" y="4631783"/>
                    <a:pt x="1152638" y="4631783"/>
                    <a:pt x="1313603" y="4633053"/>
                  </a:cubicBezTo>
                  <a:cubicBezTo>
                    <a:pt x="1377988" y="4633053"/>
                    <a:pt x="1437009" y="4633053"/>
                    <a:pt x="1501394" y="4631783"/>
                  </a:cubicBezTo>
                  <a:cubicBezTo>
                    <a:pt x="1528222" y="4631783"/>
                    <a:pt x="1560415" y="4630513"/>
                    <a:pt x="1587242" y="4630513"/>
                  </a:cubicBezTo>
                  <a:cubicBezTo>
                    <a:pt x="1694551" y="4631783"/>
                    <a:pt x="3840742" y="4622893"/>
                    <a:pt x="3948051" y="4624163"/>
                  </a:cubicBezTo>
                  <a:cubicBezTo>
                    <a:pt x="4098284" y="4625433"/>
                    <a:pt x="4511426" y="4625433"/>
                    <a:pt x="4661659" y="4625433"/>
                  </a:cubicBezTo>
                  <a:cubicBezTo>
                    <a:pt x="4720679" y="4625433"/>
                    <a:pt x="4774334" y="4624163"/>
                    <a:pt x="4833355" y="4624163"/>
                  </a:cubicBezTo>
                  <a:cubicBezTo>
                    <a:pt x="4929933" y="4625433"/>
                    <a:pt x="5026512" y="4626703"/>
                    <a:pt x="5123090" y="4627973"/>
                  </a:cubicBezTo>
                  <a:cubicBezTo>
                    <a:pt x="5332344" y="4630513"/>
                    <a:pt x="5536232" y="4627973"/>
                    <a:pt x="5745486" y="4631783"/>
                  </a:cubicBezTo>
                  <a:cubicBezTo>
                    <a:pt x="6094241" y="4636863"/>
                    <a:pt x="6448363" y="4630513"/>
                    <a:pt x="6790288" y="4635593"/>
                  </a:cubicBezTo>
                  <a:cubicBezTo>
                    <a:pt x="6810608" y="4636863"/>
                    <a:pt x="6830928" y="4635593"/>
                    <a:pt x="6853788" y="4635593"/>
                  </a:cubicBezTo>
                  <a:cubicBezTo>
                    <a:pt x="6853788" y="4611463"/>
                    <a:pt x="6853788" y="4598763"/>
                    <a:pt x="6853788" y="4566900"/>
                  </a:cubicBezTo>
                  <a:cubicBezTo>
                    <a:pt x="6852518" y="4382790"/>
                    <a:pt x="6849978" y="4209511"/>
                    <a:pt x="6849978" y="4021791"/>
                  </a:cubicBezTo>
                  <a:close/>
                </a:path>
              </a:pathLst>
            </a:custGeom>
            <a:solidFill>
              <a:srgbClr val="566E96"/>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1616"/>
          <a:stretch>
            <a:fillRect/>
          </a:stretch>
        </p:blipFill>
        <p:spPr>
          <a:xfrm>
            <a:off x="15202858" y="5243859"/>
            <a:ext cx="2319541" cy="101004"/>
          </a:xfrm>
          <a:prstGeom prst="rect">
            <a:avLst/>
          </a:prstGeom>
        </p:spPr>
      </p:pic>
      <p:pic>
        <p:nvPicPr>
          <p:cNvPr id="5" name="Picture 5"/>
          <p:cNvPicPr>
            <a:picLocks noChangeAspect="1"/>
          </p:cNvPicPr>
          <p:nvPr/>
        </p:nvPicPr>
        <p:blipFill>
          <a:blip r:embed="rId4"/>
          <a:srcRect/>
          <a:stretch>
            <a:fillRect/>
          </a:stretch>
        </p:blipFill>
        <p:spPr>
          <a:xfrm>
            <a:off x="232562" y="2087916"/>
            <a:ext cx="11545970" cy="5613118"/>
          </a:xfrm>
          <a:prstGeom prst="rect">
            <a:avLst/>
          </a:prstGeom>
        </p:spPr>
      </p:pic>
      <p:sp>
        <p:nvSpPr>
          <p:cNvPr id="6" name="TextBox 6"/>
          <p:cNvSpPr txBox="1"/>
          <p:nvPr/>
        </p:nvSpPr>
        <p:spPr>
          <a:xfrm>
            <a:off x="12594023" y="5598695"/>
            <a:ext cx="5217669" cy="2490600"/>
          </a:xfrm>
          <a:prstGeom prst="rect">
            <a:avLst/>
          </a:prstGeom>
        </p:spPr>
        <p:txBody>
          <a:bodyPr lIns="0" tIns="0" rIns="0" bIns="0" rtlCol="0" anchor="t">
            <a:spAutoFit/>
          </a:bodyPr>
          <a:lstStyle/>
          <a:p>
            <a:pPr algn="r">
              <a:lnSpc>
                <a:spcPts val="4997"/>
              </a:lnSpc>
            </a:pPr>
            <a:r>
              <a:rPr lang="en-US" sz="3569">
                <a:solidFill>
                  <a:srgbClr val="FFFFFF"/>
                </a:solidFill>
                <a:latin typeface="Now"/>
              </a:rPr>
              <a:t>Expanded MMP with IT support (Greefrath, 2018)</a:t>
            </a:r>
          </a:p>
          <a:p>
            <a:pPr algn="r">
              <a:lnSpc>
                <a:spcPts val="4997"/>
              </a:lnSpc>
              <a:spcBef>
                <a:spcPct val="0"/>
              </a:spcBef>
            </a:pPr>
            <a:endParaRPr lang="en-US" sz="3569">
              <a:solidFill>
                <a:srgbClr val="FFFFFF"/>
              </a:solidFill>
              <a:latin typeface="Now"/>
            </a:endParaRPr>
          </a:p>
        </p:txBody>
      </p:sp>
      <p:sp>
        <p:nvSpPr>
          <p:cNvPr id="7" name="TextBox 7"/>
          <p:cNvSpPr txBox="1"/>
          <p:nvPr/>
        </p:nvSpPr>
        <p:spPr>
          <a:xfrm>
            <a:off x="12407745" y="1970300"/>
            <a:ext cx="5217669" cy="2960562"/>
          </a:xfrm>
          <a:prstGeom prst="rect">
            <a:avLst/>
          </a:prstGeom>
        </p:spPr>
        <p:txBody>
          <a:bodyPr lIns="0" tIns="0" rIns="0" bIns="0" rtlCol="0" anchor="t">
            <a:spAutoFit/>
          </a:bodyPr>
          <a:lstStyle/>
          <a:p>
            <a:pPr algn="r">
              <a:lnSpc>
                <a:spcPts val="7296"/>
              </a:lnSpc>
            </a:pPr>
            <a:r>
              <a:rPr lang="en-US" sz="6819">
                <a:solidFill>
                  <a:srgbClr val="FFFFFF"/>
                </a:solidFill>
                <a:latin typeface="Jua"/>
              </a:rPr>
              <a:t>Mathematical modelling process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070864" y="2592274"/>
            <a:ext cx="10438206" cy="5253657"/>
            <a:chOff x="0" y="0"/>
            <a:chExt cx="6848708" cy="3447026"/>
          </a:xfrm>
        </p:grpSpPr>
        <p:sp>
          <p:nvSpPr>
            <p:cNvPr id="3" name="Freeform 3"/>
            <p:cNvSpPr/>
            <p:nvPr/>
          </p:nvSpPr>
          <p:spPr>
            <a:xfrm>
              <a:off x="-3810" y="1270"/>
              <a:ext cx="6853788" cy="3445756"/>
            </a:xfrm>
            <a:custGeom>
              <a:avLst/>
              <a:gdLst/>
              <a:ahLst/>
              <a:cxnLst/>
              <a:rect l="l" t="t" r="r" b="b"/>
              <a:pathLst>
                <a:path w="6853788" h="3445756">
                  <a:moveTo>
                    <a:pt x="6849978" y="2978305"/>
                  </a:moveTo>
                  <a:cubicBezTo>
                    <a:pt x="6849978" y="2821562"/>
                    <a:pt x="6853788" y="2662162"/>
                    <a:pt x="6847438" y="2505419"/>
                  </a:cubicBezTo>
                  <a:cubicBezTo>
                    <a:pt x="6839818" y="2401809"/>
                    <a:pt x="6828388" y="358836"/>
                    <a:pt x="6828388" y="255226"/>
                  </a:cubicBezTo>
                  <a:cubicBezTo>
                    <a:pt x="6825848" y="183496"/>
                    <a:pt x="6824578" y="109110"/>
                    <a:pt x="6822038" y="54610"/>
                  </a:cubicBezTo>
                  <a:cubicBezTo>
                    <a:pt x="6822038" y="44450"/>
                    <a:pt x="6820768" y="34290"/>
                    <a:pt x="6819498" y="21590"/>
                  </a:cubicBezTo>
                  <a:cubicBezTo>
                    <a:pt x="6809338" y="19050"/>
                    <a:pt x="6800448" y="17780"/>
                    <a:pt x="6790288" y="16510"/>
                  </a:cubicBezTo>
                  <a:cubicBezTo>
                    <a:pt x="6764926" y="15240"/>
                    <a:pt x="6732733" y="16510"/>
                    <a:pt x="6705906" y="16510"/>
                  </a:cubicBezTo>
                  <a:cubicBezTo>
                    <a:pt x="6571769" y="13970"/>
                    <a:pt x="6437632" y="8890"/>
                    <a:pt x="6303495" y="7620"/>
                  </a:cubicBezTo>
                  <a:cubicBezTo>
                    <a:pt x="6051318" y="5080"/>
                    <a:pt x="5793775" y="3810"/>
                    <a:pt x="5541598" y="2540"/>
                  </a:cubicBezTo>
                  <a:cubicBezTo>
                    <a:pt x="5450385" y="2540"/>
                    <a:pt x="5353806" y="0"/>
                    <a:pt x="5262593" y="0"/>
                  </a:cubicBezTo>
                  <a:cubicBezTo>
                    <a:pt x="5042608" y="0"/>
                    <a:pt x="4827989" y="1270"/>
                    <a:pt x="4608005" y="1270"/>
                  </a:cubicBezTo>
                  <a:cubicBezTo>
                    <a:pt x="4479233" y="1270"/>
                    <a:pt x="4350462" y="3810"/>
                    <a:pt x="4216325" y="3810"/>
                  </a:cubicBezTo>
                  <a:cubicBezTo>
                    <a:pt x="4082188" y="5080"/>
                    <a:pt x="1651628" y="7620"/>
                    <a:pt x="1517491" y="7620"/>
                  </a:cubicBezTo>
                  <a:cubicBezTo>
                    <a:pt x="1410181" y="7620"/>
                    <a:pt x="1302872" y="6350"/>
                    <a:pt x="1195562" y="7620"/>
                  </a:cubicBezTo>
                  <a:cubicBezTo>
                    <a:pt x="1098984" y="8890"/>
                    <a:pt x="997040" y="11430"/>
                    <a:pt x="900461" y="12700"/>
                  </a:cubicBezTo>
                  <a:cubicBezTo>
                    <a:pt x="798517" y="15240"/>
                    <a:pt x="696573" y="16510"/>
                    <a:pt x="599994" y="19050"/>
                  </a:cubicBezTo>
                  <a:cubicBezTo>
                    <a:pt x="455126" y="21590"/>
                    <a:pt x="304893" y="24130"/>
                    <a:pt x="160025" y="27940"/>
                  </a:cubicBezTo>
                  <a:cubicBezTo>
                    <a:pt x="74178" y="30480"/>
                    <a:pt x="38100" y="34290"/>
                    <a:pt x="16510" y="36830"/>
                  </a:cubicBezTo>
                  <a:cubicBezTo>
                    <a:pt x="16510" y="38100"/>
                    <a:pt x="13970" y="40640"/>
                    <a:pt x="13970" y="43180"/>
                  </a:cubicBezTo>
                  <a:cubicBezTo>
                    <a:pt x="12700" y="71917"/>
                    <a:pt x="10160" y="133020"/>
                    <a:pt x="8890" y="191466"/>
                  </a:cubicBezTo>
                  <a:cubicBezTo>
                    <a:pt x="7620" y="226003"/>
                    <a:pt x="8890" y="263196"/>
                    <a:pt x="7620" y="297733"/>
                  </a:cubicBezTo>
                  <a:cubicBezTo>
                    <a:pt x="0" y="473073"/>
                    <a:pt x="5080" y="2643565"/>
                    <a:pt x="7620" y="2821562"/>
                  </a:cubicBezTo>
                  <a:cubicBezTo>
                    <a:pt x="6350" y="2962365"/>
                    <a:pt x="11430" y="3100511"/>
                    <a:pt x="11430" y="3241314"/>
                  </a:cubicBezTo>
                  <a:cubicBezTo>
                    <a:pt x="11430" y="3307731"/>
                    <a:pt x="15240" y="3376804"/>
                    <a:pt x="7620" y="3415276"/>
                  </a:cubicBezTo>
                  <a:cubicBezTo>
                    <a:pt x="5080" y="3424166"/>
                    <a:pt x="10160" y="3430516"/>
                    <a:pt x="19050" y="3431786"/>
                  </a:cubicBezTo>
                  <a:cubicBezTo>
                    <a:pt x="29210" y="3433056"/>
                    <a:pt x="38100" y="3433056"/>
                    <a:pt x="48260" y="3433056"/>
                  </a:cubicBezTo>
                  <a:cubicBezTo>
                    <a:pt x="202949" y="3434326"/>
                    <a:pt x="374644" y="3434326"/>
                    <a:pt x="551705" y="3435596"/>
                  </a:cubicBezTo>
                  <a:cubicBezTo>
                    <a:pt x="648284" y="3436866"/>
                    <a:pt x="744862" y="3438136"/>
                    <a:pt x="836075" y="3439406"/>
                  </a:cubicBezTo>
                  <a:cubicBezTo>
                    <a:pt x="997040" y="3440676"/>
                    <a:pt x="1152638" y="3440676"/>
                    <a:pt x="1313603" y="3441946"/>
                  </a:cubicBezTo>
                  <a:cubicBezTo>
                    <a:pt x="1377988" y="3441946"/>
                    <a:pt x="1437009" y="3441946"/>
                    <a:pt x="1501394" y="3440676"/>
                  </a:cubicBezTo>
                  <a:cubicBezTo>
                    <a:pt x="1528222" y="3440676"/>
                    <a:pt x="1560415" y="3439406"/>
                    <a:pt x="1587242" y="3439406"/>
                  </a:cubicBezTo>
                  <a:cubicBezTo>
                    <a:pt x="1694551" y="3440676"/>
                    <a:pt x="3840742" y="3431786"/>
                    <a:pt x="3948051" y="3433056"/>
                  </a:cubicBezTo>
                  <a:cubicBezTo>
                    <a:pt x="4098284" y="3434326"/>
                    <a:pt x="4511426" y="3434326"/>
                    <a:pt x="4661659" y="3434326"/>
                  </a:cubicBezTo>
                  <a:cubicBezTo>
                    <a:pt x="4720679" y="3434326"/>
                    <a:pt x="4774334" y="3433056"/>
                    <a:pt x="4833355" y="3433056"/>
                  </a:cubicBezTo>
                  <a:cubicBezTo>
                    <a:pt x="4929933" y="3434326"/>
                    <a:pt x="5026512" y="3435596"/>
                    <a:pt x="5123090" y="3436866"/>
                  </a:cubicBezTo>
                  <a:cubicBezTo>
                    <a:pt x="5332344" y="3439406"/>
                    <a:pt x="5536232" y="3436866"/>
                    <a:pt x="5745486" y="3440676"/>
                  </a:cubicBezTo>
                  <a:cubicBezTo>
                    <a:pt x="6094241" y="3445756"/>
                    <a:pt x="6448363" y="3439406"/>
                    <a:pt x="6790288" y="3444486"/>
                  </a:cubicBezTo>
                  <a:cubicBezTo>
                    <a:pt x="6810608" y="3445756"/>
                    <a:pt x="6830928" y="3444486"/>
                    <a:pt x="6853788" y="3444486"/>
                  </a:cubicBezTo>
                  <a:cubicBezTo>
                    <a:pt x="6853788" y="3420356"/>
                    <a:pt x="6853788" y="3407656"/>
                    <a:pt x="6853788" y="3379460"/>
                  </a:cubicBezTo>
                  <a:cubicBezTo>
                    <a:pt x="6852518" y="3243971"/>
                    <a:pt x="6849978" y="3116451"/>
                    <a:pt x="6849978" y="2978305"/>
                  </a:cubicBezTo>
                  <a:close/>
                </a:path>
              </a:pathLst>
            </a:custGeom>
            <a:solidFill>
              <a:srgbClr val="566E96"/>
            </a:solidFill>
          </p:spPr>
        </p:sp>
      </p:grpSp>
      <p:sp>
        <p:nvSpPr>
          <p:cNvPr id="4" name="TextBox 4"/>
          <p:cNvSpPr txBox="1"/>
          <p:nvPr/>
        </p:nvSpPr>
        <p:spPr>
          <a:xfrm>
            <a:off x="4993678" y="-170307"/>
            <a:ext cx="12652474" cy="10294240"/>
          </a:xfrm>
          <a:prstGeom prst="rect">
            <a:avLst/>
          </a:prstGeom>
        </p:spPr>
        <p:txBody>
          <a:bodyPr lIns="0" tIns="0" rIns="0" bIns="0" rtlCol="0" anchor="t">
            <a:spAutoFit/>
          </a:bodyPr>
          <a:lstStyle/>
          <a:p>
            <a:pPr algn="just">
              <a:lnSpc>
                <a:spcPts val="6887"/>
              </a:lnSpc>
            </a:pPr>
            <a:r>
              <a:rPr lang="en-US" sz="2799" spc="-123">
                <a:solidFill>
                  <a:srgbClr val="FFFFFF"/>
                </a:solidFill>
                <a:latin typeface="Now"/>
              </a:rPr>
              <a:t> </a:t>
            </a:r>
            <a:r>
              <a:rPr lang="en-US" sz="2799" spc="-123">
                <a:solidFill>
                  <a:srgbClr val="FFD152"/>
                </a:solidFill>
                <a:latin typeface="Now Bold"/>
              </a:rPr>
              <a:t>Step 1 and 2:</a:t>
            </a:r>
            <a:r>
              <a:rPr lang="en-US" sz="2799" spc="-123">
                <a:solidFill>
                  <a:srgbClr val="FFFFFF"/>
                </a:solidFill>
                <a:latin typeface="Now"/>
              </a:rPr>
              <a:t> Needs and Review Question</a:t>
            </a:r>
          </a:p>
          <a:p>
            <a:pPr algn="just">
              <a:lnSpc>
                <a:spcPts val="6887"/>
              </a:lnSpc>
            </a:pPr>
            <a:r>
              <a:rPr lang="en-US" sz="2799" spc="-123">
                <a:solidFill>
                  <a:srgbClr val="FFFFFF"/>
                </a:solidFill>
                <a:latin typeface="Now"/>
              </a:rPr>
              <a:t> </a:t>
            </a:r>
            <a:r>
              <a:rPr lang="en-US" sz="2799" spc="-123">
                <a:solidFill>
                  <a:srgbClr val="FFD152"/>
                </a:solidFill>
                <a:latin typeface="Now"/>
              </a:rPr>
              <a:t>Step 3:</a:t>
            </a:r>
            <a:r>
              <a:rPr lang="en-US" sz="2799" spc="-123">
                <a:solidFill>
                  <a:srgbClr val="FFFFFF"/>
                </a:solidFill>
                <a:latin typeface="Now"/>
              </a:rPr>
              <a:t> Scope</a:t>
            </a:r>
          </a:p>
          <a:p>
            <a:pPr algn="just">
              <a:lnSpc>
                <a:spcPts val="6887"/>
              </a:lnSpc>
            </a:pPr>
            <a:r>
              <a:rPr lang="en-US" sz="2799" spc="-123">
                <a:solidFill>
                  <a:srgbClr val="FFFFFF"/>
                </a:solidFill>
                <a:latin typeface="Now"/>
              </a:rPr>
              <a:t>- Journals in the field of education, scientific journals of the ISI/Scopus system from Q1 to Q3:</a:t>
            </a:r>
          </a:p>
          <a:p>
            <a:pPr algn="just">
              <a:lnSpc>
                <a:spcPts val="6887"/>
              </a:lnSpc>
            </a:pPr>
            <a:r>
              <a:rPr lang="en-US" sz="2799" spc="-123">
                <a:solidFill>
                  <a:srgbClr val="FFFFFF"/>
                </a:solidFill>
                <a:latin typeface="Now"/>
              </a:rPr>
              <a:t>+ Vietnam Journal of Education (VJE), </a:t>
            </a:r>
          </a:p>
          <a:p>
            <a:pPr algn="just">
              <a:lnSpc>
                <a:spcPts val="6887"/>
              </a:lnSpc>
            </a:pPr>
            <a:r>
              <a:rPr lang="en-US" sz="2799" spc="-123">
                <a:solidFill>
                  <a:srgbClr val="FFFFFF"/>
                </a:solidFill>
                <a:latin typeface="Now"/>
              </a:rPr>
              <a:t>+ International Journal of Learning, Teaching and Educational Research (IJLTER), </a:t>
            </a:r>
          </a:p>
          <a:p>
            <a:pPr algn="just">
              <a:lnSpc>
                <a:spcPts val="6887"/>
              </a:lnSpc>
            </a:pPr>
            <a:r>
              <a:rPr lang="en-US" sz="2799" spc="-123">
                <a:solidFill>
                  <a:srgbClr val="FFFFFF"/>
                </a:solidFill>
                <a:latin typeface="Now"/>
              </a:rPr>
              <a:t>+ Thai Nguyen University-Journal of Science and Technology (TNUJE), </a:t>
            </a:r>
          </a:p>
          <a:p>
            <a:pPr algn="just">
              <a:lnSpc>
                <a:spcPts val="6887"/>
              </a:lnSpc>
            </a:pPr>
            <a:r>
              <a:rPr lang="en-US" sz="2799" spc="-123">
                <a:solidFill>
                  <a:srgbClr val="FFFFFF"/>
                </a:solidFill>
                <a:latin typeface="Now"/>
              </a:rPr>
              <a:t>+ Can Tho University - Journal of Science (CTUJE) </a:t>
            </a:r>
          </a:p>
          <a:p>
            <a:pPr algn="just">
              <a:lnSpc>
                <a:spcPts val="6887"/>
              </a:lnSpc>
            </a:pPr>
            <a:r>
              <a:rPr lang="en-US" sz="2799" spc="-123">
                <a:solidFill>
                  <a:srgbClr val="FFFFFF"/>
                </a:solidFill>
                <a:latin typeface="Now"/>
              </a:rPr>
              <a:t>+ HCM City University of Education - Journal of Science (HCMUEJE). T</a:t>
            </a:r>
          </a:p>
          <a:p>
            <a:pPr algn="just">
              <a:lnSpc>
                <a:spcPts val="6887"/>
              </a:lnSpc>
            </a:pPr>
            <a:r>
              <a:rPr lang="en-US" sz="2799" spc="-123">
                <a:solidFill>
                  <a:srgbClr val="FFFFFF"/>
                </a:solidFill>
                <a:latin typeface="Now"/>
              </a:rPr>
              <a:t> - Research on the MMP, MMC,  IT application in the MMP at Vietnamese school</a:t>
            </a:r>
          </a:p>
          <a:p>
            <a:pPr algn="just">
              <a:lnSpc>
                <a:spcPts val="6887"/>
              </a:lnSpc>
            </a:pPr>
            <a:r>
              <a:rPr lang="en-US" sz="2799" spc="-123">
                <a:solidFill>
                  <a:srgbClr val="FFFFFF"/>
                </a:solidFill>
                <a:latin typeface="Now"/>
              </a:rPr>
              <a:t>- Published in the year 2015-2022.</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25816" y="8262046"/>
            <a:ext cx="3924730" cy="4049909"/>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545747" y="1381128"/>
            <a:ext cx="180427" cy="196452"/>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635961" y="838663"/>
            <a:ext cx="180427" cy="196452"/>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054243" y="1230553"/>
            <a:ext cx="276584" cy="301149"/>
          </a:xfrm>
          <a:prstGeom prst="rect">
            <a:avLst/>
          </a:prstGeom>
        </p:spPr>
      </p:pic>
      <p:sp>
        <p:nvSpPr>
          <p:cNvPr id="9" name="TextBox 9"/>
          <p:cNvSpPr txBox="1"/>
          <p:nvPr/>
        </p:nvSpPr>
        <p:spPr>
          <a:xfrm>
            <a:off x="816669" y="5700768"/>
            <a:ext cx="5217669" cy="390019"/>
          </a:xfrm>
          <a:prstGeom prst="rect">
            <a:avLst/>
          </a:prstGeom>
        </p:spPr>
        <p:txBody>
          <a:bodyPr lIns="0" tIns="0" rIns="0" bIns="0" rtlCol="0" anchor="t">
            <a:spAutoFit/>
          </a:bodyPr>
          <a:lstStyle/>
          <a:p>
            <a:pPr>
              <a:lnSpc>
                <a:spcPts val="3177"/>
              </a:lnSpc>
              <a:spcBef>
                <a:spcPct val="0"/>
              </a:spcBef>
            </a:pPr>
            <a:r>
              <a:rPr lang="en-US" sz="2269">
                <a:solidFill>
                  <a:srgbClr val="FFFFFF"/>
                </a:solidFill>
                <a:latin typeface="Now"/>
              </a:rPr>
              <a:t>Joklitschke et al. (2021) </a:t>
            </a:r>
          </a:p>
        </p:txBody>
      </p:sp>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t="51616"/>
          <a:stretch>
            <a:fillRect/>
          </a:stretch>
        </p:blipFill>
        <p:spPr>
          <a:xfrm>
            <a:off x="816669" y="5219103"/>
            <a:ext cx="2319541" cy="101004"/>
          </a:xfrm>
          <a:prstGeom prst="rect">
            <a:avLst/>
          </a:prstGeom>
        </p:spPr>
      </p:pic>
      <p:sp>
        <p:nvSpPr>
          <p:cNvPr id="11" name="TextBox 11"/>
          <p:cNvSpPr txBox="1"/>
          <p:nvPr/>
        </p:nvSpPr>
        <p:spPr>
          <a:xfrm>
            <a:off x="816669" y="3146614"/>
            <a:ext cx="7234388" cy="1996886"/>
          </a:xfrm>
          <a:prstGeom prst="rect">
            <a:avLst/>
          </a:prstGeom>
        </p:spPr>
        <p:txBody>
          <a:bodyPr lIns="0" tIns="0" rIns="0" bIns="0" rtlCol="0" anchor="t">
            <a:spAutoFit/>
          </a:bodyPr>
          <a:lstStyle/>
          <a:p>
            <a:pPr>
              <a:lnSpc>
                <a:spcPts val="7189"/>
              </a:lnSpc>
            </a:pPr>
            <a:r>
              <a:rPr lang="en-US" sz="6719">
                <a:solidFill>
                  <a:srgbClr val="FFFFFF"/>
                </a:solidFill>
                <a:latin typeface="Jua"/>
              </a:rPr>
              <a:t>Research</a:t>
            </a:r>
          </a:p>
          <a:p>
            <a:pPr>
              <a:lnSpc>
                <a:spcPts val="7189"/>
              </a:lnSpc>
            </a:pPr>
            <a:r>
              <a:rPr lang="en-US" sz="6719">
                <a:solidFill>
                  <a:srgbClr val="FFFFFF"/>
                </a:solidFill>
                <a:latin typeface="Jua"/>
              </a:rPr>
              <a:t>method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070864" y="2592274"/>
            <a:ext cx="10438206" cy="5253657"/>
            <a:chOff x="0" y="0"/>
            <a:chExt cx="6848708" cy="3447026"/>
          </a:xfrm>
        </p:grpSpPr>
        <p:sp>
          <p:nvSpPr>
            <p:cNvPr id="3" name="Freeform 3"/>
            <p:cNvSpPr/>
            <p:nvPr/>
          </p:nvSpPr>
          <p:spPr>
            <a:xfrm>
              <a:off x="-3810" y="1270"/>
              <a:ext cx="6853788" cy="3445756"/>
            </a:xfrm>
            <a:custGeom>
              <a:avLst/>
              <a:gdLst/>
              <a:ahLst/>
              <a:cxnLst/>
              <a:rect l="l" t="t" r="r" b="b"/>
              <a:pathLst>
                <a:path w="6853788" h="3445756">
                  <a:moveTo>
                    <a:pt x="6849978" y="2978305"/>
                  </a:moveTo>
                  <a:cubicBezTo>
                    <a:pt x="6849978" y="2821562"/>
                    <a:pt x="6853788" y="2662162"/>
                    <a:pt x="6847438" y="2505419"/>
                  </a:cubicBezTo>
                  <a:cubicBezTo>
                    <a:pt x="6839818" y="2401809"/>
                    <a:pt x="6828388" y="358836"/>
                    <a:pt x="6828388" y="255226"/>
                  </a:cubicBezTo>
                  <a:cubicBezTo>
                    <a:pt x="6825848" y="183496"/>
                    <a:pt x="6824578" y="109110"/>
                    <a:pt x="6822038" y="54610"/>
                  </a:cubicBezTo>
                  <a:cubicBezTo>
                    <a:pt x="6822038" y="44450"/>
                    <a:pt x="6820768" y="34290"/>
                    <a:pt x="6819498" y="21590"/>
                  </a:cubicBezTo>
                  <a:cubicBezTo>
                    <a:pt x="6809338" y="19050"/>
                    <a:pt x="6800448" y="17780"/>
                    <a:pt x="6790288" y="16510"/>
                  </a:cubicBezTo>
                  <a:cubicBezTo>
                    <a:pt x="6764926" y="15240"/>
                    <a:pt x="6732733" y="16510"/>
                    <a:pt x="6705906" y="16510"/>
                  </a:cubicBezTo>
                  <a:cubicBezTo>
                    <a:pt x="6571769" y="13970"/>
                    <a:pt x="6437632" y="8890"/>
                    <a:pt x="6303495" y="7620"/>
                  </a:cubicBezTo>
                  <a:cubicBezTo>
                    <a:pt x="6051318" y="5080"/>
                    <a:pt x="5793775" y="3810"/>
                    <a:pt x="5541598" y="2540"/>
                  </a:cubicBezTo>
                  <a:cubicBezTo>
                    <a:pt x="5450385" y="2540"/>
                    <a:pt x="5353806" y="0"/>
                    <a:pt x="5262593" y="0"/>
                  </a:cubicBezTo>
                  <a:cubicBezTo>
                    <a:pt x="5042608" y="0"/>
                    <a:pt x="4827989" y="1270"/>
                    <a:pt x="4608005" y="1270"/>
                  </a:cubicBezTo>
                  <a:cubicBezTo>
                    <a:pt x="4479233" y="1270"/>
                    <a:pt x="4350462" y="3810"/>
                    <a:pt x="4216325" y="3810"/>
                  </a:cubicBezTo>
                  <a:cubicBezTo>
                    <a:pt x="4082188" y="5080"/>
                    <a:pt x="1651628" y="7620"/>
                    <a:pt x="1517491" y="7620"/>
                  </a:cubicBezTo>
                  <a:cubicBezTo>
                    <a:pt x="1410181" y="7620"/>
                    <a:pt x="1302872" y="6350"/>
                    <a:pt x="1195562" y="7620"/>
                  </a:cubicBezTo>
                  <a:cubicBezTo>
                    <a:pt x="1098984" y="8890"/>
                    <a:pt x="997040" y="11430"/>
                    <a:pt x="900461" y="12700"/>
                  </a:cubicBezTo>
                  <a:cubicBezTo>
                    <a:pt x="798517" y="15240"/>
                    <a:pt x="696573" y="16510"/>
                    <a:pt x="599994" y="19050"/>
                  </a:cubicBezTo>
                  <a:cubicBezTo>
                    <a:pt x="455126" y="21590"/>
                    <a:pt x="304893" y="24130"/>
                    <a:pt x="160025" y="27940"/>
                  </a:cubicBezTo>
                  <a:cubicBezTo>
                    <a:pt x="74178" y="30480"/>
                    <a:pt x="38100" y="34290"/>
                    <a:pt x="16510" y="36830"/>
                  </a:cubicBezTo>
                  <a:cubicBezTo>
                    <a:pt x="16510" y="38100"/>
                    <a:pt x="13970" y="40640"/>
                    <a:pt x="13970" y="43180"/>
                  </a:cubicBezTo>
                  <a:cubicBezTo>
                    <a:pt x="12700" y="71917"/>
                    <a:pt x="10160" y="133020"/>
                    <a:pt x="8890" y="191466"/>
                  </a:cubicBezTo>
                  <a:cubicBezTo>
                    <a:pt x="7620" y="226003"/>
                    <a:pt x="8890" y="263196"/>
                    <a:pt x="7620" y="297733"/>
                  </a:cubicBezTo>
                  <a:cubicBezTo>
                    <a:pt x="0" y="473073"/>
                    <a:pt x="5080" y="2643565"/>
                    <a:pt x="7620" y="2821562"/>
                  </a:cubicBezTo>
                  <a:cubicBezTo>
                    <a:pt x="6350" y="2962365"/>
                    <a:pt x="11430" y="3100511"/>
                    <a:pt x="11430" y="3241314"/>
                  </a:cubicBezTo>
                  <a:cubicBezTo>
                    <a:pt x="11430" y="3307731"/>
                    <a:pt x="15240" y="3376804"/>
                    <a:pt x="7620" y="3415276"/>
                  </a:cubicBezTo>
                  <a:cubicBezTo>
                    <a:pt x="5080" y="3424166"/>
                    <a:pt x="10160" y="3430516"/>
                    <a:pt x="19050" y="3431786"/>
                  </a:cubicBezTo>
                  <a:cubicBezTo>
                    <a:pt x="29210" y="3433056"/>
                    <a:pt x="38100" y="3433056"/>
                    <a:pt x="48260" y="3433056"/>
                  </a:cubicBezTo>
                  <a:cubicBezTo>
                    <a:pt x="202949" y="3434326"/>
                    <a:pt x="374644" y="3434326"/>
                    <a:pt x="551705" y="3435596"/>
                  </a:cubicBezTo>
                  <a:cubicBezTo>
                    <a:pt x="648284" y="3436866"/>
                    <a:pt x="744862" y="3438136"/>
                    <a:pt x="836075" y="3439406"/>
                  </a:cubicBezTo>
                  <a:cubicBezTo>
                    <a:pt x="997040" y="3440676"/>
                    <a:pt x="1152638" y="3440676"/>
                    <a:pt x="1313603" y="3441946"/>
                  </a:cubicBezTo>
                  <a:cubicBezTo>
                    <a:pt x="1377988" y="3441946"/>
                    <a:pt x="1437009" y="3441946"/>
                    <a:pt x="1501394" y="3440676"/>
                  </a:cubicBezTo>
                  <a:cubicBezTo>
                    <a:pt x="1528222" y="3440676"/>
                    <a:pt x="1560415" y="3439406"/>
                    <a:pt x="1587242" y="3439406"/>
                  </a:cubicBezTo>
                  <a:cubicBezTo>
                    <a:pt x="1694551" y="3440676"/>
                    <a:pt x="3840742" y="3431786"/>
                    <a:pt x="3948051" y="3433056"/>
                  </a:cubicBezTo>
                  <a:cubicBezTo>
                    <a:pt x="4098284" y="3434326"/>
                    <a:pt x="4511426" y="3434326"/>
                    <a:pt x="4661659" y="3434326"/>
                  </a:cubicBezTo>
                  <a:cubicBezTo>
                    <a:pt x="4720679" y="3434326"/>
                    <a:pt x="4774334" y="3433056"/>
                    <a:pt x="4833355" y="3433056"/>
                  </a:cubicBezTo>
                  <a:cubicBezTo>
                    <a:pt x="4929933" y="3434326"/>
                    <a:pt x="5026512" y="3435596"/>
                    <a:pt x="5123090" y="3436866"/>
                  </a:cubicBezTo>
                  <a:cubicBezTo>
                    <a:pt x="5332344" y="3439406"/>
                    <a:pt x="5536232" y="3436866"/>
                    <a:pt x="5745486" y="3440676"/>
                  </a:cubicBezTo>
                  <a:cubicBezTo>
                    <a:pt x="6094241" y="3445756"/>
                    <a:pt x="6448363" y="3439406"/>
                    <a:pt x="6790288" y="3444486"/>
                  </a:cubicBezTo>
                  <a:cubicBezTo>
                    <a:pt x="6810608" y="3445756"/>
                    <a:pt x="6830928" y="3444486"/>
                    <a:pt x="6853788" y="3444486"/>
                  </a:cubicBezTo>
                  <a:cubicBezTo>
                    <a:pt x="6853788" y="3420356"/>
                    <a:pt x="6853788" y="3407656"/>
                    <a:pt x="6853788" y="3379460"/>
                  </a:cubicBezTo>
                  <a:cubicBezTo>
                    <a:pt x="6852518" y="3243971"/>
                    <a:pt x="6849978" y="3116451"/>
                    <a:pt x="6849978" y="2978305"/>
                  </a:cubicBezTo>
                  <a:close/>
                </a:path>
              </a:pathLst>
            </a:custGeom>
            <a:solidFill>
              <a:srgbClr val="566E96"/>
            </a:solidFill>
          </p:spPr>
        </p:sp>
      </p:grpSp>
      <p:sp>
        <p:nvSpPr>
          <p:cNvPr id="4" name="TextBox 4"/>
          <p:cNvSpPr txBox="1"/>
          <p:nvPr/>
        </p:nvSpPr>
        <p:spPr>
          <a:xfrm>
            <a:off x="4993678" y="-170307"/>
            <a:ext cx="12652474" cy="10324719"/>
          </a:xfrm>
          <a:prstGeom prst="rect">
            <a:avLst/>
          </a:prstGeom>
        </p:spPr>
        <p:txBody>
          <a:bodyPr lIns="0" tIns="0" rIns="0" bIns="0" rtlCol="0" anchor="t">
            <a:spAutoFit/>
          </a:bodyPr>
          <a:lstStyle/>
          <a:p>
            <a:pPr algn="just">
              <a:lnSpc>
                <a:spcPts val="6887"/>
              </a:lnSpc>
            </a:pPr>
            <a:r>
              <a:rPr lang="en-US" sz="2799" spc="-123">
                <a:solidFill>
                  <a:srgbClr val="FFFFFF"/>
                </a:solidFill>
                <a:latin typeface="Now"/>
              </a:rPr>
              <a:t> </a:t>
            </a:r>
            <a:r>
              <a:rPr lang="en-US" sz="2799" spc="-123">
                <a:solidFill>
                  <a:srgbClr val="FFD152"/>
                </a:solidFill>
                <a:latin typeface="Now Bold"/>
              </a:rPr>
              <a:t>Step 4:</a:t>
            </a:r>
            <a:r>
              <a:rPr lang="en-US" sz="2799" spc="-123">
                <a:solidFill>
                  <a:srgbClr val="FFFFFF"/>
                </a:solidFill>
                <a:latin typeface="Now"/>
              </a:rPr>
              <a:t> Search</a:t>
            </a:r>
          </a:p>
          <a:p>
            <a:pPr algn="just">
              <a:lnSpc>
                <a:spcPts val="6887"/>
              </a:lnSpc>
            </a:pPr>
            <a:r>
              <a:rPr lang="en-US" sz="2799" spc="-123">
                <a:solidFill>
                  <a:srgbClr val="FFFFFF"/>
                </a:solidFill>
                <a:latin typeface="Now"/>
              </a:rPr>
              <a:t>We use keywords “Mathematical modelling process”, “Mathematical modelling competency”, “IT” and “Vietnamese school” in English and Vietnamese to search for articles and journal articles. From the Google Scholar mathematical education journals in Vietnam, we found </a:t>
            </a:r>
            <a:r>
              <a:rPr lang="en-US" sz="2799" spc="-123">
                <a:solidFill>
                  <a:srgbClr val="FFD152"/>
                </a:solidFill>
                <a:latin typeface="Now Bold"/>
              </a:rPr>
              <a:t>180 results in English</a:t>
            </a:r>
            <a:r>
              <a:rPr lang="en-US" sz="2799" spc="-123">
                <a:solidFill>
                  <a:srgbClr val="FFFFFF"/>
                </a:solidFill>
                <a:latin typeface="Now"/>
              </a:rPr>
              <a:t> and </a:t>
            </a:r>
            <a:r>
              <a:rPr lang="en-US" sz="2799" spc="-123">
                <a:solidFill>
                  <a:srgbClr val="FFD152"/>
                </a:solidFill>
                <a:latin typeface="Now Bold"/>
              </a:rPr>
              <a:t>25 results in Vietnamese</a:t>
            </a:r>
            <a:r>
              <a:rPr lang="en-US" sz="2799" spc="-123">
                <a:solidFill>
                  <a:srgbClr val="FFFFFF"/>
                </a:solidFill>
                <a:latin typeface="Now"/>
              </a:rPr>
              <a:t> related to the above terms (total is 205 results) and sifted through the articles</a:t>
            </a:r>
          </a:p>
          <a:p>
            <a:pPr algn="just">
              <a:lnSpc>
                <a:spcPts val="6887"/>
              </a:lnSpc>
            </a:pPr>
            <a:r>
              <a:rPr lang="en-US" sz="2799" spc="-123">
                <a:solidFill>
                  <a:srgbClr val="FFFFFF"/>
                </a:solidFill>
                <a:latin typeface="Now"/>
              </a:rPr>
              <a:t> </a:t>
            </a:r>
            <a:r>
              <a:rPr lang="en-US" sz="2799" spc="-123">
                <a:solidFill>
                  <a:srgbClr val="FFD152"/>
                </a:solidFill>
                <a:latin typeface="Now"/>
              </a:rPr>
              <a:t>Step 5:</a:t>
            </a:r>
            <a:r>
              <a:rPr lang="en-US" sz="2799" spc="-123">
                <a:solidFill>
                  <a:srgbClr val="FFFFFF"/>
                </a:solidFill>
                <a:latin typeface="Now"/>
              </a:rPr>
              <a:t> Screening</a:t>
            </a:r>
          </a:p>
          <a:p>
            <a:pPr algn="just">
              <a:lnSpc>
                <a:spcPts val="6887"/>
              </a:lnSpc>
            </a:pPr>
            <a:r>
              <a:rPr lang="en-US" sz="2799" spc="-123">
                <a:solidFill>
                  <a:srgbClr val="FFFFFF"/>
                </a:solidFill>
                <a:latin typeface="Now"/>
              </a:rPr>
              <a:t>-After the first screening by filtering for articles published in 2015-2022, we excluded 96 articles out of 205 articles (remaining 109 articles). Next, we read the titles, abstracts, and keywords of all the articles. In the end, we only found </a:t>
            </a:r>
            <a:r>
              <a:rPr lang="en-US" sz="2799" spc="-123">
                <a:solidFill>
                  <a:srgbClr val="FFD152"/>
                </a:solidFill>
                <a:latin typeface="Now Bold"/>
              </a:rPr>
              <a:t>24 articles </a:t>
            </a:r>
            <a:r>
              <a:rPr lang="en-US" sz="2799" spc="-123">
                <a:solidFill>
                  <a:srgbClr val="FFFFFF"/>
                </a:solidFill>
                <a:latin typeface="Now"/>
              </a:rPr>
              <a:t>that met the criteria in step 3</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25816" y="8262046"/>
            <a:ext cx="3924730" cy="4049909"/>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545747" y="1381128"/>
            <a:ext cx="180427" cy="196452"/>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635961" y="838663"/>
            <a:ext cx="180427" cy="196452"/>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054243" y="1230553"/>
            <a:ext cx="276584" cy="301149"/>
          </a:xfrm>
          <a:prstGeom prst="rect">
            <a:avLst/>
          </a:prstGeom>
        </p:spPr>
      </p:pic>
      <p:sp>
        <p:nvSpPr>
          <p:cNvPr id="9" name="TextBox 9"/>
          <p:cNvSpPr txBox="1"/>
          <p:nvPr/>
        </p:nvSpPr>
        <p:spPr>
          <a:xfrm>
            <a:off x="816669" y="5700768"/>
            <a:ext cx="5217669" cy="390019"/>
          </a:xfrm>
          <a:prstGeom prst="rect">
            <a:avLst/>
          </a:prstGeom>
        </p:spPr>
        <p:txBody>
          <a:bodyPr lIns="0" tIns="0" rIns="0" bIns="0" rtlCol="0" anchor="t">
            <a:spAutoFit/>
          </a:bodyPr>
          <a:lstStyle/>
          <a:p>
            <a:pPr>
              <a:lnSpc>
                <a:spcPts val="3177"/>
              </a:lnSpc>
              <a:spcBef>
                <a:spcPct val="0"/>
              </a:spcBef>
            </a:pPr>
            <a:r>
              <a:rPr lang="en-US" sz="2269">
                <a:solidFill>
                  <a:srgbClr val="FFFFFF"/>
                </a:solidFill>
                <a:latin typeface="Now"/>
              </a:rPr>
              <a:t>Joklitschke et al. (2021) </a:t>
            </a:r>
          </a:p>
        </p:txBody>
      </p:sp>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t="51616"/>
          <a:stretch>
            <a:fillRect/>
          </a:stretch>
        </p:blipFill>
        <p:spPr>
          <a:xfrm>
            <a:off x="816669" y="5219103"/>
            <a:ext cx="2319541" cy="101004"/>
          </a:xfrm>
          <a:prstGeom prst="rect">
            <a:avLst/>
          </a:prstGeom>
        </p:spPr>
      </p:pic>
      <p:sp>
        <p:nvSpPr>
          <p:cNvPr id="11" name="TextBox 11"/>
          <p:cNvSpPr txBox="1"/>
          <p:nvPr/>
        </p:nvSpPr>
        <p:spPr>
          <a:xfrm>
            <a:off x="816669" y="3146614"/>
            <a:ext cx="7234388" cy="1996886"/>
          </a:xfrm>
          <a:prstGeom prst="rect">
            <a:avLst/>
          </a:prstGeom>
        </p:spPr>
        <p:txBody>
          <a:bodyPr lIns="0" tIns="0" rIns="0" bIns="0" rtlCol="0" anchor="t">
            <a:spAutoFit/>
          </a:bodyPr>
          <a:lstStyle/>
          <a:p>
            <a:pPr>
              <a:lnSpc>
                <a:spcPts val="7189"/>
              </a:lnSpc>
            </a:pPr>
            <a:r>
              <a:rPr lang="en-US" sz="6719">
                <a:solidFill>
                  <a:srgbClr val="FFFFFF"/>
                </a:solidFill>
                <a:latin typeface="Jua"/>
              </a:rPr>
              <a:t>Research</a:t>
            </a:r>
          </a:p>
          <a:p>
            <a:pPr>
              <a:lnSpc>
                <a:spcPts val="7189"/>
              </a:lnSpc>
            </a:pPr>
            <a:r>
              <a:rPr lang="en-US" sz="6719">
                <a:solidFill>
                  <a:srgbClr val="FFFFFF"/>
                </a:solidFill>
                <a:latin typeface="Jua"/>
              </a:rPr>
              <a:t>method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070864" y="2592274"/>
            <a:ext cx="10438206" cy="5253657"/>
            <a:chOff x="0" y="0"/>
            <a:chExt cx="6848708" cy="3447026"/>
          </a:xfrm>
        </p:grpSpPr>
        <p:sp>
          <p:nvSpPr>
            <p:cNvPr id="3" name="Freeform 3"/>
            <p:cNvSpPr/>
            <p:nvPr/>
          </p:nvSpPr>
          <p:spPr>
            <a:xfrm>
              <a:off x="-3810" y="1270"/>
              <a:ext cx="6853788" cy="3445756"/>
            </a:xfrm>
            <a:custGeom>
              <a:avLst/>
              <a:gdLst/>
              <a:ahLst/>
              <a:cxnLst/>
              <a:rect l="l" t="t" r="r" b="b"/>
              <a:pathLst>
                <a:path w="6853788" h="3445756">
                  <a:moveTo>
                    <a:pt x="6849978" y="2978305"/>
                  </a:moveTo>
                  <a:cubicBezTo>
                    <a:pt x="6849978" y="2821562"/>
                    <a:pt x="6853788" y="2662162"/>
                    <a:pt x="6847438" y="2505419"/>
                  </a:cubicBezTo>
                  <a:cubicBezTo>
                    <a:pt x="6839818" y="2401809"/>
                    <a:pt x="6828388" y="358836"/>
                    <a:pt x="6828388" y="255226"/>
                  </a:cubicBezTo>
                  <a:cubicBezTo>
                    <a:pt x="6825848" y="183496"/>
                    <a:pt x="6824578" y="109110"/>
                    <a:pt x="6822038" y="54610"/>
                  </a:cubicBezTo>
                  <a:cubicBezTo>
                    <a:pt x="6822038" y="44450"/>
                    <a:pt x="6820768" y="34290"/>
                    <a:pt x="6819498" y="21590"/>
                  </a:cubicBezTo>
                  <a:cubicBezTo>
                    <a:pt x="6809338" y="19050"/>
                    <a:pt x="6800448" y="17780"/>
                    <a:pt x="6790288" y="16510"/>
                  </a:cubicBezTo>
                  <a:cubicBezTo>
                    <a:pt x="6764926" y="15240"/>
                    <a:pt x="6732733" y="16510"/>
                    <a:pt x="6705906" y="16510"/>
                  </a:cubicBezTo>
                  <a:cubicBezTo>
                    <a:pt x="6571769" y="13970"/>
                    <a:pt x="6437632" y="8890"/>
                    <a:pt x="6303495" y="7620"/>
                  </a:cubicBezTo>
                  <a:cubicBezTo>
                    <a:pt x="6051318" y="5080"/>
                    <a:pt x="5793775" y="3810"/>
                    <a:pt x="5541598" y="2540"/>
                  </a:cubicBezTo>
                  <a:cubicBezTo>
                    <a:pt x="5450385" y="2540"/>
                    <a:pt x="5353806" y="0"/>
                    <a:pt x="5262593" y="0"/>
                  </a:cubicBezTo>
                  <a:cubicBezTo>
                    <a:pt x="5042608" y="0"/>
                    <a:pt x="4827989" y="1270"/>
                    <a:pt x="4608005" y="1270"/>
                  </a:cubicBezTo>
                  <a:cubicBezTo>
                    <a:pt x="4479233" y="1270"/>
                    <a:pt x="4350462" y="3810"/>
                    <a:pt x="4216325" y="3810"/>
                  </a:cubicBezTo>
                  <a:cubicBezTo>
                    <a:pt x="4082188" y="5080"/>
                    <a:pt x="1651628" y="7620"/>
                    <a:pt x="1517491" y="7620"/>
                  </a:cubicBezTo>
                  <a:cubicBezTo>
                    <a:pt x="1410181" y="7620"/>
                    <a:pt x="1302872" y="6350"/>
                    <a:pt x="1195562" y="7620"/>
                  </a:cubicBezTo>
                  <a:cubicBezTo>
                    <a:pt x="1098984" y="8890"/>
                    <a:pt x="997040" y="11430"/>
                    <a:pt x="900461" y="12700"/>
                  </a:cubicBezTo>
                  <a:cubicBezTo>
                    <a:pt x="798517" y="15240"/>
                    <a:pt x="696573" y="16510"/>
                    <a:pt x="599994" y="19050"/>
                  </a:cubicBezTo>
                  <a:cubicBezTo>
                    <a:pt x="455126" y="21590"/>
                    <a:pt x="304893" y="24130"/>
                    <a:pt x="160025" y="27940"/>
                  </a:cubicBezTo>
                  <a:cubicBezTo>
                    <a:pt x="74178" y="30480"/>
                    <a:pt x="38100" y="34290"/>
                    <a:pt x="16510" y="36830"/>
                  </a:cubicBezTo>
                  <a:cubicBezTo>
                    <a:pt x="16510" y="38100"/>
                    <a:pt x="13970" y="40640"/>
                    <a:pt x="13970" y="43180"/>
                  </a:cubicBezTo>
                  <a:cubicBezTo>
                    <a:pt x="12700" y="71917"/>
                    <a:pt x="10160" y="133020"/>
                    <a:pt x="8890" y="191466"/>
                  </a:cubicBezTo>
                  <a:cubicBezTo>
                    <a:pt x="7620" y="226003"/>
                    <a:pt x="8890" y="263196"/>
                    <a:pt x="7620" y="297733"/>
                  </a:cubicBezTo>
                  <a:cubicBezTo>
                    <a:pt x="0" y="473073"/>
                    <a:pt x="5080" y="2643565"/>
                    <a:pt x="7620" y="2821562"/>
                  </a:cubicBezTo>
                  <a:cubicBezTo>
                    <a:pt x="6350" y="2962365"/>
                    <a:pt x="11430" y="3100511"/>
                    <a:pt x="11430" y="3241314"/>
                  </a:cubicBezTo>
                  <a:cubicBezTo>
                    <a:pt x="11430" y="3307731"/>
                    <a:pt x="15240" y="3376804"/>
                    <a:pt x="7620" y="3415276"/>
                  </a:cubicBezTo>
                  <a:cubicBezTo>
                    <a:pt x="5080" y="3424166"/>
                    <a:pt x="10160" y="3430516"/>
                    <a:pt x="19050" y="3431786"/>
                  </a:cubicBezTo>
                  <a:cubicBezTo>
                    <a:pt x="29210" y="3433056"/>
                    <a:pt x="38100" y="3433056"/>
                    <a:pt x="48260" y="3433056"/>
                  </a:cubicBezTo>
                  <a:cubicBezTo>
                    <a:pt x="202949" y="3434326"/>
                    <a:pt x="374644" y="3434326"/>
                    <a:pt x="551705" y="3435596"/>
                  </a:cubicBezTo>
                  <a:cubicBezTo>
                    <a:pt x="648284" y="3436866"/>
                    <a:pt x="744862" y="3438136"/>
                    <a:pt x="836075" y="3439406"/>
                  </a:cubicBezTo>
                  <a:cubicBezTo>
                    <a:pt x="997040" y="3440676"/>
                    <a:pt x="1152638" y="3440676"/>
                    <a:pt x="1313603" y="3441946"/>
                  </a:cubicBezTo>
                  <a:cubicBezTo>
                    <a:pt x="1377988" y="3441946"/>
                    <a:pt x="1437009" y="3441946"/>
                    <a:pt x="1501394" y="3440676"/>
                  </a:cubicBezTo>
                  <a:cubicBezTo>
                    <a:pt x="1528222" y="3440676"/>
                    <a:pt x="1560415" y="3439406"/>
                    <a:pt x="1587242" y="3439406"/>
                  </a:cubicBezTo>
                  <a:cubicBezTo>
                    <a:pt x="1694551" y="3440676"/>
                    <a:pt x="3840742" y="3431786"/>
                    <a:pt x="3948051" y="3433056"/>
                  </a:cubicBezTo>
                  <a:cubicBezTo>
                    <a:pt x="4098284" y="3434326"/>
                    <a:pt x="4511426" y="3434326"/>
                    <a:pt x="4661659" y="3434326"/>
                  </a:cubicBezTo>
                  <a:cubicBezTo>
                    <a:pt x="4720679" y="3434326"/>
                    <a:pt x="4774334" y="3433056"/>
                    <a:pt x="4833355" y="3433056"/>
                  </a:cubicBezTo>
                  <a:cubicBezTo>
                    <a:pt x="4929933" y="3434326"/>
                    <a:pt x="5026512" y="3435596"/>
                    <a:pt x="5123090" y="3436866"/>
                  </a:cubicBezTo>
                  <a:cubicBezTo>
                    <a:pt x="5332344" y="3439406"/>
                    <a:pt x="5536232" y="3436866"/>
                    <a:pt x="5745486" y="3440676"/>
                  </a:cubicBezTo>
                  <a:cubicBezTo>
                    <a:pt x="6094241" y="3445756"/>
                    <a:pt x="6448363" y="3439406"/>
                    <a:pt x="6790288" y="3444486"/>
                  </a:cubicBezTo>
                  <a:cubicBezTo>
                    <a:pt x="6810608" y="3445756"/>
                    <a:pt x="6830928" y="3444486"/>
                    <a:pt x="6853788" y="3444486"/>
                  </a:cubicBezTo>
                  <a:cubicBezTo>
                    <a:pt x="6853788" y="3420356"/>
                    <a:pt x="6853788" y="3407656"/>
                    <a:pt x="6853788" y="3379460"/>
                  </a:cubicBezTo>
                  <a:cubicBezTo>
                    <a:pt x="6852518" y="3243971"/>
                    <a:pt x="6849978" y="3116451"/>
                    <a:pt x="6849978" y="2978305"/>
                  </a:cubicBezTo>
                  <a:close/>
                </a:path>
              </a:pathLst>
            </a:custGeom>
            <a:solidFill>
              <a:srgbClr val="566E96"/>
            </a:solidFill>
          </p:spPr>
        </p:sp>
      </p:grpSp>
      <p:sp>
        <p:nvSpPr>
          <p:cNvPr id="4" name="TextBox 4"/>
          <p:cNvSpPr txBox="1"/>
          <p:nvPr/>
        </p:nvSpPr>
        <p:spPr>
          <a:xfrm>
            <a:off x="5019988" y="1931288"/>
            <a:ext cx="12652474" cy="5101210"/>
          </a:xfrm>
          <a:prstGeom prst="rect">
            <a:avLst/>
          </a:prstGeom>
        </p:spPr>
        <p:txBody>
          <a:bodyPr lIns="0" tIns="0" rIns="0" bIns="0" rtlCol="0" anchor="t">
            <a:spAutoFit/>
          </a:bodyPr>
          <a:lstStyle/>
          <a:p>
            <a:pPr algn="just">
              <a:lnSpc>
                <a:spcPts val="6887"/>
              </a:lnSpc>
            </a:pPr>
            <a:r>
              <a:rPr lang="en-US" sz="2799" spc="-123">
                <a:solidFill>
                  <a:srgbClr val="FFFFFF"/>
                </a:solidFill>
                <a:latin typeface="Now"/>
              </a:rPr>
              <a:t> </a:t>
            </a:r>
            <a:r>
              <a:rPr lang="en-US" sz="2799" spc="-123">
                <a:solidFill>
                  <a:srgbClr val="FFD152"/>
                </a:solidFill>
                <a:latin typeface="Now Bold"/>
              </a:rPr>
              <a:t>Step 6:</a:t>
            </a:r>
            <a:r>
              <a:rPr lang="en-US" sz="2799" spc="-123">
                <a:solidFill>
                  <a:srgbClr val="FFFFFF"/>
                </a:solidFill>
                <a:latin typeface="Now"/>
              </a:rPr>
              <a:t> Code</a:t>
            </a:r>
          </a:p>
          <a:p>
            <a:pPr algn="just">
              <a:lnSpc>
                <a:spcPts val="6887"/>
              </a:lnSpc>
            </a:pPr>
            <a:r>
              <a:rPr lang="en-US" sz="2799" spc="-123">
                <a:solidFill>
                  <a:srgbClr val="FFFFFF"/>
                </a:solidFill>
                <a:latin typeface="Now"/>
              </a:rPr>
              <a:t> We will analyze the articles after screening</a:t>
            </a:r>
          </a:p>
          <a:p>
            <a:pPr algn="just">
              <a:lnSpc>
                <a:spcPts val="6887"/>
              </a:lnSpc>
            </a:pPr>
            <a:r>
              <a:rPr lang="en-US" sz="2799" spc="-123">
                <a:solidFill>
                  <a:srgbClr val="FFFFFF"/>
                </a:solidFill>
                <a:latin typeface="Now"/>
              </a:rPr>
              <a:t> </a:t>
            </a:r>
            <a:r>
              <a:rPr lang="en-US" sz="2799" spc="-123">
                <a:solidFill>
                  <a:srgbClr val="FFD152"/>
                </a:solidFill>
                <a:latin typeface="Now Bold"/>
              </a:rPr>
              <a:t>Step 7 and 8</a:t>
            </a:r>
            <a:r>
              <a:rPr lang="en-US" sz="2799" spc="-123">
                <a:solidFill>
                  <a:srgbClr val="FFFFFF"/>
                </a:solidFill>
                <a:latin typeface="Now"/>
              </a:rPr>
              <a:t>: Map and appraise</a:t>
            </a:r>
          </a:p>
          <a:p>
            <a:pPr algn="just">
              <a:lnSpc>
                <a:spcPts val="6887"/>
              </a:lnSpc>
            </a:pPr>
            <a:r>
              <a:rPr lang="en-US" sz="2799" spc="-123">
                <a:solidFill>
                  <a:srgbClr val="FFFFFF"/>
                </a:solidFill>
                <a:latin typeface="Now"/>
              </a:rPr>
              <a:t> Statistics and representation as tables, charts summarize the research</a:t>
            </a:r>
          </a:p>
          <a:p>
            <a:pPr algn="just">
              <a:lnSpc>
                <a:spcPts val="6887"/>
              </a:lnSpc>
            </a:pPr>
            <a:r>
              <a:rPr lang="en-US" sz="2799" spc="-123">
                <a:solidFill>
                  <a:srgbClr val="FFFFFF"/>
                </a:solidFill>
                <a:latin typeface="Now"/>
              </a:rPr>
              <a:t> </a:t>
            </a:r>
            <a:r>
              <a:rPr lang="en-US" sz="2799" spc="-123">
                <a:solidFill>
                  <a:srgbClr val="FFD152"/>
                </a:solidFill>
                <a:latin typeface="Now"/>
              </a:rPr>
              <a:t>Step 9 and 10</a:t>
            </a:r>
            <a:r>
              <a:rPr lang="en-US" sz="2799" spc="-123">
                <a:solidFill>
                  <a:srgbClr val="FFFFFF"/>
                </a:solidFill>
                <a:latin typeface="Now"/>
              </a:rPr>
              <a:t>. Synthesize and communicate</a:t>
            </a:r>
          </a:p>
          <a:p>
            <a:pPr algn="just">
              <a:lnSpc>
                <a:spcPts val="6887"/>
              </a:lnSpc>
            </a:pPr>
            <a:r>
              <a:rPr lang="en-US" sz="2799" spc="-123">
                <a:solidFill>
                  <a:srgbClr val="FFFFFF"/>
                </a:solidFill>
                <a:latin typeface="Now"/>
              </a:rPr>
              <a:t>We will present the synthesis and communication in the results and discussion</a:t>
            </a:r>
          </a:p>
        </p:txBody>
      </p:sp>
      <p:sp>
        <p:nvSpPr>
          <p:cNvPr id="5" name="TextBox 5"/>
          <p:cNvSpPr txBox="1"/>
          <p:nvPr/>
        </p:nvSpPr>
        <p:spPr>
          <a:xfrm>
            <a:off x="816669" y="5700768"/>
            <a:ext cx="5217669" cy="390019"/>
          </a:xfrm>
          <a:prstGeom prst="rect">
            <a:avLst/>
          </a:prstGeom>
        </p:spPr>
        <p:txBody>
          <a:bodyPr lIns="0" tIns="0" rIns="0" bIns="0" rtlCol="0" anchor="t">
            <a:spAutoFit/>
          </a:bodyPr>
          <a:lstStyle/>
          <a:p>
            <a:pPr>
              <a:lnSpc>
                <a:spcPts val="3177"/>
              </a:lnSpc>
              <a:spcBef>
                <a:spcPct val="0"/>
              </a:spcBef>
            </a:pPr>
            <a:r>
              <a:rPr lang="en-US" sz="2269">
                <a:solidFill>
                  <a:srgbClr val="FFFFFF"/>
                </a:solidFill>
                <a:latin typeface="Now"/>
              </a:rPr>
              <a:t>Joklitschke et al. (2021) </a:t>
            </a: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1616"/>
          <a:stretch>
            <a:fillRect/>
          </a:stretch>
        </p:blipFill>
        <p:spPr>
          <a:xfrm>
            <a:off x="816669" y="5219103"/>
            <a:ext cx="2319541" cy="101004"/>
          </a:xfrm>
          <a:prstGeom prst="rect">
            <a:avLst/>
          </a:prstGeom>
        </p:spPr>
      </p:pic>
      <p:sp>
        <p:nvSpPr>
          <p:cNvPr id="7" name="TextBox 7"/>
          <p:cNvSpPr txBox="1"/>
          <p:nvPr/>
        </p:nvSpPr>
        <p:spPr>
          <a:xfrm>
            <a:off x="816669" y="3146614"/>
            <a:ext cx="7234388" cy="1996886"/>
          </a:xfrm>
          <a:prstGeom prst="rect">
            <a:avLst/>
          </a:prstGeom>
        </p:spPr>
        <p:txBody>
          <a:bodyPr lIns="0" tIns="0" rIns="0" bIns="0" rtlCol="0" anchor="t">
            <a:spAutoFit/>
          </a:bodyPr>
          <a:lstStyle/>
          <a:p>
            <a:pPr>
              <a:lnSpc>
                <a:spcPts val="7189"/>
              </a:lnSpc>
            </a:pPr>
            <a:r>
              <a:rPr lang="en-US" sz="6719">
                <a:solidFill>
                  <a:srgbClr val="FFFFFF"/>
                </a:solidFill>
                <a:latin typeface="Jua"/>
              </a:rPr>
              <a:t>Research</a:t>
            </a:r>
          </a:p>
          <a:p>
            <a:pPr>
              <a:lnSpc>
                <a:spcPts val="7189"/>
              </a:lnSpc>
            </a:pPr>
            <a:r>
              <a:rPr lang="en-US" sz="6719">
                <a:solidFill>
                  <a:srgbClr val="FFFFFF"/>
                </a:solidFill>
                <a:latin typeface="Jua"/>
              </a:rPr>
              <a:t>method</a:t>
            </a: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25816" y="8262046"/>
            <a:ext cx="3924730" cy="4049909"/>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545747" y="1381128"/>
            <a:ext cx="180427" cy="196452"/>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635961" y="838663"/>
            <a:ext cx="180427" cy="196452"/>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7054243" y="1230553"/>
            <a:ext cx="276584" cy="30114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104349">
            <a:off x="-3697437" y="-743107"/>
            <a:ext cx="8880774" cy="9202874"/>
          </a:xfrm>
          <a:prstGeom prst="rect">
            <a:avLst/>
          </a:prstGeom>
        </p:spPr>
      </p:pic>
      <p:pic>
        <p:nvPicPr>
          <p:cNvPr id="3" name="Picture 3"/>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633">
            <a:off x="-489467" y="7372231"/>
            <a:ext cx="4693285" cy="4863507"/>
          </a:xfrm>
          <a:prstGeom prst="rect">
            <a:avLst/>
          </a:prstGeom>
        </p:spPr>
      </p:pic>
      <p:pic>
        <p:nvPicPr>
          <p:cNvPr id="4" name="Picture 4"/>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20793">
            <a:off x="10604897" y="-4495251"/>
            <a:ext cx="9951332" cy="10312261"/>
          </a:xfrm>
          <a:prstGeom prst="rect">
            <a:avLst/>
          </a:prstGeom>
        </p:spPr>
      </p:pic>
      <p:pic>
        <p:nvPicPr>
          <p:cNvPr id="5" name="Picture 5"/>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26155">
            <a:off x="14550252" y="5010054"/>
            <a:ext cx="6599197" cy="6838546"/>
          </a:xfrm>
          <a:prstGeom prst="rect">
            <a:avLst/>
          </a:prstGeom>
        </p:spPr>
      </p:pic>
      <p:grpSp>
        <p:nvGrpSpPr>
          <p:cNvPr id="6" name="Group 6"/>
          <p:cNvGrpSpPr>
            <a:grpSpLocks noChangeAspect="1"/>
          </p:cNvGrpSpPr>
          <p:nvPr/>
        </p:nvGrpSpPr>
        <p:grpSpPr>
          <a:xfrm>
            <a:off x="9916068" y="1496600"/>
            <a:ext cx="7686258" cy="7293800"/>
            <a:chOff x="0" y="0"/>
            <a:chExt cx="2636520" cy="2501900"/>
          </a:xfrm>
        </p:grpSpPr>
        <p:sp>
          <p:nvSpPr>
            <p:cNvPr id="7" name="Freeform 7"/>
            <p:cNvSpPr/>
            <p:nvPr/>
          </p:nvSpPr>
          <p:spPr>
            <a:xfrm>
              <a:off x="-11430" y="-7620"/>
              <a:ext cx="2694940" cy="2532380"/>
            </a:xfrm>
            <a:custGeom>
              <a:avLst/>
              <a:gdLst/>
              <a:ahLst/>
              <a:cxnLst/>
              <a:rect l="l" t="t" r="r" b="b"/>
              <a:pathLst>
                <a:path w="2694940" h="2532380">
                  <a:moveTo>
                    <a:pt x="2463800" y="756920"/>
                  </a:moveTo>
                  <a:cubicBezTo>
                    <a:pt x="2354580" y="509270"/>
                    <a:pt x="2200910" y="260350"/>
                    <a:pt x="1951990" y="132080"/>
                  </a:cubicBezTo>
                  <a:cubicBezTo>
                    <a:pt x="1929130" y="120650"/>
                    <a:pt x="1905000" y="109220"/>
                    <a:pt x="1880870" y="100330"/>
                  </a:cubicBezTo>
                  <a:cubicBezTo>
                    <a:pt x="1762760" y="48260"/>
                    <a:pt x="1638300" y="20320"/>
                    <a:pt x="1510030" y="15240"/>
                  </a:cubicBezTo>
                  <a:cubicBezTo>
                    <a:pt x="1492250" y="12700"/>
                    <a:pt x="1473200" y="10160"/>
                    <a:pt x="1454150" y="8890"/>
                  </a:cubicBezTo>
                  <a:cubicBezTo>
                    <a:pt x="1332230" y="0"/>
                    <a:pt x="1221740" y="25400"/>
                    <a:pt x="1120140" y="72390"/>
                  </a:cubicBezTo>
                  <a:cubicBezTo>
                    <a:pt x="934720" y="129540"/>
                    <a:pt x="754380" y="220980"/>
                    <a:pt x="601980" y="334010"/>
                  </a:cubicBezTo>
                  <a:cubicBezTo>
                    <a:pt x="402590" y="483870"/>
                    <a:pt x="237490" y="676910"/>
                    <a:pt x="138430" y="908050"/>
                  </a:cubicBezTo>
                  <a:cubicBezTo>
                    <a:pt x="80010" y="1043940"/>
                    <a:pt x="46990" y="1186180"/>
                    <a:pt x="29210" y="1333500"/>
                  </a:cubicBezTo>
                  <a:cubicBezTo>
                    <a:pt x="10160" y="1485900"/>
                    <a:pt x="0" y="1645920"/>
                    <a:pt x="33020" y="1795780"/>
                  </a:cubicBezTo>
                  <a:cubicBezTo>
                    <a:pt x="91440" y="2057400"/>
                    <a:pt x="307340" y="2265680"/>
                    <a:pt x="542290" y="2378710"/>
                  </a:cubicBezTo>
                  <a:cubicBezTo>
                    <a:pt x="788670" y="2496820"/>
                    <a:pt x="1064260" y="2532380"/>
                    <a:pt x="1333500" y="2496820"/>
                  </a:cubicBezTo>
                  <a:cubicBezTo>
                    <a:pt x="1619250" y="2458720"/>
                    <a:pt x="1891030" y="2345690"/>
                    <a:pt x="2134870" y="2193290"/>
                  </a:cubicBezTo>
                  <a:cubicBezTo>
                    <a:pt x="2354580" y="2056130"/>
                    <a:pt x="2566670" y="1870710"/>
                    <a:pt x="2627630" y="1607820"/>
                  </a:cubicBezTo>
                  <a:cubicBezTo>
                    <a:pt x="2694940" y="1314450"/>
                    <a:pt x="2579370" y="1021080"/>
                    <a:pt x="2463800" y="756920"/>
                  </a:cubicBezTo>
                  <a:close/>
                </a:path>
              </a:pathLst>
            </a:custGeom>
            <a:blipFill>
              <a:blip r:embed="rId4"/>
              <a:stretch>
                <a:fillRect l="-23889" r="-23889"/>
              </a:stretch>
            </a:blipFill>
          </p:spPr>
        </p:sp>
      </p:grpSp>
      <p:grpSp>
        <p:nvGrpSpPr>
          <p:cNvPr id="8" name="Group 8"/>
          <p:cNvGrpSpPr/>
          <p:nvPr/>
        </p:nvGrpSpPr>
        <p:grpSpPr>
          <a:xfrm>
            <a:off x="742950" y="897255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10" name="Group 10"/>
          <p:cNvGrpSpPr/>
          <p:nvPr/>
        </p:nvGrpSpPr>
        <p:grpSpPr>
          <a:xfrm>
            <a:off x="16668750" y="-152400"/>
            <a:ext cx="1181100" cy="118110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2128">
            <a:off x="17084507" y="1090954"/>
            <a:ext cx="2880563" cy="2985039"/>
          </a:xfrm>
          <a:prstGeom prst="rect">
            <a:avLst/>
          </a:prstGeom>
        </p:spPr>
      </p:pic>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310751">
            <a:off x="-1159842" y="7320093"/>
            <a:ext cx="1797140" cy="1862321"/>
          </a:xfrm>
          <a:prstGeom prst="rect">
            <a:avLst/>
          </a:prstGeom>
        </p:spPr>
      </p:pic>
      <p:sp>
        <p:nvSpPr>
          <p:cNvPr id="14" name="TextBox 14"/>
          <p:cNvSpPr txBox="1"/>
          <p:nvPr/>
        </p:nvSpPr>
        <p:spPr>
          <a:xfrm>
            <a:off x="1314450" y="3414963"/>
            <a:ext cx="12308903" cy="2074129"/>
          </a:xfrm>
          <a:prstGeom prst="rect">
            <a:avLst/>
          </a:prstGeom>
        </p:spPr>
        <p:txBody>
          <a:bodyPr lIns="0" tIns="0" rIns="0" bIns="0" rtlCol="0" anchor="t">
            <a:spAutoFit/>
          </a:bodyPr>
          <a:lstStyle/>
          <a:p>
            <a:pPr>
              <a:lnSpc>
                <a:spcPts val="8264"/>
              </a:lnSpc>
            </a:pPr>
            <a:r>
              <a:rPr lang="en-US" sz="6121">
                <a:solidFill>
                  <a:srgbClr val="6BD4CD"/>
                </a:solidFill>
                <a:latin typeface="Josefin Sans Regular Bold"/>
              </a:rPr>
              <a:t>RESULT </a:t>
            </a:r>
          </a:p>
          <a:p>
            <a:pPr>
              <a:lnSpc>
                <a:spcPts val="8264"/>
              </a:lnSpc>
            </a:pPr>
            <a:r>
              <a:rPr lang="en-US" sz="6121">
                <a:solidFill>
                  <a:srgbClr val="6BD4CD"/>
                </a:solidFill>
                <a:latin typeface="Josefin Sans Regular Bold"/>
              </a:rPr>
              <a:t>AND DISCUSSION</a:t>
            </a:r>
          </a:p>
        </p:txBody>
      </p:sp>
      <p:sp>
        <p:nvSpPr>
          <p:cNvPr id="15" name="TextBox 15"/>
          <p:cNvSpPr txBox="1"/>
          <p:nvPr/>
        </p:nvSpPr>
        <p:spPr>
          <a:xfrm>
            <a:off x="1314450" y="5955816"/>
            <a:ext cx="7020617" cy="929134"/>
          </a:xfrm>
          <a:prstGeom prst="rect">
            <a:avLst/>
          </a:prstGeom>
        </p:spPr>
        <p:txBody>
          <a:bodyPr lIns="0" tIns="0" rIns="0" bIns="0" rtlCol="0" anchor="t">
            <a:spAutoFit/>
          </a:bodyPr>
          <a:lstStyle/>
          <a:p>
            <a:pPr>
              <a:lnSpc>
                <a:spcPts val="3708"/>
              </a:lnSpc>
            </a:pPr>
            <a:r>
              <a:rPr lang="en-US" sz="2472">
                <a:solidFill>
                  <a:srgbClr val="6BD4CD"/>
                </a:solidFill>
                <a:latin typeface="Josefin Sans Regular"/>
              </a:rPr>
              <a:t>Reveal result and discussion on the direction of further research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444223" y="5750572"/>
            <a:ext cx="5630153" cy="5834356"/>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58459">
            <a:off x="11785864" y="-1420005"/>
            <a:ext cx="7958550" cy="8247202"/>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38171">
            <a:off x="-2270898" y="4389359"/>
            <a:ext cx="6599197" cy="6838546"/>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653010">
            <a:off x="-2653501" y="-3517467"/>
            <a:ext cx="8774102" cy="9092333"/>
          </a:xfrm>
          <a:prstGeom prst="rect">
            <a:avLst/>
          </a:prstGeom>
        </p:spPr>
      </p:pic>
      <p:grpSp>
        <p:nvGrpSpPr>
          <p:cNvPr id="6" name="Group 6"/>
          <p:cNvGrpSpPr/>
          <p:nvPr/>
        </p:nvGrpSpPr>
        <p:grpSpPr>
          <a:xfrm>
            <a:off x="16078200" y="925830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1028700" y="102870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284995">
            <a:off x="-870493" y="-880590"/>
            <a:ext cx="1936387" cy="2006618"/>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90501">
            <a:off x="17438639" y="7418650"/>
            <a:ext cx="2410762" cy="2498199"/>
          </a:xfrm>
          <a:prstGeom prst="rect">
            <a:avLst/>
          </a:prstGeom>
        </p:spPr>
      </p:pic>
      <p:pic>
        <p:nvPicPr>
          <p:cNvPr id="12" name="Picture 12"/>
          <p:cNvPicPr>
            <a:picLocks noChangeAspect="1"/>
          </p:cNvPicPr>
          <p:nvPr/>
        </p:nvPicPr>
        <p:blipFill>
          <a:blip r:embed="rId6"/>
          <a:srcRect/>
          <a:stretch>
            <a:fillRect/>
          </a:stretch>
        </p:blipFill>
        <p:spPr>
          <a:xfrm>
            <a:off x="1314450" y="730428"/>
            <a:ext cx="15498951" cy="7685955"/>
          </a:xfrm>
          <a:prstGeom prst="rect">
            <a:avLst/>
          </a:prstGeom>
        </p:spPr>
      </p:pic>
      <p:sp>
        <p:nvSpPr>
          <p:cNvPr id="13" name="TextBox 13"/>
          <p:cNvSpPr txBox="1"/>
          <p:nvPr/>
        </p:nvSpPr>
        <p:spPr>
          <a:xfrm>
            <a:off x="1314450" y="8582025"/>
            <a:ext cx="15498951" cy="1391692"/>
          </a:xfrm>
          <a:prstGeom prst="rect">
            <a:avLst/>
          </a:prstGeom>
        </p:spPr>
        <p:txBody>
          <a:bodyPr lIns="0" tIns="0" rIns="0" bIns="0" rtlCol="0" anchor="t">
            <a:spAutoFit/>
          </a:bodyPr>
          <a:lstStyle/>
          <a:p>
            <a:pPr algn="just">
              <a:lnSpc>
                <a:spcPts val="3708"/>
              </a:lnSpc>
            </a:pPr>
            <a:r>
              <a:rPr lang="en-US" sz="2472">
                <a:solidFill>
                  <a:srgbClr val="04345C"/>
                </a:solidFill>
                <a:latin typeface="Josefin Sans Regular"/>
              </a:rPr>
              <a:t>Vietnam Journal of Education (VJE), International Journal of Learning, Teaching and Educational Research (IJLTER), Thai Nguyen University-Journal of Science and Technology (TNUJE), Can Tho University - Journal of Science (CTUJE) and HCM City University of Education - Journal of Science (HCMUEJE)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746708">
            <a:off x="1773473" y="-2588686"/>
            <a:ext cx="14114256" cy="14626172"/>
          </a:xfrm>
          <a:prstGeom prst="rect">
            <a:avLst/>
          </a:prstGeom>
        </p:spPr>
      </p:pic>
      <p:pic>
        <p:nvPicPr>
          <p:cNvPr id="3" name="Picture 3"/>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100000">
            <a:off x="13478453" y="-1581330"/>
            <a:ext cx="6728617" cy="6972660"/>
          </a:xfrm>
          <a:prstGeom prst="rect">
            <a:avLst/>
          </a:prstGeom>
        </p:spPr>
      </p:pic>
      <p:pic>
        <p:nvPicPr>
          <p:cNvPr id="4" name="Picture 4"/>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601395">
            <a:off x="-692428" y="6150336"/>
            <a:ext cx="5784808" cy="5994620"/>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19599">
            <a:off x="-597974" y="6591638"/>
            <a:ext cx="1828200" cy="1894507"/>
          </a:xfrm>
          <a:prstGeom prst="rect">
            <a:avLst/>
          </a:prstGeom>
        </p:spPr>
      </p:pic>
      <p:grpSp>
        <p:nvGrpSpPr>
          <p:cNvPr id="6" name="Group 6"/>
          <p:cNvGrpSpPr/>
          <p:nvPr/>
        </p:nvGrpSpPr>
        <p:grpSpPr>
          <a:xfrm>
            <a:off x="17259300" y="556244"/>
            <a:ext cx="1348756" cy="1348756"/>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8" name="Group 8"/>
          <p:cNvGrpSpPr/>
          <p:nvPr/>
        </p:nvGrpSpPr>
        <p:grpSpPr>
          <a:xfrm>
            <a:off x="1028700" y="868680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pic>
        <p:nvPicPr>
          <p:cNvPr id="10" name="Picture 10"/>
          <p:cNvPicPr>
            <a:picLocks noChangeAspect="1"/>
          </p:cNvPicPr>
          <p:nvPr/>
        </p:nvPicPr>
        <p:blipFill>
          <a:blip r:embed="rId4"/>
          <a:srcRect/>
          <a:stretch>
            <a:fillRect/>
          </a:stretch>
        </p:blipFill>
        <p:spPr>
          <a:xfrm>
            <a:off x="3593140" y="0"/>
            <a:ext cx="11100104" cy="10287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444223" y="5750572"/>
            <a:ext cx="5630153" cy="5834356"/>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58459">
            <a:off x="11785864" y="-1420005"/>
            <a:ext cx="7958550" cy="8247202"/>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38171">
            <a:off x="-2270898" y="4389359"/>
            <a:ext cx="6599197" cy="6838546"/>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653010">
            <a:off x="-2653501" y="-3517467"/>
            <a:ext cx="8774102" cy="9092333"/>
          </a:xfrm>
          <a:prstGeom prst="rect">
            <a:avLst/>
          </a:prstGeom>
        </p:spPr>
      </p:pic>
      <p:grpSp>
        <p:nvGrpSpPr>
          <p:cNvPr id="6" name="Group 6"/>
          <p:cNvGrpSpPr/>
          <p:nvPr/>
        </p:nvGrpSpPr>
        <p:grpSpPr>
          <a:xfrm>
            <a:off x="16078200" y="925830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1028700" y="102870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284995">
            <a:off x="-870493" y="-880590"/>
            <a:ext cx="1936387" cy="2006618"/>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90501">
            <a:off x="17438639" y="7418650"/>
            <a:ext cx="2410762" cy="2498199"/>
          </a:xfrm>
          <a:prstGeom prst="rect">
            <a:avLst/>
          </a:prstGeom>
        </p:spPr>
      </p:pic>
      <p:sp>
        <p:nvSpPr>
          <p:cNvPr id="12" name="TextBox 12"/>
          <p:cNvSpPr txBox="1"/>
          <p:nvPr/>
        </p:nvSpPr>
        <p:spPr>
          <a:xfrm>
            <a:off x="814292" y="3097530"/>
            <a:ext cx="11109241" cy="5577841"/>
          </a:xfrm>
          <a:prstGeom prst="rect">
            <a:avLst/>
          </a:prstGeom>
        </p:spPr>
        <p:txBody>
          <a:bodyPr lIns="0" tIns="0" rIns="0" bIns="0" rtlCol="0" anchor="t">
            <a:spAutoFit/>
          </a:bodyPr>
          <a:lstStyle/>
          <a:p>
            <a:pPr algn="just">
              <a:lnSpc>
                <a:spcPts val="4949"/>
              </a:lnSpc>
            </a:pPr>
            <a:r>
              <a:rPr lang="en-US" sz="2999">
                <a:solidFill>
                  <a:srgbClr val="04345C"/>
                </a:solidFill>
                <a:latin typeface="Now"/>
              </a:rPr>
              <a:t>   In this study, we have systematized a part of the research overview on mathematical modeling in Vietnamese schools. Research results are </a:t>
            </a:r>
            <a:r>
              <a:rPr lang="en-US" sz="2999">
                <a:solidFill>
                  <a:srgbClr val="04345C"/>
                </a:solidFill>
                <a:latin typeface="Now Bold"/>
              </a:rPr>
              <a:t>an important evidence</a:t>
            </a:r>
            <a:r>
              <a:rPr lang="en-US" sz="2999">
                <a:solidFill>
                  <a:srgbClr val="04345C"/>
                </a:solidFill>
                <a:latin typeface="Now"/>
              </a:rPr>
              <a:t> for the selection of </a:t>
            </a:r>
            <a:r>
              <a:rPr lang="en-US" sz="2999">
                <a:solidFill>
                  <a:srgbClr val="04345C"/>
                </a:solidFill>
                <a:latin typeface="Now Bold"/>
              </a:rPr>
              <a:t>research topics and scopes.</a:t>
            </a:r>
            <a:r>
              <a:rPr lang="en-US" sz="2999">
                <a:solidFill>
                  <a:srgbClr val="04345C"/>
                </a:solidFill>
                <a:latin typeface="Now"/>
              </a:rPr>
              <a:t> From there, as a basis for studying pedagogical measures to improve mathematical modeling capacity for learners.</a:t>
            </a:r>
          </a:p>
          <a:p>
            <a:pPr algn="just">
              <a:lnSpc>
                <a:spcPts val="4950"/>
              </a:lnSpc>
            </a:pPr>
            <a:r>
              <a:rPr lang="en-US" sz="3000">
                <a:solidFill>
                  <a:srgbClr val="04345C"/>
                </a:solidFill>
                <a:latin typeface="Now"/>
              </a:rPr>
              <a:t> We believe that teaching mathematical modeling in schools in Vietnam in the coming period </a:t>
            </a:r>
            <a:r>
              <a:rPr lang="en-US" sz="3000">
                <a:solidFill>
                  <a:srgbClr val="04345C"/>
                </a:solidFill>
                <a:latin typeface="Now Bold"/>
              </a:rPr>
              <a:t>has many prospects</a:t>
            </a:r>
            <a:r>
              <a:rPr lang="en-US" sz="3000">
                <a:solidFill>
                  <a:srgbClr val="04345C"/>
                </a:solidFill>
                <a:latin typeface="Now"/>
              </a:rPr>
              <a:t>, especially </a:t>
            </a:r>
            <a:r>
              <a:rPr lang="en-US" sz="3000">
                <a:solidFill>
                  <a:srgbClr val="04345C"/>
                </a:solidFill>
                <a:latin typeface="Now Bold"/>
              </a:rPr>
              <a:t>research on primary students</a:t>
            </a:r>
            <a:r>
              <a:rPr lang="en-US" sz="3000">
                <a:solidFill>
                  <a:srgbClr val="04345C"/>
                </a:solidFill>
                <a:latin typeface="Now"/>
              </a:rPr>
              <a:t>.</a:t>
            </a:r>
          </a:p>
        </p:txBody>
      </p:sp>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713398" y="3230880"/>
            <a:ext cx="4545902" cy="4729156"/>
          </a:xfrm>
          <a:prstGeom prst="rect">
            <a:avLst/>
          </a:prstGeom>
        </p:spPr>
      </p:pic>
      <p:sp>
        <p:nvSpPr>
          <p:cNvPr id="14" name="TextBox 14"/>
          <p:cNvSpPr txBox="1"/>
          <p:nvPr/>
        </p:nvSpPr>
        <p:spPr>
          <a:xfrm>
            <a:off x="571100" y="1790724"/>
            <a:ext cx="6231321" cy="645795"/>
          </a:xfrm>
          <a:prstGeom prst="rect">
            <a:avLst/>
          </a:prstGeom>
        </p:spPr>
        <p:txBody>
          <a:bodyPr lIns="0" tIns="0" rIns="0" bIns="0" rtlCol="0" anchor="t">
            <a:spAutoFit/>
          </a:bodyPr>
          <a:lstStyle/>
          <a:p>
            <a:pPr>
              <a:lnSpc>
                <a:spcPts val="5040"/>
              </a:lnSpc>
            </a:pPr>
            <a:r>
              <a:rPr lang="en-US" sz="4200" spc="420">
                <a:solidFill>
                  <a:srgbClr val="04345C"/>
                </a:solidFill>
                <a:latin typeface="Now Bold"/>
              </a:rPr>
              <a:t>CONCLUSION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14957">
            <a:off x="11325353" y="2430414"/>
            <a:ext cx="9621533" cy="9970501"/>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591306">
            <a:off x="15506726" y="-868847"/>
            <a:ext cx="1676875" cy="1737694"/>
          </a:xfrm>
          <a:prstGeom prst="rect">
            <a:avLst/>
          </a:prstGeom>
        </p:spPr>
      </p:pic>
      <p:pic>
        <p:nvPicPr>
          <p:cNvPr id="4" name="Picture 4"/>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637705">
            <a:off x="1847673" y="-2417460"/>
            <a:ext cx="14592653" cy="15121920"/>
          </a:xfrm>
          <a:prstGeom prst="rect">
            <a:avLst/>
          </a:prstGeom>
        </p:spPr>
      </p:pic>
      <p:pic>
        <p:nvPicPr>
          <p:cNvPr id="5" name="Picture 5"/>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762824">
            <a:off x="-1040502" y="-1160167"/>
            <a:ext cx="5851798" cy="6064039"/>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092154">
            <a:off x="1063492" y="8947778"/>
            <a:ext cx="2787319" cy="2888413"/>
          </a:xfrm>
          <a:prstGeom prst="rect">
            <a:avLst/>
          </a:prstGeom>
        </p:spPr>
      </p:pic>
      <p:grpSp>
        <p:nvGrpSpPr>
          <p:cNvPr id="7" name="Group 7"/>
          <p:cNvGrpSpPr/>
          <p:nvPr/>
        </p:nvGrpSpPr>
        <p:grpSpPr>
          <a:xfrm>
            <a:off x="-152400" y="7954219"/>
            <a:ext cx="1181100" cy="118110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9" name="Group 9"/>
          <p:cNvGrpSpPr/>
          <p:nvPr/>
        </p:nvGrpSpPr>
        <p:grpSpPr>
          <a:xfrm>
            <a:off x="17259300" y="742950"/>
            <a:ext cx="571500" cy="57150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sp>
        <p:nvSpPr>
          <p:cNvPr id="11" name="TextBox 11"/>
          <p:cNvSpPr txBox="1"/>
          <p:nvPr/>
        </p:nvSpPr>
        <p:spPr>
          <a:xfrm>
            <a:off x="1571689" y="4755548"/>
            <a:ext cx="14773475" cy="1364481"/>
          </a:xfrm>
          <a:prstGeom prst="rect">
            <a:avLst/>
          </a:prstGeom>
        </p:spPr>
        <p:txBody>
          <a:bodyPr lIns="0" tIns="0" rIns="0" bIns="0" rtlCol="0" anchor="t">
            <a:spAutoFit/>
          </a:bodyPr>
          <a:lstStyle/>
          <a:p>
            <a:pPr algn="ctr">
              <a:lnSpc>
                <a:spcPts val="10671"/>
              </a:lnSpc>
            </a:pPr>
            <a:r>
              <a:rPr lang="en-US" sz="8892">
                <a:solidFill>
                  <a:srgbClr val="6BD4CD"/>
                </a:solidFill>
                <a:latin typeface="Josefin Sans Regular"/>
              </a:rPr>
              <a:t>Thank you for listening!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747850" y="1675086"/>
            <a:ext cx="9022901" cy="9350156"/>
          </a:xfrm>
          <a:prstGeom prst="rect">
            <a:avLst/>
          </a:prstGeom>
        </p:spPr>
      </p:pic>
      <p:pic>
        <p:nvPicPr>
          <p:cNvPr id="3" name="Picture 3"/>
          <p:cNvPicPr>
            <a:picLocks noChangeAspect="1"/>
          </p:cNvPicPr>
          <p:nvPr/>
        </p:nvPicPr>
        <p:blipFill>
          <a:blip r:embed="rId4">
            <a:alphaModFix amt="9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3615654" y="-2642814"/>
            <a:ext cx="5534692" cy="5735432"/>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653010">
            <a:off x="-2710651" y="-2116072"/>
            <a:ext cx="8774102" cy="9092333"/>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6806">
            <a:off x="-1451748" y="4448377"/>
            <a:ext cx="6599197" cy="683854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234702">
            <a:off x="1013423" y="-1136922"/>
            <a:ext cx="2628319" cy="2723647"/>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27134">
            <a:off x="17236090" y="7527801"/>
            <a:ext cx="1658546" cy="1718700"/>
          </a:xfrm>
          <a:prstGeom prst="rect">
            <a:avLst/>
          </a:prstGeom>
        </p:spPr>
      </p:pic>
      <p:grpSp>
        <p:nvGrpSpPr>
          <p:cNvPr id="8" name="Group 8"/>
          <p:cNvGrpSpPr/>
          <p:nvPr/>
        </p:nvGrpSpPr>
        <p:grpSpPr>
          <a:xfrm>
            <a:off x="-152400" y="1028700"/>
            <a:ext cx="1181100" cy="11811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10" name="Group 10"/>
          <p:cNvGrpSpPr/>
          <p:nvPr/>
        </p:nvGrpSpPr>
        <p:grpSpPr>
          <a:xfrm>
            <a:off x="16687800" y="9495503"/>
            <a:ext cx="571500" cy="57150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91676" y="988673"/>
            <a:ext cx="5187312" cy="8269627"/>
          </a:xfrm>
          <a:prstGeom prst="rect">
            <a:avLst/>
          </a:prstGeom>
        </p:spPr>
      </p:pic>
      <p:sp>
        <p:nvSpPr>
          <p:cNvPr id="13" name="TextBox 13"/>
          <p:cNvSpPr txBox="1"/>
          <p:nvPr/>
        </p:nvSpPr>
        <p:spPr>
          <a:xfrm>
            <a:off x="2396795" y="4027114"/>
            <a:ext cx="3521117" cy="1826339"/>
          </a:xfrm>
          <a:prstGeom prst="rect">
            <a:avLst/>
          </a:prstGeom>
        </p:spPr>
        <p:txBody>
          <a:bodyPr lIns="0" tIns="0" rIns="0" bIns="0" rtlCol="0" anchor="t">
            <a:spAutoFit/>
          </a:bodyPr>
          <a:lstStyle/>
          <a:p>
            <a:pPr algn="ctr">
              <a:lnSpc>
                <a:spcPts val="6400"/>
              </a:lnSpc>
            </a:pPr>
            <a:r>
              <a:rPr lang="en-US" sz="6400" spc="-256">
                <a:solidFill>
                  <a:srgbClr val="FFFFFF"/>
                </a:solidFill>
                <a:latin typeface="Gaegu Bold Bold"/>
              </a:rPr>
              <a:t>Table of contents</a:t>
            </a:r>
          </a:p>
        </p:txBody>
      </p:sp>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143370" y="1615539"/>
            <a:ext cx="586164" cy="574441"/>
          </a:xfrm>
          <a:prstGeom prst="rect">
            <a:avLst/>
          </a:prstGeom>
        </p:spPr>
      </p:pic>
      <p:grpSp>
        <p:nvGrpSpPr>
          <p:cNvPr id="15" name="Group 15"/>
          <p:cNvGrpSpPr/>
          <p:nvPr/>
        </p:nvGrpSpPr>
        <p:grpSpPr>
          <a:xfrm>
            <a:off x="9562554" y="1254896"/>
            <a:ext cx="7905460" cy="1269238"/>
            <a:chOff x="0" y="0"/>
            <a:chExt cx="10540613" cy="1692317"/>
          </a:xfrm>
        </p:grpSpPr>
        <p:sp>
          <p:nvSpPr>
            <p:cNvPr id="16" name="TextBox 16"/>
            <p:cNvSpPr txBox="1"/>
            <p:nvPr/>
          </p:nvSpPr>
          <p:spPr>
            <a:xfrm>
              <a:off x="0" y="-76200"/>
              <a:ext cx="10540613" cy="803180"/>
            </a:xfrm>
            <a:prstGeom prst="rect">
              <a:avLst/>
            </a:prstGeom>
          </p:spPr>
          <p:txBody>
            <a:bodyPr lIns="0" tIns="0" rIns="0" bIns="0" rtlCol="0" anchor="t">
              <a:spAutoFit/>
            </a:bodyPr>
            <a:lstStyle/>
            <a:p>
              <a:pPr>
                <a:lnSpc>
                  <a:spcPts val="4293"/>
                </a:lnSpc>
              </a:pPr>
              <a:r>
                <a:rPr lang="en-US" sz="3577">
                  <a:solidFill>
                    <a:srgbClr val="FFFFFF"/>
                  </a:solidFill>
                  <a:latin typeface="Gaegu Bold Bold"/>
                </a:rPr>
                <a:t>INTRODUCTION</a:t>
              </a:r>
            </a:p>
          </p:txBody>
        </p:sp>
        <p:sp>
          <p:nvSpPr>
            <p:cNvPr id="17" name="TextBox 17"/>
            <p:cNvSpPr txBox="1"/>
            <p:nvPr/>
          </p:nvSpPr>
          <p:spPr>
            <a:xfrm>
              <a:off x="0" y="945366"/>
              <a:ext cx="10540613" cy="746950"/>
            </a:xfrm>
            <a:prstGeom prst="rect">
              <a:avLst/>
            </a:prstGeom>
          </p:spPr>
          <p:txBody>
            <a:bodyPr lIns="0" tIns="0" rIns="0" bIns="0" rtlCol="0" anchor="t">
              <a:spAutoFit/>
            </a:bodyPr>
            <a:lstStyle/>
            <a:p>
              <a:pPr>
                <a:lnSpc>
                  <a:spcPts val="4293"/>
                </a:lnSpc>
              </a:pPr>
              <a:r>
                <a:rPr lang="en-US" sz="3066" spc="-122">
                  <a:solidFill>
                    <a:srgbClr val="FFFFFF"/>
                  </a:solidFill>
                  <a:latin typeface="Gaegu Light"/>
                </a:rPr>
                <a:t>We will explain the reason for choosing topic</a:t>
              </a:r>
            </a:p>
          </p:txBody>
        </p:sp>
      </p:grpSp>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143370" y="4621795"/>
            <a:ext cx="586164" cy="574441"/>
          </a:xfrm>
          <a:prstGeom prst="rect">
            <a:avLst/>
          </a:prstGeom>
        </p:spPr>
      </p:pic>
      <p:grpSp>
        <p:nvGrpSpPr>
          <p:cNvPr id="19" name="Group 19"/>
          <p:cNvGrpSpPr/>
          <p:nvPr/>
        </p:nvGrpSpPr>
        <p:grpSpPr>
          <a:xfrm>
            <a:off x="9562554" y="3781181"/>
            <a:ext cx="7840248" cy="2832699"/>
            <a:chOff x="0" y="0"/>
            <a:chExt cx="10453664" cy="3776932"/>
          </a:xfrm>
        </p:grpSpPr>
        <p:sp>
          <p:nvSpPr>
            <p:cNvPr id="20" name="TextBox 20"/>
            <p:cNvSpPr txBox="1"/>
            <p:nvPr/>
          </p:nvSpPr>
          <p:spPr>
            <a:xfrm>
              <a:off x="0" y="-85725"/>
              <a:ext cx="10453664" cy="1501941"/>
            </a:xfrm>
            <a:prstGeom prst="rect">
              <a:avLst/>
            </a:prstGeom>
          </p:spPr>
          <p:txBody>
            <a:bodyPr lIns="0" tIns="0" rIns="0" bIns="0" rtlCol="0" anchor="t">
              <a:spAutoFit/>
            </a:bodyPr>
            <a:lstStyle/>
            <a:p>
              <a:pPr>
                <a:lnSpc>
                  <a:spcPts val="4257"/>
                </a:lnSpc>
              </a:pPr>
              <a:r>
                <a:rPr lang="en-US" sz="3548">
                  <a:solidFill>
                    <a:srgbClr val="FFFFFF"/>
                  </a:solidFill>
                  <a:latin typeface="Gaegu Bold Bold"/>
                </a:rPr>
                <a:t>LITERATURE REVIEW </a:t>
              </a:r>
            </a:p>
            <a:p>
              <a:pPr>
                <a:lnSpc>
                  <a:spcPts val="4257"/>
                </a:lnSpc>
              </a:pPr>
              <a:r>
                <a:rPr lang="en-US" sz="3548">
                  <a:solidFill>
                    <a:srgbClr val="FFFFFF"/>
                  </a:solidFill>
                  <a:latin typeface="Gaegu Bold Bold"/>
                </a:rPr>
                <a:t>AND RESEARCH METHOD</a:t>
              </a:r>
            </a:p>
          </p:txBody>
        </p:sp>
        <p:sp>
          <p:nvSpPr>
            <p:cNvPr id="21" name="TextBox 21"/>
            <p:cNvSpPr txBox="1"/>
            <p:nvPr/>
          </p:nvSpPr>
          <p:spPr>
            <a:xfrm>
              <a:off x="0" y="1631780"/>
              <a:ext cx="10453664" cy="2145152"/>
            </a:xfrm>
            <a:prstGeom prst="rect">
              <a:avLst/>
            </a:prstGeom>
          </p:spPr>
          <p:txBody>
            <a:bodyPr lIns="0" tIns="0" rIns="0" bIns="0" rtlCol="0" anchor="t">
              <a:spAutoFit/>
            </a:bodyPr>
            <a:lstStyle/>
            <a:p>
              <a:pPr>
                <a:lnSpc>
                  <a:spcPts val="4257"/>
                </a:lnSpc>
              </a:pPr>
              <a:r>
                <a:rPr lang="en-US" sz="3041" spc="-121">
                  <a:solidFill>
                    <a:srgbClr val="FFFFFF"/>
                  </a:solidFill>
                  <a:latin typeface="Gaegu Light"/>
                </a:rPr>
                <a:t>Mathematical modeling (MM), Mathematical modeling competence (MMC), Mathematical modelling process (MMP) </a:t>
              </a:r>
            </a:p>
          </p:txBody>
        </p:sp>
      </p:grpSp>
      <p:pic>
        <p:nvPicPr>
          <p:cNvPr id="22" name="Picture 2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143370" y="8099931"/>
            <a:ext cx="586164" cy="574441"/>
          </a:xfrm>
          <a:prstGeom prst="rect">
            <a:avLst/>
          </a:prstGeom>
        </p:spPr>
      </p:pic>
      <p:grpSp>
        <p:nvGrpSpPr>
          <p:cNvPr id="23" name="Group 23"/>
          <p:cNvGrpSpPr/>
          <p:nvPr/>
        </p:nvGrpSpPr>
        <p:grpSpPr>
          <a:xfrm>
            <a:off x="9562554" y="7674349"/>
            <a:ext cx="6503231" cy="1746227"/>
            <a:chOff x="0" y="0"/>
            <a:chExt cx="8670975" cy="2328302"/>
          </a:xfrm>
        </p:grpSpPr>
        <p:sp>
          <p:nvSpPr>
            <p:cNvPr id="24" name="TextBox 24"/>
            <p:cNvSpPr txBox="1"/>
            <p:nvPr/>
          </p:nvSpPr>
          <p:spPr>
            <a:xfrm>
              <a:off x="0" y="-76200"/>
              <a:ext cx="8670975" cy="774586"/>
            </a:xfrm>
            <a:prstGeom prst="rect">
              <a:avLst/>
            </a:prstGeom>
          </p:spPr>
          <p:txBody>
            <a:bodyPr lIns="0" tIns="0" rIns="0" bIns="0" rtlCol="0" anchor="t">
              <a:spAutoFit/>
            </a:bodyPr>
            <a:lstStyle/>
            <a:p>
              <a:pPr>
                <a:lnSpc>
                  <a:spcPts val="4199"/>
                </a:lnSpc>
              </a:pPr>
              <a:r>
                <a:rPr lang="en-US" sz="3499">
                  <a:solidFill>
                    <a:srgbClr val="FFFFFF"/>
                  </a:solidFill>
                  <a:latin typeface="Gaegu Bold Bold"/>
                </a:rPr>
                <a:t>RESULT AND DISCUSSION</a:t>
              </a:r>
            </a:p>
          </p:txBody>
        </p:sp>
        <p:sp>
          <p:nvSpPr>
            <p:cNvPr id="25" name="TextBox 25"/>
            <p:cNvSpPr txBox="1"/>
            <p:nvPr/>
          </p:nvSpPr>
          <p:spPr>
            <a:xfrm>
              <a:off x="0" y="909289"/>
              <a:ext cx="8670975" cy="1419013"/>
            </a:xfrm>
            <a:prstGeom prst="rect">
              <a:avLst/>
            </a:prstGeom>
          </p:spPr>
          <p:txBody>
            <a:bodyPr lIns="0" tIns="0" rIns="0" bIns="0" rtlCol="0" anchor="t">
              <a:spAutoFit/>
            </a:bodyPr>
            <a:lstStyle/>
            <a:p>
              <a:pPr>
                <a:lnSpc>
                  <a:spcPts val="4199"/>
                </a:lnSpc>
              </a:pPr>
              <a:r>
                <a:rPr lang="en-US" sz="2999" spc="-119">
                  <a:solidFill>
                    <a:srgbClr val="FFFFFF"/>
                  </a:solidFill>
                  <a:latin typeface="Gaegu Light"/>
                </a:rPr>
                <a:t>Reveal result and discussion on the direction of further research</a:t>
              </a:r>
            </a:p>
          </p:txBody>
        </p:sp>
      </p:grpSp>
      <p:pic>
        <p:nvPicPr>
          <p:cNvPr id="26" name="Picture 2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90331" y="639920"/>
            <a:ext cx="1412928" cy="1497323"/>
          </a:xfrm>
          <a:prstGeom prst="rect">
            <a:avLst/>
          </a:prstGeom>
        </p:spPr>
      </p:pic>
      <p:pic>
        <p:nvPicPr>
          <p:cNvPr id="27" name="Picture 2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946367">
            <a:off x="5028678" y="7196540"/>
            <a:ext cx="1154159" cy="955619"/>
          </a:xfrm>
          <a:prstGeom prst="rect">
            <a:avLst/>
          </a:prstGeom>
        </p:spPr>
      </p:pic>
      <p:pic>
        <p:nvPicPr>
          <p:cNvPr id="28" name="Picture 28"/>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6239943" y="2895608"/>
            <a:ext cx="202654" cy="22065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86250">
            <a:off x="-4102298" y="-524776"/>
            <a:ext cx="8880774" cy="9202874"/>
          </a:xfrm>
          <a:prstGeom prst="rect">
            <a:avLst/>
          </a:prstGeom>
        </p:spPr>
      </p:pic>
      <p:pic>
        <p:nvPicPr>
          <p:cNvPr id="3" name="Picture 3"/>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633">
            <a:off x="-489467" y="7372231"/>
            <a:ext cx="4693285" cy="4863507"/>
          </a:xfrm>
          <a:prstGeom prst="rect">
            <a:avLst/>
          </a:prstGeom>
        </p:spPr>
      </p:pic>
      <p:pic>
        <p:nvPicPr>
          <p:cNvPr id="4" name="Picture 4"/>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87273">
            <a:off x="16499100" y="4419465"/>
            <a:ext cx="6599197" cy="6838546"/>
          </a:xfrm>
          <a:prstGeom prst="rect">
            <a:avLst/>
          </a:prstGeom>
        </p:spPr>
      </p:pic>
      <p:pic>
        <p:nvPicPr>
          <p:cNvPr id="5" name="Picture 5"/>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20793">
            <a:off x="10604897" y="-4495251"/>
            <a:ext cx="9951332" cy="10312261"/>
          </a:xfrm>
          <a:prstGeom prst="rect">
            <a:avLst/>
          </a:prstGeom>
        </p:spPr>
      </p:pic>
      <p:grpSp>
        <p:nvGrpSpPr>
          <p:cNvPr id="6" name="Group 6"/>
          <p:cNvGrpSpPr/>
          <p:nvPr/>
        </p:nvGrpSpPr>
        <p:grpSpPr>
          <a:xfrm>
            <a:off x="457200" y="8972550"/>
            <a:ext cx="571500" cy="5715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8" name="Group 8"/>
          <p:cNvGrpSpPr>
            <a:grpSpLocks noChangeAspect="1"/>
          </p:cNvGrpSpPr>
          <p:nvPr/>
        </p:nvGrpSpPr>
        <p:grpSpPr>
          <a:xfrm>
            <a:off x="10543471" y="1703835"/>
            <a:ext cx="6715829" cy="6879331"/>
            <a:chOff x="0" y="0"/>
            <a:chExt cx="2086610" cy="2137410"/>
          </a:xfrm>
        </p:grpSpPr>
        <p:sp>
          <p:nvSpPr>
            <p:cNvPr id="9" name="Freeform 9"/>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4"/>
              <a:stretch>
                <a:fillRect l="-21045" r="-21045"/>
              </a:stretch>
            </a:blipFill>
          </p:spPr>
        </p:sp>
      </p:grpSp>
      <p:grpSp>
        <p:nvGrpSpPr>
          <p:cNvPr id="10" name="Group 10"/>
          <p:cNvGrpSpPr/>
          <p:nvPr/>
        </p:nvGrpSpPr>
        <p:grpSpPr>
          <a:xfrm>
            <a:off x="16078200" y="2152650"/>
            <a:ext cx="1181100" cy="118110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59948">
            <a:off x="16604155" y="-438298"/>
            <a:ext cx="2350917" cy="2436183"/>
          </a:xfrm>
          <a:prstGeom prst="rect">
            <a:avLst/>
          </a:prstGeom>
        </p:spPr>
      </p:pic>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782951">
            <a:off x="1393662" y="8897625"/>
            <a:ext cx="1936387" cy="2006618"/>
          </a:xfrm>
          <a:prstGeom prst="rect">
            <a:avLst/>
          </a:prstGeom>
        </p:spPr>
      </p:pic>
      <p:sp>
        <p:nvSpPr>
          <p:cNvPr id="14" name="TextBox 14"/>
          <p:cNvSpPr txBox="1"/>
          <p:nvPr/>
        </p:nvSpPr>
        <p:spPr>
          <a:xfrm>
            <a:off x="1028700" y="4210050"/>
            <a:ext cx="8572900" cy="933450"/>
          </a:xfrm>
          <a:prstGeom prst="rect">
            <a:avLst/>
          </a:prstGeom>
        </p:spPr>
        <p:txBody>
          <a:bodyPr lIns="0" tIns="0" rIns="0" bIns="0" rtlCol="0" anchor="t">
            <a:spAutoFit/>
          </a:bodyPr>
          <a:lstStyle/>
          <a:p>
            <a:pPr>
              <a:lnSpc>
                <a:spcPts val="7346"/>
              </a:lnSpc>
            </a:pPr>
            <a:r>
              <a:rPr lang="en-US" sz="6121" spc="612">
                <a:solidFill>
                  <a:srgbClr val="6BD4CD"/>
                </a:solidFill>
                <a:latin typeface="Josefin Sans Regular Bold"/>
              </a:rPr>
              <a:t>INTRODUCTION</a:t>
            </a:r>
          </a:p>
        </p:txBody>
      </p:sp>
      <p:sp>
        <p:nvSpPr>
          <p:cNvPr id="15" name="TextBox 15"/>
          <p:cNvSpPr txBox="1"/>
          <p:nvPr/>
        </p:nvSpPr>
        <p:spPr>
          <a:xfrm>
            <a:off x="1028700" y="5604680"/>
            <a:ext cx="8572900" cy="460325"/>
          </a:xfrm>
          <a:prstGeom prst="rect">
            <a:avLst/>
          </a:prstGeom>
        </p:spPr>
        <p:txBody>
          <a:bodyPr lIns="0" tIns="0" rIns="0" bIns="0" rtlCol="0" anchor="t">
            <a:spAutoFit/>
          </a:bodyPr>
          <a:lstStyle/>
          <a:p>
            <a:pPr>
              <a:lnSpc>
                <a:spcPts val="3708"/>
              </a:lnSpc>
            </a:pPr>
            <a:r>
              <a:rPr lang="en-US" sz="2472">
                <a:solidFill>
                  <a:srgbClr val="6BD4CD"/>
                </a:solidFill>
                <a:latin typeface="Josefin Sans Regular"/>
              </a:rPr>
              <a:t>We will explain the reason for choosing topic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49006">
            <a:off x="-952316" y="-1350031"/>
            <a:ext cx="12139540" cy="12579834"/>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45505">
            <a:off x="-1359967" y="7023342"/>
            <a:ext cx="5082133" cy="5266459"/>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25588" y="4364168"/>
            <a:ext cx="6724823" cy="69687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21491">
            <a:off x="14186191" y="-1417201"/>
            <a:ext cx="5764013" cy="5973070"/>
          </a:xfrm>
          <a:prstGeom prst="rect">
            <a:avLst/>
          </a:prstGeom>
        </p:spPr>
      </p:pic>
      <p:grpSp>
        <p:nvGrpSpPr>
          <p:cNvPr id="6" name="Group 6"/>
          <p:cNvGrpSpPr/>
          <p:nvPr/>
        </p:nvGrpSpPr>
        <p:grpSpPr>
          <a:xfrm>
            <a:off x="296170" y="404363"/>
            <a:ext cx="8572900" cy="1248675"/>
            <a:chOff x="0" y="0"/>
            <a:chExt cx="11430533" cy="1664900"/>
          </a:xfrm>
        </p:grpSpPr>
        <p:grpSp>
          <p:nvGrpSpPr>
            <p:cNvPr id="7" name="Group 7"/>
            <p:cNvGrpSpPr/>
            <p:nvPr/>
          </p:nvGrpSpPr>
          <p:grpSpPr>
            <a:xfrm>
              <a:off x="1855658" y="0"/>
              <a:ext cx="7719217" cy="1664900"/>
              <a:chOff x="0" y="0"/>
              <a:chExt cx="1524784" cy="328869"/>
            </a:xfrm>
          </p:grpSpPr>
          <p:sp>
            <p:nvSpPr>
              <p:cNvPr id="8" name="Freeform 8"/>
              <p:cNvSpPr/>
              <p:nvPr/>
            </p:nvSpPr>
            <p:spPr>
              <a:xfrm>
                <a:off x="0" y="0"/>
                <a:ext cx="1524784" cy="328869"/>
              </a:xfrm>
              <a:custGeom>
                <a:avLst/>
                <a:gdLst/>
                <a:ahLst/>
                <a:cxnLst/>
                <a:rect l="l" t="t" r="r" b="b"/>
                <a:pathLst>
                  <a:path w="1524784" h="328869">
                    <a:moveTo>
                      <a:pt x="68200" y="0"/>
                    </a:moveTo>
                    <a:lnTo>
                      <a:pt x="1456584" y="0"/>
                    </a:lnTo>
                    <a:cubicBezTo>
                      <a:pt x="1494249" y="0"/>
                      <a:pt x="1524784" y="30534"/>
                      <a:pt x="1524784" y="68200"/>
                    </a:cubicBezTo>
                    <a:lnTo>
                      <a:pt x="1524784" y="260669"/>
                    </a:lnTo>
                    <a:cubicBezTo>
                      <a:pt x="1524784" y="278757"/>
                      <a:pt x="1517598" y="296104"/>
                      <a:pt x="1504808" y="308894"/>
                    </a:cubicBezTo>
                    <a:cubicBezTo>
                      <a:pt x="1492018" y="321684"/>
                      <a:pt x="1474671" y="328869"/>
                      <a:pt x="1456584" y="328869"/>
                    </a:cubicBezTo>
                    <a:lnTo>
                      <a:pt x="68200" y="328869"/>
                    </a:lnTo>
                    <a:cubicBezTo>
                      <a:pt x="50112" y="328869"/>
                      <a:pt x="32765" y="321684"/>
                      <a:pt x="19975" y="308894"/>
                    </a:cubicBezTo>
                    <a:cubicBezTo>
                      <a:pt x="7185" y="296104"/>
                      <a:pt x="0" y="278757"/>
                      <a:pt x="0" y="260669"/>
                    </a:cubicBezTo>
                    <a:lnTo>
                      <a:pt x="0" y="68200"/>
                    </a:lnTo>
                    <a:cubicBezTo>
                      <a:pt x="0" y="50112"/>
                      <a:pt x="7185" y="32765"/>
                      <a:pt x="19975" y="19975"/>
                    </a:cubicBezTo>
                    <a:cubicBezTo>
                      <a:pt x="32765" y="7185"/>
                      <a:pt x="50112" y="0"/>
                      <a:pt x="68200" y="0"/>
                    </a:cubicBezTo>
                    <a:close/>
                  </a:path>
                </a:pathLst>
              </a:custGeom>
              <a:solidFill>
                <a:srgbClr val="04345C"/>
              </a:solidFill>
            </p:spPr>
          </p:sp>
          <p:sp>
            <p:nvSpPr>
              <p:cNvPr id="9" name="TextBox 9"/>
              <p:cNvSpPr txBox="1"/>
              <p:nvPr/>
            </p:nvSpPr>
            <p:spPr>
              <a:xfrm>
                <a:off x="0" y="-85725"/>
                <a:ext cx="812800" cy="898525"/>
              </a:xfrm>
              <a:prstGeom prst="rect">
                <a:avLst/>
              </a:prstGeom>
            </p:spPr>
            <p:txBody>
              <a:bodyPr lIns="50800" tIns="50800" rIns="50800" bIns="50800" rtlCol="0" anchor="ctr"/>
              <a:lstStyle/>
              <a:p>
                <a:pPr algn="ctr">
                  <a:lnSpc>
                    <a:spcPts val="3900"/>
                  </a:lnSpc>
                </a:pPr>
                <a:endParaRPr/>
              </a:p>
            </p:txBody>
          </p:sp>
        </p:grpSp>
        <p:sp>
          <p:nvSpPr>
            <p:cNvPr id="10" name="TextBox 10"/>
            <p:cNvSpPr txBox="1"/>
            <p:nvPr/>
          </p:nvSpPr>
          <p:spPr>
            <a:xfrm>
              <a:off x="0" y="544004"/>
              <a:ext cx="11430533" cy="800100"/>
            </a:xfrm>
            <a:prstGeom prst="rect">
              <a:avLst/>
            </a:prstGeom>
          </p:spPr>
          <p:txBody>
            <a:bodyPr lIns="0" tIns="0" rIns="0" bIns="0" rtlCol="0" anchor="t">
              <a:spAutoFit/>
            </a:bodyPr>
            <a:lstStyle/>
            <a:p>
              <a:pPr algn="ctr">
                <a:lnSpc>
                  <a:spcPts val="4780"/>
                </a:lnSpc>
              </a:pPr>
              <a:r>
                <a:rPr lang="en-US" sz="3983" spc="398">
                  <a:solidFill>
                    <a:srgbClr val="FFD152"/>
                  </a:solidFill>
                  <a:latin typeface="Now Bold"/>
                </a:rPr>
                <a:t>IN THE WORLD</a:t>
              </a:r>
            </a:p>
          </p:txBody>
        </p:sp>
      </p:grpSp>
      <p:sp>
        <p:nvSpPr>
          <p:cNvPr id="11" name="TextBox 11"/>
          <p:cNvSpPr txBox="1"/>
          <p:nvPr/>
        </p:nvSpPr>
        <p:spPr>
          <a:xfrm>
            <a:off x="1028700" y="2194677"/>
            <a:ext cx="7107839" cy="4861768"/>
          </a:xfrm>
          <a:prstGeom prst="rect">
            <a:avLst/>
          </a:prstGeom>
        </p:spPr>
        <p:txBody>
          <a:bodyPr lIns="0" tIns="0" rIns="0" bIns="0" rtlCol="0" anchor="t">
            <a:spAutoFit/>
          </a:bodyPr>
          <a:lstStyle/>
          <a:p>
            <a:pPr algn="just">
              <a:lnSpc>
                <a:spcPts val="4341"/>
              </a:lnSpc>
            </a:pPr>
            <a:r>
              <a:rPr lang="en-US" sz="2894">
                <a:solidFill>
                  <a:srgbClr val="04345C"/>
                </a:solidFill>
                <a:latin typeface="Now"/>
              </a:rPr>
              <a:t>Leong (2014) pointing out the importance of modeling in the mathematics curriculum at the high school level in </a:t>
            </a:r>
            <a:r>
              <a:rPr lang="en-US" sz="2894">
                <a:solidFill>
                  <a:srgbClr val="04345C"/>
                </a:solidFill>
                <a:latin typeface="Now Bold"/>
              </a:rPr>
              <a:t>Malaysia</a:t>
            </a:r>
            <a:r>
              <a:rPr lang="en-US" sz="2894">
                <a:solidFill>
                  <a:srgbClr val="04345C"/>
                </a:solidFill>
                <a:latin typeface="Now"/>
              </a:rPr>
              <a:t>, Li (2020)  reseaches about Covid-19 in </a:t>
            </a:r>
            <a:r>
              <a:rPr lang="en-US" sz="2894">
                <a:solidFill>
                  <a:srgbClr val="04345C"/>
                </a:solidFill>
                <a:latin typeface="Now Bold"/>
              </a:rPr>
              <a:t>China</a:t>
            </a:r>
            <a:r>
              <a:rPr lang="en-US" sz="2894">
                <a:solidFill>
                  <a:srgbClr val="04345C"/>
                </a:solidFill>
                <a:latin typeface="Now"/>
              </a:rPr>
              <a:t> Albarracín (2021) comparing the vehicle of a city and a town according to population estimates for second grade students in </a:t>
            </a:r>
            <a:r>
              <a:rPr lang="en-US" sz="2894">
                <a:solidFill>
                  <a:srgbClr val="04345C"/>
                </a:solidFill>
                <a:latin typeface="Now Bold"/>
              </a:rPr>
              <a:t>Germany</a:t>
            </a:r>
            <a:r>
              <a:rPr lang="en-US" sz="2894">
                <a:solidFill>
                  <a:srgbClr val="04345C"/>
                </a:solidFill>
                <a:latin typeface="Now"/>
              </a:rPr>
              <a:t>, etc.</a:t>
            </a:r>
          </a:p>
        </p:txBody>
      </p:sp>
      <p:grpSp>
        <p:nvGrpSpPr>
          <p:cNvPr id="12" name="Group 12"/>
          <p:cNvGrpSpPr/>
          <p:nvPr/>
        </p:nvGrpSpPr>
        <p:grpSpPr>
          <a:xfrm>
            <a:off x="9715100" y="404363"/>
            <a:ext cx="8572900" cy="1248675"/>
            <a:chOff x="0" y="0"/>
            <a:chExt cx="11430533" cy="1664900"/>
          </a:xfrm>
        </p:grpSpPr>
        <p:grpSp>
          <p:nvGrpSpPr>
            <p:cNvPr id="13" name="Group 13"/>
            <p:cNvGrpSpPr/>
            <p:nvPr/>
          </p:nvGrpSpPr>
          <p:grpSpPr>
            <a:xfrm>
              <a:off x="1855658" y="0"/>
              <a:ext cx="7719217" cy="1664900"/>
              <a:chOff x="0" y="0"/>
              <a:chExt cx="1524784" cy="328869"/>
            </a:xfrm>
          </p:grpSpPr>
          <p:sp>
            <p:nvSpPr>
              <p:cNvPr id="14" name="Freeform 14"/>
              <p:cNvSpPr/>
              <p:nvPr/>
            </p:nvSpPr>
            <p:spPr>
              <a:xfrm>
                <a:off x="0" y="0"/>
                <a:ext cx="1524784" cy="328869"/>
              </a:xfrm>
              <a:custGeom>
                <a:avLst/>
                <a:gdLst/>
                <a:ahLst/>
                <a:cxnLst/>
                <a:rect l="l" t="t" r="r" b="b"/>
                <a:pathLst>
                  <a:path w="1524784" h="328869">
                    <a:moveTo>
                      <a:pt x="68200" y="0"/>
                    </a:moveTo>
                    <a:lnTo>
                      <a:pt x="1456584" y="0"/>
                    </a:lnTo>
                    <a:cubicBezTo>
                      <a:pt x="1494249" y="0"/>
                      <a:pt x="1524784" y="30534"/>
                      <a:pt x="1524784" y="68200"/>
                    </a:cubicBezTo>
                    <a:lnTo>
                      <a:pt x="1524784" y="260669"/>
                    </a:lnTo>
                    <a:cubicBezTo>
                      <a:pt x="1524784" y="278757"/>
                      <a:pt x="1517598" y="296104"/>
                      <a:pt x="1504808" y="308894"/>
                    </a:cubicBezTo>
                    <a:cubicBezTo>
                      <a:pt x="1492018" y="321684"/>
                      <a:pt x="1474671" y="328869"/>
                      <a:pt x="1456584" y="328869"/>
                    </a:cubicBezTo>
                    <a:lnTo>
                      <a:pt x="68200" y="328869"/>
                    </a:lnTo>
                    <a:cubicBezTo>
                      <a:pt x="50112" y="328869"/>
                      <a:pt x="32765" y="321684"/>
                      <a:pt x="19975" y="308894"/>
                    </a:cubicBezTo>
                    <a:cubicBezTo>
                      <a:pt x="7185" y="296104"/>
                      <a:pt x="0" y="278757"/>
                      <a:pt x="0" y="260669"/>
                    </a:cubicBezTo>
                    <a:lnTo>
                      <a:pt x="0" y="68200"/>
                    </a:lnTo>
                    <a:cubicBezTo>
                      <a:pt x="0" y="50112"/>
                      <a:pt x="7185" y="32765"/>
                      <a:pt x="19975" y="19975"/>
                    </a:cubicBezTo>
                    <a:cubicBezTo>
                      <a:pt x="32765" y="7185"/>
                      <a:pt x="50112" y="0"/>
                      <a:pt x="68200" y="0"/>
                    </a:cubicBezTo>
                    <a:close/>
                  </a:path>
                </a:pathLst>
              </a:custGeom>
              <a:solidFill>
                <a:srgbClr val="04345C"/>
              </a:solidFill>
            </p:spPr>
          </p:sp>
          <p:sp>
            <p:nvSpPr>
              <p:cNvPr id="15" name="TextBox 15"/>
              <p:cNvSpPr txBox="1"/>
              <p:nvPr/>
            </p:nvSpPr>
            <p:spPr>
              <a:xfrm>
                <a:off x="0" y="-85725"/>
                <a:ext cx="812800" cy="898525"/>
              </a:xfrm>
              <a:prstGeom prst="rect">
                <a:avLst/>
              </a:prstGeom>
            </p:spPr>
            <p:txBody>
              <a:bodyPr lIns="50800" tIns="50800" rIns="50800" bIns="50800" rtlCol="0" anchor="ctr"/>
              <a:lstStyle/>
              <a:p>
                <a:pPr algn="ctr">
                  <a:lnSpc>
                    <a:spcPts val="3900"/>
                  </a:lnSpc>
                </a:pPr>
                <a:endParaRPr/>
              </a:p>
            </p:txBody>
          </p:sp>
        </p:grpSp>
        <p:sp>
          <p:nvSpPr>
            <p:cNvPr id="16" name="TextBox 16"/>
            <p:cNvSpPr txBox="1"/>
            <p:nvPr/>
          </p:nvSpPr>
          <p:spPr>
            <a:xfrm>
              <a:off x="0" y="544004"/>
              <a:ext cx="11430533" cy="800100"/>
            </a:xfrm>
            <a:prstGeom prst="rect">
              <a:avLst/>
            </a:prstGeom>
          </p:spPr>
          <p:txBody>
            <a:bodyPr lIns="0" tIns="0" rIns="0" bIns="0" rtlCol="0" anchor="t">
              <a:spAutoFit/>
            </a:bodyPr>
            <a:lstStyle/>
            <a:p>
              <a:pPr algn="ctr">
                <a:lnSpc>
                  <a:spcPts val="4780"/>
                </a:lnSpc>
              </a:pPr>
              <a:r>
                <a:rPr lang="en-US" sz="3983" spc="398">
                  <a:solidFill>
                    <a:srgbClr val="FFD152"/>
                  </a:solidFill>
                  <a:latin typeface="Now Bold"/>
                </a:rPr>
                <a:t>IN VIETNAM</a:t>
              </a:r>
            </a:p>
          </p:txBody>
        </p:sp>
      </p:grpSp>
      <p:sp>
        <p:nvSpPr>
          <p:cNvPr id="17" name="TextBox 17"/>
          <p:cNvSpPr txBox="1"/>
          <p:nvPr/>
        </p:nvSpPr>
        <p:spPr>
          <a:xfrm>
            <a:off x="10505597" y="2194677"/>
            <a:ext cx="6991906" cy="5404693"/>
          </a:xfrm>
          <a:prstGeom prst="rect">
            <a:avLst/>
          </a:prstGeom>
        </p:spPr>
        <p:txBody>
          <a:bodyPr lIns="0" tIns="0" rIns="0" bIns="0" rtlCol="0" anchor="t">
            <a:spAutoFit/>
          </a:bodyPr>
          <a:lstStyle/>
          <a:p>
            <a:pPr algn="just">
              <a:lnSpc>
                <a:spcPts val="4341"/>
              </a:lnSpc>
            </a:pPr>
            <a:r>
              <a:rPr lang="en-US" sz="2894">
                <a:solidFill>
                  <a:srgbClr val="04345C"/>
                </a:solidFill>
                <a:latin typeface="Now"/>
              </a:rPr>
              <a:t>Le Thi Hoai Chau (2014) researches on teaching </a:t>
            </a:r>
            <a:r>
              <a:rPr lang="en-US" sz="2894">
                <a:solidFill>
                  <a:srgbClr val="04345C"/>
                </a:solidFill>
                <a:latin typeface="Now Bold"/>
              </a:rPr>
              <a:t>Probability</a:t>
            </a:r>
            <a:r>
              <a:rPr lang="en-US" sz="2894">
                <a:solidFill>
                  <a:srgbClr val="04345C"/>
                </a:solidFill>
                <a:latin typeface="Now"/>
              </a:rPr>
              <a:t>, Nguyen Duong Hoang (2019) reasearches on topic </a:t>
            </a:r>
            <a:r>
              <a:rPr lang="en-US" sz="2894">
                <a:solidFill>
                  <a:srgbClr val="04345C"/>
                </a:solidFill>
                <a:latin typeface="Now Bold"/>
              </a:rPr>
              <a:t>Quadratic functions</a:t>
            </a:r>
            <a:r>
              <a:rPr lang="en-US" sz="2894">
                <a:solidFill>
                  <a:srgbClr val="04345C"/>
                </a:solidFill>
                <a:latin typeface="Now"/>
              </a:rPr>
              <a:t>, Nguyen Chi Thanh, Nguyen Thao Linh (2022) on modeling according to </a:t>
            </a:r>
            <a:r>
              <a:rPr lang="en-US" sz="2894">
                <a:solidFill>
                  <a:srgbClr val="04345C"/>
                </a:solidFill>
                <a:latin typeface="Now Bold"/>
              </a:rPr>
              <a:t>Didactic</a:t>
            </a:r>
            <a:r>
              <a:rPr lang="en-US" sz="2894">
                <a:solidFill>
                  <a:srgbClr val="04345C"/>
                </a:solidFill>
                <a:latin typeface="Now"/>
              </a:rPr>
              <a:t> approachapproach. The studies about the </a:t>
            </a:r>
            <a:r>
              <a:rPr lang="en-US" sz="2894">
                <a:solidFill>
                  <a:srgbClr val="04345C"/>
                </a:solidFill>
                <a:latin typeface="Now Bold"/>
              </a:rPr>
              <a:t>university level</a:t>
            </a:r>
            <a:r>
              <a:rPr lang="en-US" sz="2894">
                <a:solidFill>
                  <a:srgbClr val="04345C"/>
                </a:solidFill>
                <a:latin typeface="Now"/>
              </a:rPr>
              <a:t> are Mai Van Thi (2018), Do Thi Thanh (2020), Nguyen Chi Thanh, Nguyen Thao Linh (2022)</a:t>
            </a:r>
          </a:p>
        </p:txBody>
      </p:sp>
      <p:grpSp>
        <p:nvGrpSpPr>
          <p:cNvPr id="18" name="Group 18"/>
          <p:cNvGrpSpPr/>
          <p:nvPr/>
        </p:nvGrpSpPr>
        <p:grpSpPr>
          <a:xfrm>
            <a:off x="955383" y="8009625"/>
            <a:ext cx="16542120" cy="1999660"/>
            <a:chOff x="0" y="0"/>
            <a:chExt cx="4356772" cy="526659"/>
          </a:xfrm>
        </p:grpSpPr>
        <p:sp>
          <p:nvSpPr>
            <p:cNvPr id="19" name="Freeform 19"/>
            <p:cNvSpPr/>
            <p:nvPr/>
          </p:nvSpPr>
          <p:spPr>
            <a:xfrm>
              <a:off x="0" y="0"/>
              <a:ext cx="4356772" cy="526659"/>
            </a:xfrm>
            <a:custGeom>
              <a:avLst/>
              <a:gdLst/>
              <a:ahLst/>
              <a:cxnLst/>
              <a:rect l="l" t="t" r="r" b="b"/>
              <a:pathLst>
                <a:path w="4356772" h="526659">
                  <a:moveTo>
                    <a:pt x="23869" y="0"/>
                  </a:moveTo>
                  <a:lnTo>
                    <a:pt x="4332904" y="0"/>
                  </a:lnTo>
                  <a:cubicBezTo>
                    <a:pt x="4339234" y="0"/>
                    <a:pt x="4345305" y="2515"/>
                    <a:pt x="4349781" y="6991"/>
                  </a:cubicBezTo>
                  <a:cubicBezTo>
                    <a:pt x="4354258" y="11467"/>
                    <a:pt x="4356772" y="17538"/>
                    <a:pt x="4356772" y="23869"/>
                  </a:cubicBezTo>
                  <a:lnTo>
                    <a:pt x="4356772" y="502791"/>
                  </a:lnTo>
                  <a:cubicBezTo>
                    <a:pt x="4356772" y="509121"/>
                    <a:pt x="4354258" y="515192"/>
                    <a:pt x="4349781" y="519669"/>
                  </a:cubicBezTo>
                  <a:cubicBezTo>
                    <a:pt x="4345305" y="524145"/>
                    <a:pt x="4339234" y="526659"/>
                    <a:pt x="4332904" y="526659"/>
                  </a:cubicBezTo>
                  <a:lnTo>
                    <a:pt x="23869" y="526659"/>
                  </a:lnTo>
                  <a:cubicBezTo>
                    <a:pt x="17538" y="526659"/>
                    <a:pt x="11467" y="524145"/>
                    <a:pt x="6991" y="519669"/>
                  </a:cubicBezTo>
                  <a:cubicBezTo>
                    <a:pt x="2515" y="515192"/>
                    <a:pt x="0" y="509121"/>
                    <a:pt x="0" y="502791"/>
                  </a:cubicBezTo>
                  <a:lnTo>
                    <a:pt x="0" y="23869"/>
                  </a:lnTo>
                  <a:cubicBezTo>
                    <a:pt x="0" y="17538"/>
                    <a:pt x="2515" y="11467"/>
                    <a:pt x="6991" y="6991"/>
                  </a:cubicBezTo>
                  <a:cubicBezTo>
                    <a:pt x="11467" y="2515"/>
                    <a:pt x="17538" y="0"/>
                    <a:pt x="23869" y="0"/>
                  </a:cubicBezTo>
                  <a:close/>
                </a:path>
              </a:pathLst>
            </a:custGeom>
            <a:solidFill>
              <a:srgbClr val="04345C"/>
            </a:solidFill>
          </p:spPr>
        </p:sp>
        <p:sp>
          <p:nvSpPr>
            <p:cNvPr id="20" name="TextBox 20"/>
            <p:cNvSpPr txBox="1"/>
            <p:nvPr/>
          </p:nvSpPr>
          <p:spPr>
            <a:xfrm>
              <a:off x="0" y="-85725"/>
              <a:ext cx="812800" cy="898525"/>
            </a:xfrm>
            <a:prstGeom prst="rect">
              <a:avLst/>
            </a:prstGeom>
          </p:spPr>
          <p:txBody>
            <a:bodyPr lIns="50800" tIns="50800" rIns="50800" bIns="50800" rtlCol="0" anchor="ctr"/>
            <a:lstStyle/>
            <a:p>
              <a:pPr algn="ctr">
                <a:lnSpc>
                  <a:spcPts val="3900"/>
                </a:lnSpc>
              </a:pPr>
              <a:endParaRPr/>
            </a:p>
          </p:txBody>
        </p:sp>
      </p:grpSp>
      <p:sp>
        <p:nvSpPr>
          <p:cNvPr id="21" name="TextBox 21"/>
          <p:cNvSpPr txBox="1"/>
          <p:nvPr/>
        </p:nvSpPr>
        <p:spPr>
          <a:xfrm>
            <a:off x="1699975" y="8142295"/>
            <a:ext cx="14888050" cy="1604218"/>
          </a:xfrm>
          <a:prstGeom prst="rect">
            <a:avLst/>
          </a:prstGeom>
        </p:spPr>
        <p:txBody>
          <a:bodyPr lIns="0" tIns="0" rIns="0" bIns="0" rtlCol="0" anchor="t">
            <a:spAutoFit/>
          </a:bodyPr>
          <a:lstStyle/>
          <a:p>
            <a:pPr algn="just">
              <a:lnSpc>
                <a:spcPts val="4341"/>
              </a:lnSpc>
            </a:pPr>
            <a:r>
              <a:rPr lang="en-US" sz="2894">
                <a:solidFill>
                  <a:srgbClr val="FFFFFF"/>
                </a:solidFill>
                <a:latin typeface="Now"/>
              </a:rPr>
              <a:t>current research is very </a:t>
            </a:r>
            <a:r>
              <a:rPr lang="en-US" sz="2894">
                <a:solidFill>
                  <a:srgbClr val="FFD152"/>
                </a:solidFill>
                <a:latin typeface="Now Bold"/>
              </a:rPr>
              <a:t>diverse</a:t>
            </a:r>
            <a:r>
              <a:rPr lang="en-US" sz="2894">
                <a:solidFill>
                  <a:srgbClr val="FFFFFF"/>
                </a:solidFill>
                <a:latin typeface="Now"/>
              </a:rPr>
              <a:t>, with </a:t>
            </a:r>
            <a:r>
              <a:rPr lang="en-US" sz="2894">
                <a:solidFill>
                  <a:srgbClr val="FFD152"/>
                </a:solidFill>
                <a:latin typeface="Now Bold"/>
              </a:rPr>
              <a:t>different theoretical frameworks</a:t>
            </a:r>
            <a:r>
              <a:rPr lang="en-US" sz="2894">
                <a:solidFill>
                  <a:srgbClr val="FFFFFF"/>
                </a:solidFill>
                <a:latin typeface="Now"/>
              </a:rPr>
              <a:t>, so it will be difficult for math teachers to approach teaching mathematical modeling and </a:t>
            </a:r>
            <a:r>
              <a:rPr lang="en-US" sz="2894">
                <a:solidFill>
                  <a:srgbClr val="FFD152"/>
                </a:solidFill>
                <a:latin typeface="Now Bold"/>
              </a:rPr>
              <a:t>difficult to implement the general education program 2018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BD4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444223" y="5750572"/>
            <a:ext cx="5630153" cy="5834356"/>
          </a:xfrm>
          <a:prstGeom prst="rect">
            <a:avLst/>
          </a:prstGeom>
        </p:spPr>
      </p:pic>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58459">
            <a:off x="11785864" y="-1420005"/>
            <a:ext cx="7958550" cy="8247202"/>
          </a:xfrm>
          <a:prstGeom prst="rect">
            <a:avLst/>
          </a:prstGeom>
        </p:spPr>
      </p:pic>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38171">
            <a:off x="-2270898" y="4389359"/>
            <a:ext cx="6599197" cy="6838546"/>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653010">
            <a:off x="-2653501" y="-3517467"/>
            <a:ext cx="8774102" cy="9092333"/>
          </a:xfrm>
          <a:prstGeom prst="rect">
            <a:avLst/>
          </a:prstGeom>
        </p:spPr>
      </p:pic>
      <p:grpSp>
        <p:nvGrpSpPr>
          <p:cNvPr id="6" name="Group 6"/>
          <p:cNvGrpSpPr/>
          <p:nvPr/>
        </p:nvGrpSpPr>
        <p:grpSpPr>
          <a:xfrm>
            <a:off x="16078200" y="9258300"/>
            <a:ext cx="1181100" cy="1181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grpSp>
        <p:nvGrpSpPr>
          <p:cNvPr id="8" name="Group 8"/>
          <p:cNvGrpSpPr/>
          <p:nvPr/>
        </p:nvGrpSpPr>
        <p:grpSpPr>
          <a:xfrm>
            <a:off x="1028700" y="1028700"/>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EDF1"/>
            </a:solidFill>
          </p:spPr>
        </p:sp>
      </p:gr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284995">
            <a:off x="-870493" y="-880590"/>
            <a:ext cx="1936387" cy="2006618"/>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90501">
            <a:off x="17438639" y="7418650"/>
            <a:ext cx="2410762" cy="2498199"/>
          </a:xfrm>
          <a:prstGeom prst="rect">
            <a:avLst/>
          </a:prstGeom>
        </p:spPr>
      </p:pic>
      <p:pic>
        <p:nvPicPr>
          <p:cNvPr id="12" name="Picture 12"/>
          <p:cNvPicPr>
            <a:picLocks noChangeAspect="1"/>
          </p:cNvPicPr>
          <p:nvPr/>
        </p:nvPicPr>
        <p:blipFill>
          <a:blip r:embed="rId6"/>
          <a:srcRect/>
          <a:stretch>
            <a:fillRect/>
          </a:stretch>
        </p:blipFill>
        <p:spPr>
          <a:xfrm>
            <a:off x="13299273" y="3009689"/>
            <a:ext cx="4451134" cy="4760571"/>
          </a:xfrm>
          <a:prstGeom prst="rect">
            <a:avLst/>
          </a:prstGeom>
        </p:spPr>
      </p:pic>
      <p:sp>
        <p:nvSpPr>
          <p:cNvPr id="13" name="TextBox 13"/>
          <p:cNvSpPr txBox="1"/>
          <p:nvPr/>
        </p:nvSpPr>
        <p:spPr>
          <a:xfrm>
            <a:off x="571100" y="1790724"/>
            <a:ext cx="8572900" cy="645795"/>
          </a:xfrm>
          <a:prstGeom prst="rect">
            <a:avLst/>
          </a:prstGeom>
        </p:spPr>
        <p:txBody>
          <a:bodyPr lIns="0" tIns="0" rIns="0" bIns="0" rtlCol="0" anchor="t">
            <a:spAutoFit/>
          </a:bodyPr>
          <a:lstStyle/>
          <a:p>
            <a:pPr>
              <a:lnSpc>
                <a:spcPts val="5040"/>
              </a:lnSpc>
            </a:pPr>
            <a:r>
              <a:rPr lang="en-US" sz="4200" spc="420">
                <a:solidFill>
                  <a:srgbClr val="04345C"/>
                </a:solidFill>
                <a:latin typeface="Now Bold"/>
              </a:rPr>
              <a:t>INITIAL QUESTIONS</a:t>
            </a:r>
          </a:p>
        </p:txBody>
      </p:sp>
      <p:sp>
        <p:nvSpPr>
          <p:cNvPr id="14" name="TextBox 14"/>
          <p:cNvSpPr txBox="1"/>
          <p:nvPr/>
        </p:nvSpPr>
        <p:spPr>
          <a:xfrm>
            <a:off x="814292" y="3011581"/>
            <a:ext cx="11109241" cy="4413886"/>
          </a:xfrm>
          <a:prstGeom prst="rect">
            <a:avLst/>
          </a:prstGeom>
        </p:spPr>
        <p:txBody>
          <a:bodyPr lIns="0" tIns="0" rIns="0" bIns="0" rtlCol="0" anchor="t">
            <a:spAutoFit/>
          </a:bodyPr>
          <a:lstStyle/>
          <a:p>
            <a:pPr algn="just">
              <a:lnSpc>
                <a:spcPts val="7169"/>
              </a:lnSpc>
            </a:pPr>
            <a:r>
              <a:rPr lang="en-US" sz="2999">
                <a:solidFill>
                  <a:srgbClr val="04345C"/>
                </a:solidFill>
                <a:latin typeface="Now"/>
              </a:rPr>
              <a:t>1. How many papers are there in Google Scholar, Scopus, and math education journals in Vietnam from 2015 to 2022?</a:t>
            </a:r>
          </a:p>
          <a:p>
            <a:pPr algn="just">
              <a:lnSpc>
                <a:spcPts val="7169"/>
              </a:lnSpc>
            </a:pPr>
            <a:r>
              <a:rPr lang="en-US" sz="2999">
                <a:solidFill>
                  <a:srgbClr val="04345C"/>
                </a:solidFill>
                <a:latin typeface="Now"/>
              </a:rPr>
              <a:t>2. What are the main research topics?</a:t>
            </a:r>
          </a:p>
          <a:p>
            <a:pPr algn="just">
              <a:lnSpc>
                <a:spcPts val="7169"/>
              </a:lnSpc>
            </a:pPr>
            <a:r>
              <a:rPr lang="en-US" sz="2999">
                <a:solidFill>
                  <a:srgbClr val="04345C"/>
                </a:solidFill>
                <a:latin typeface="Now"/>
              </a:rPr>
              <a:t>3. What modelling perspectives are often chosen in studies?</a:t>
            </a:r>
          </a:p>
          <a:p>
            <a:pPr algn="just">
              <a:lnSpc>
                <a:spcPts val="7170"/>
              </a:lnSpc>
            </a:pPr>
            <a:r>
              <a:rPr lang="en-US" sz="3000">
                <a:solidFill>
                  <a:srgbClr val="04345C"/>
                </a:solidFill>
                <a:latin typeface="Now"/>
              </a:rPr>
              <a:t>4. What research methods are used?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506910">
            <a:off x="-2954883" y="-2192657"/>
            <a:ext cx="6599197" cy="6838546"/>
          </a:xfrm>
          <a:prstGeom prst="rect">
            <a:avLst/>
          </a:prstGeom>
        </p:spPr>
      </p:pic>
      <p:pic>
        <p:nvPicPr>
          <p:cNvPr id="3" name="Picture 3"/>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641652">
            <a:off x="-2362786" y="4660505"/>
            <a:ext cx="7820182" cy="8103815"/>
          </a:xfrm>
          <a:prstGeom prst="rect">
            <a:avLst/>
          </a:prstGeom>
        </p:spPr>
      </p:pic>
      <p:grpSp>
        <p:nvGrpSpPr>
          <p:cNvPr id="4" name="Group 4"/>
          <p:cNvGrpSpPr>
            <a:grpSpLocks noChangeAspect="1"/>
          </p:cNvGrpSpPr>
          <p:nvPr/>
        </p:nvGrpSpPr>
        <p:grpSpPr>
          <a:xfrm>
            <a:off x="1396513" y="1297931"/>
            <a:ext cx="6390911" cy="6546502"/>
            <a:chOff x="0" y="0"/>
            <a:chExt cx="2086610" cy="2137410"/>
          </a:xfrm>
        </p:grpSpPr>
        <p:sp>
          <p:nvSpPr>
            <p:cNvPr id="5" name="Freeform 5"/>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4"/>
              <a:stretch>
                <a:fillRect l="-13776" r="-40356"/>
              </a:stretch>
            </a:blipFill>
          </p:spPr>
        </p:sp>
      </p:grpSp>
      <p:pic>
        <p:nvPicPr>
          <p:cNvPr id="6" name="Picture 6"/>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1278">
            <a:off x="13204852" y="1319068"/>
            <a:ext cx="9675541" cy="10026468"/>
          </a:xfrm>
          <a:prstGeom prst="rect">
            <a:avLst/>
          </a:prstGeom>
        </p:spPr>
      </p:pic>
      <p:pic>
        <p:nvPicPr>
          <p:cNvPr id="7" name="Picture 7"/>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613148">
            <a:off x="14475153" y="-2123215"/>
            <a:ext cx="4693285" cy="4863507"/>
          </a:xfrm>
          <a:prstGeom prst="rect">
            <a:avLst/>
          </a:prstGeom>
        </p:spPr>
      </p:pic>
      <p:grpSp>
        <p:nvGrpSpPr>
          <p:cNvPr id="8" name="Group 8"/>
          <p:cNvGrpSpPr/>
          <p:nvPr/>
        </p:nvGrpSpPr>
        <p:grpSpPr>
          <a:xfrm>
            <a:off x="1924050" y="7558683"/>
            <a:ext cx="571500" cy="57150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grpSp>
        <p:nvGrpSpPr>
          <p:cNvPr id="10" name="Group 10"/>
          <p:cNvGrpSpPr/>
          <p:nvPr/>
        </p:nvGrpSpPr>
        <p:grpSpPr>
          <a:xfrm>
            <a:off x="17259300" y="636065"/>
            <a:ext cx="1181100" cy="118110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BD4CD"/>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229818">
            <a:off x="14399275" y="-1833848"/>
            <a:ext cx="2744109" cy="2843636"/>
          </a:xfrm>
          <a:prstGeom prst="rect">
            <a:avLst/>
          </a:prstGeom>
        </p:spPr>
      </p:pic>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370856">
            <a:off x="661408" y="8138069"/>
            <a:ext cx="1470208" cy="1523532"/>
          </a:xfrm>
          <a:prstGeom prst="rect">
            <a:avLst/>
          </a:prstGeom>
        </p:spPr>
      </p:pic>
      <p:sp>
        <p:nvSpPr>
          <p:cNvPr id="14" name="TextBox 14"/>
          <p:cNvSpPr txBox="1"/>
          <p:nvPr/>
        </p:nvSpPr>
        <p:spPr>
          <a:xfrm>
            <a:off x="7970736" y="3836752"/>
            <a:ext cx="9681144" cy="1571625"/>
          </a:xfrm>
          <a:prstGeom prst="rect">
            <a:avLst/>
          </a:prstGeom>
        </p:spPr>
        <p:txBody>
          <a:bodyPr lIns="0" tIns="0" rIns="0" bIns="0" rtlCol="0" anchor="t">
            <a:spAutoFit/>
          </a:bodyPr>
          <a:lstStyle/>
          <a:p>
            <a:pPr algn="r">
              <a:lnSpc>
                <a:spcPts val="7346"/>
              </a:lnSpc>
            </a:pPr>
            <a:r>
              <a:rPr lang="en-US" sz="6121" spc="202">
                <a:solidFill>
                  <a:srgbClr val="6BD4CD"/>
                </a:solidFill>
                <a:latin typeface="Josefin Sans Regular Bold"/>
              </a:rPr>
              <a:t>LITERATURE REVIEW </a:t>
            </a:r>
          </a:p>
          <a:p>
            <a:pPr algn="r">
              <a:lnSpc>
                <a:spcPts val="5066"/>
              </a:lnSpc>
            </a:pPr>
            <a:endParaRPr lang="en-US" sz="6121" spc="202">
              <a:solidFill>
                <a:srgbClr val="6BD4CD"/>
              </a:solidFill>
              <a:latin typeface="Josefin Sans Regular Bold"/>
            </a:endParaRPr>
          </a:p>
        </p:txBody>
      </p:sp>
      <p:sp>
        <p:nvSpPr>
          <p:cNvPr id="15" name="TextBox 15"/>
          <p:cNvSpPr txBox="1"/>
          <p:nvPr/>
        </p:nvSpPr>
        <p:spPr>
          <a:xfrm>
            <a:off x="9900986" y="5088911"/>
            <a:ext cx="7358314" cy="1391692"/>
          </a:xfrm>
          <a:prstGeom prst="rect">
            <a:avLst/>
          </a:prstGeom>
        </p:spPr>
        <p:txBody>
          <a:bodyPr lIns="0" tIns="0" rIns="0" bIns="0" rtlCol="0" anchor="t">
            <a:spAutoFit/>
          </a:bodyPr>
          <a:lstStyle/>
          <a:p>
            <a:pPr algn="r">
              <a:lnSpc>
                <a:spcPts val="3708"/>
              </a:lnSpc>
            </a:pPr>
            <a:r>
              <a:rPr lang="en-US" sz="2472">
                <a:solidFill>
                  <a:srgbClr val="6BD4CD"/>
                </a:solidFill>
                <a:latin typeface="Josefin Sans Regular"/>
              </a:rPr>
              <a:t>Mathematical modeling (MM), Mathematical modeling competence (MMC), Mathematical modelling process (MMP)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306238" y="1684583"/>
            <a:ext cx="10438206" cy="7069039"/>
            <a:chOff x="0" y="0"/>
            <a:chExt cx="6848708" cy="4638133"/>
          </a:xfrm>
        </p:grpSpPr>
        <p:sp>
          <p:nvSpPr>
            <p:cNvPr id="3" name="Freeform 3"/>
            <p:cNvSpPr/>
            <p:nvPr/>
          </p:nvSpPr>
          <p:spPr>
            <a:xfrm>
              <a:off x="-3810" y="1270"/>
              <a:ext cx="6853788" cy="4636863"/>
            </a:xfrm>
            <a:custGeom>
              <a:avLst/>
              <a:gdLst/>
              <a:ahLst/>
              <a:cxnLst/>
              <a:rect l="l" t="t" r="r" b="b"/>
              <a:pathLst>
                <a:path w="6853788" h="4636863">
                  <a:moveTo>
                    <a:pt x="6849978" y="4021791"/>
                  </a:moveTo>
                  <a:cubicBezTo>
                    <a:pt x="6849978" y="3808802"/>
                    <a:pt x="6853788" y="3592203"/>
                    <a:pt x="6847438" y="3379214"/>
                  </a:cubicBezTo>
                  <a:cubicBezTo>
                    <a:pt x="6839818" y="3238424"/>
                    <a:pt x="6828388" y="462343"/>
                    <a:pt x="6828388" y="321554"/>
                  </a:cubicBezTo>
                  <a:cubicBezTo>
                    <a:pt x="6825848" y="224084"/>
                    <a:pt x="6824578" y="123004"/>
                    <a:pt x="6822038" y="54610"/>
                  </a:cubicBezTo>
                  <a:cubicBezTo>
                    <a:pt x="6822038" y="44450"/>
                    <a:pt x="6820768" y="34290"/>
                    <a:pt x="6819498" y="21590"/>
                  </a:cubicBezTo>
                  <a:cubicBezTo>
                    <a:pt x="6809338" y="19050"/>
                    <a:pt x="6800448" y="17780"/>
                    <a:pt x="6790288" y="16510"/>
                  </a:cubicBezTo>
                  <a:cubicBezTo>
                    <a:pt x="6764926" y="15240"/>
                    <a:pt x="6732733" y="16510"/>
                    <a:pt x="6705906" y="16510"/>
                  </a:cubicBezTo>
                  <a:cubicBezTo>
                    <a:pt x="6571769" y="13970"/>
                    <a:pt x="6437632" y="8890"/>
                    <a:pt x="6303495" y="7620"/>
                  </a:cubicBezTo>
                  <a:cubicBezTo>
                    <a:pt x="6051318" y="5080"/>
                    <a:pt x="5793775" y="3810"/>
                    <a:pt x="5541598" y="2540"/>
                  </a:cubicBezTo>
                  <a:cubicBezTo>
                    <a:pt x="5450385" y="2540"/>
                    <a:pt x="5353806" y="0"/>
                    <a:pt x="5262593" y="0"/>
                  </a:cubicBezTo>
                  <a:cubicBezTo>
                    <a:pt x="5042608" y="0"/>
                    <a:pt x="4827989" y="1270"/>
                    <a:pt x="4608005" y="1270"/>
                  </a:cubicBezTo>
                  <a:cubicBezTo>
                    <a:pt x="4479233" y="1270"/>
                    <a:pt x="4350462" y="3810"/>
                    <a:pt x="4216325" y="3810"/>
                  </a:cubicBezTo>
                  <a:cubicBezTo>
                    <a:pt x="4082188" y="5080"/>
                    <a:pt x="1651628" y="7620"/>
                    <a:pt x="1517491" y="7620"/>
                  </a:cubicBezTo>
                  <a:cubicBezTo>
                    <a:pt x="1410181" y="7620"/>
                    <a:pt x="1302872" y="6350"/>
                    <a:pt x="1195562" y="7620"/>
                  </a:cubicBezTo>
                  <a:cubicBezTo>
                    <a:pt x="1098984" y="8890"/>
                    <a:pt x="997040" y="11430"/>
                    <a:pt x="900461" y="12700"/>
                  </a:cubicBezTo>
                  <a:cubicBezTo>
                    <a:pt x="798517" y="15240"/>
                    <a:pt x="696573" y="16510"/>
                    <a:pt x="599994" y="19050"/>
                  </a:cubicBezTo>
                  <a:cubicBezTo>
                    <a:pt x="455126" y="21590"/>
                    <a:pt x="304893" y="24130"/>
                    <a:pt x="160025" y="27940"/>
                  </a:cubicBezTo>
                  <a:cubicBezTo>
                    <a:pt x="74178" y="30480"/>
                    <a:pt x="38100" y="34290"/>
                    <a:pt x="16510" y="36830"/>
                  </a:cubicBezTo>
                  <a:cubicBezTo>
                    <a:pt x="16510" y="38100"/>
                    <a:pt x="13970" y="40640"/>
                    <a:pt x="13970" y="43180"/>
                  </a:cubicBezTo>
                  <a:cubicBezTo>
                    <a:pt x="12700" y="72464"/>
                    <a:pt x="10160" y="155494"/>
                    <a:pt x="8890" y="234914"/>
                  </a:cubicBezTo>
                  <a:cubicBezTo>
                    <a:pt x="7620" y="281844"/>
                    <a:pt x="8890" y="332383"/>
                    <a:pt x="7620" y="379313"/>
                  </a:cubicBezTo>
                  <a:cubicBezTo>
                    <a:pt x="0" y="617573"/>
                    <a:pt x="5080" y="3566933"/>
                    <a:pt x="7620" y="3808802"/>
                  </a:cubicBezTo>
                  <a:cubicBezTo>
                    <a:pt x="6350" y="4000131"/>
                    <a:pt x="11430" y="4187851"/>
                    <a:pt x="11430" y="4379180"/>
                  </a:cubicBezTo>
                  <a:cubicBezTo>
                    <a:pt x="11430" y="4469430"/>
                    <a:pt x="15240" y="4563289"/>
                    <a:pt x="7620" y="4606383"/>
                  </a:cubicBezTo>
                  <a:cubicBezTo>
                    <a:pt x="5080" y="4615273"/>
                    <a:pt x="10160" y="4621623"/>
                    <a:pt x="19050" y="4622893"/>
                  </a:cubicBezTo>
                  <a:cubicBezTo>
                    <a:pt x="29210" y="4624163"/>
                    <a:pt x="38100" y="4624163"/>
                    <a:pt x="48260" y="4624163"/>
                  </a:cubicBezTo>
                  <a:cubicBezTo>
                    <a:pt x="202949" y="4625433"/>
                    <a:pt x="374644" y="4625433"/>
                    <a:pt x="551705" y="4626703"/>
                  </a:cubicBezTo>
                  <a:cubicBezTo>
                    <a:pt x="648284" y="4627973"/>
                    <a:pt x="744862" y="4629243"/>
                    <a:pt x="836075" y="4630513"/>
                  </a:cubicBezTo>
                  <a:cubicBezTo>
                    <a:pt x="997040" y="4631783"/>
                    <a:pt x="1152638" y="4631783"/>
                    <a:pt x="1313603" y="4633053"/>
                  </a:cubicBezTo>
                  <a:cubicBezTo>
                    <a:pt x="1377988" y="4633053"/>
                    <a:pt x="1437009" y="4633053"/>
                    <a:pt x="1501394" y="4631783"/>
                  </a:cubicBezTo>
                  <a:cubicBezTo>
                    <a:pt x="1528222" y="4631783"/>
                    <a:pt x="1560415" y="4630513"/>
                    <a:pt x="1587242" y="4630513"/>
                  </a:cubicBezTo>
                  <a:cubicBezTo>
                    <a:pt x="1694551" y="4631783"/>
                    <a:pt x="3840742" y="4622893"/>
                    <a:pt x="3948051" y="4624163"/>
                  </a:cubicBezTo>
                  <a:cubicBezTo>
                    <a:pt x="4098284" y="4625433"/>
                    <a:pt x="4511426" y="4625433"/>
                    <a:pt x="4661659" y="4625433"/>
                  </a:cubicBezTo>
                  <a:cubicBezTo>
                    <a:pt x="4720679" y="4625433"/>
                    <a:pt x="4774334" y="4624163"/>
                    <a:pt x="4833355" y="4624163"/>
                  </a:cubicBezTo>
                  <a:cubicBezTo>
                    <a:pt x="4929933" y="4625433"/>
                    <a:pt x="5026512" y="4626703"/>
                    <a:pt x="5123090" y="4627973"/>
                  </a:cubicBezTo>
                  <a:cubicBezTo>
                    <a:pt x="5332344" y="4630513"/>
                    <a:pt x="5536232" y="4627973"/>
                    <a:pt x="5745486" y="4631783"/>
                  </a:cubicBezTo>
                  <a:cubicBezTo>
                    <a:pt x="6094241" y="4636863"/>
                    <a:pt x="6448363" y="4630513"/>
                    <a:pt x="6790288" y="4635593"/>
                  </a:cubicBezTo>
                  <a:cubicBezTo>
                    <a:pt x="6810608" y="4636863"/>
                    <a:pt x="6830928" y="4635593"/>
                    <a:pt x="6853788" y="4635593"/>
                  </a:cubicBezTo>
                  <a:cubicBezTo>
                    <a:pt x="6853788" y="4611463"/>
                    <a:pt x="6853788" y="4598763"/>
                    <a:pt x="6853788" y="4566900"/>
                  </a:cubicBezTo>
                  <a:cubicBezTo>
                    <a:pt x="6852518" y="4382790"/>
                    <a:pt x="6849978" y="4209511"/>
                    <a:pt x="6849978" y="4021791"/>
                  </a:cubicBezTo>
                  <a:close/>
                </a:path>
              </a:pathLst>
            </a:custGeom>
            <a:solidFill>
              <a:srgbClr val="566E96"/>
            </a:solidFill>
          </p:spPr>
        </p:sp>
      </p:grpSp>
      <p:sp>
        <p:nvSpPr>
          <p:cNvPr id="4" name="TextBox 4"/>
          <p:cNvSpPr txBox="1"/>
          <p:nvPr/>
        </p:nvSpPr>
        <p:spPr>
          <a:xfrm>
            <a:off x="6914300" y="2435398"/>
            <a:ext cx="11073881" cy="5167360"/>
          </a:xfrm>
          <a:prstGeom prst="rect">
            <a:avLst/>
          </a:prstGeom>
        </p:spPr>
        <p:txBody>
          <a:bodyPr lIns="0" tIns="0" rIns="0" bIns="0" rtlCol="0" anchor="t">
            <a:spAutoFit/>
          </a:bodyPr>
          <a:lstStyle/>
          <a:p>
            <a:pPr>
              <a:lnSpc>
                <a:spcPts val="8363"/>
              </a:lnSpc>
            </a:pPr>
            <a:r>
              <a:rPr lang="en-US" sz="3399" spc="-149">
                <a:solidFill>
                  <a:srgbClr val="FFFFFF"/>
                </a:solidFill>
                <a:latin typeface="Now"/>
              </a:rPr>
              <a:t>1 Thinking ability and mathematical reasoning</a:t>
            </a:r>
          </a:p>
          <a:p>
            <a:pPr>
              <a:lnSpc>
                <a:spcPts val="8363"/>
              </a:lnSpc>
            </a:pPr>
            <a:r>
              <a:rPr lang="en-US" sz="3399" spc="-149">
                <a:solidFill>
                  <a:srgbClr val="FFFFFF"/>
                </a:solidFill>
                <a:latin typeface="Now"/>
              </a:rPr>
              <a:t>2. Mathematical modeling competence</a:t>
            </a:r>
          </a:p>
          <a:p>
            <a:pPr>
              <a:lnSpc>
                <a:spcPts val="8363"/>
              </a:lnSpc>
            </a:pPr>
            <a:r>
              <a:rPr lang="en-US" sz="3399" spc="-149">
                <a:solidFill>
                  <a:srgbClr val="FFFFFF"/>
                </a:solidFill>
                <a:latin typeface="Now"/>
              </a:rPr>
              <a:t>3. Math problem solving ability</a:t>
            </a:r>
          </a:p>
          <a:p>
            <a:pPr>
              <a:lnSpc>
                <a:spcPts val="8363"/>
              </a:lnSpc>
            </a:pPr>
            <a:r>
              <a:rPr lang="en-US" sz="3399" spc="-149">
                <a:solidFill>
                  <a:srgbClr val="FFFFFF"/>
                </a:solidFill>
                <a:latin typeface="Now"/>
              </a:rPr>
              <a:t>4. Mathematical communication skills</a:t>
            </a:r>
          </a:p>
          <a:p>
            <a:pPr>
              <a:lnSpc>
                <a:spcPts val="8364"/>
              </a:lnSpc>
            </a:pPr>
            <a:r>
              <a:rPr lang="en-US" sz="3400" spc="-149">
                <a:solidFill>
                  <a:srgbClr val="FFFFFF"/>
                </a:solidFill>
                <a:latin typeface="Now"/>
              </a:rPr>
              <a:t>5. Ability to use tools and means of learning mathematics</a:t>
            </a:r>
          </a:p>
        </p:txBody>
      </p:sp>
      <p:sp>
        <p:nvSpPr>
          <p:cNvPr id="5" name="TextBox 5"/>
          <p:cNvSpPr txBox="1"/>
          <p:nvPr/>
        </p:nvSpPr>
        <p:spPr>
          <a:xfrm>
            <a:off x="816669" y="6805783"/>
            <a:ext cx="5217669" cy="796975"/>
          </a:xfrm>
          <a:prstGeom prst="rect">
            <a:avLst/>
          </a:prstGeom>
        </p:spPr>
        <p:txBody>
          <a:bodyPr lIns="0" tIns="0" rIns="0" bIns="0" rtlCol="0" anchor="t">
            <a:spAutoFit/>
          </a:bodyPr>
          <a:lstStyle/>
          <a:p>
            <a:pPr>
              <a:lnSpc>
                <a:spcPts val="3177"/>
              </a:lnSpc>
              <a:spcBef>
                <a:spcPct val="0"/>
              </a:spcBef>
            </a:pPr>
            <a:r>
              <a:rPr lang="en-US" sz="2269">
                <a:solidFill>
                  <a:srgbClr val="FFFFFF"/>
                </a:solidFill>
                <a:latin typeface="Now"/>
              </a:rPr>
              <a:t>According to the General Education Program in Mathematics 2018</a:t>
            </a: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1616"/>
          <a:stretch>
            <a:fillRect/>
          </a:stretch>
        </p:blipFill>
        <p:spPr>
          <a:xfrm>
            <a:off x="816669" y="6383099"/>
            <a:ext cx="2319541" cy="101004"/>
          </a:xfrm>
          <a:prstGeom prst="rect">
            <a:avLst/>
          </a:prstGeom>
        </p:spPr>
      </p:pic>
      <p:sp>
        <p:nvSpPr>
          <p:cNvPr id="7" name="TextBox 7"/>
          <p:cNvSpPr txBox="1"/>
          <p:nvPr/>
        </p:nvSpPr>
        <p:spPr>
          <a:xfrm>
            <a:off x="816669" y="4073554"/>
            <a:ext cx="7234388" cy="2013079"/>
          </a:xfrm>
          <a:prstGeom prst="rect">
            <a:avLst/>
          </a:prstGeom>
        </p:spPr>
        <p:txBody>
          <a:bodyPr lIns="0" tIns="0" rIns="0" bIns="0" rtlCol="0" anchor="t">
            <a:spAutoFit/>
          </a:bodyPr>
          <a:lstStyle/>
          <a:p>
            <a:pPr>
              <a:lnSpc>
                <a:spcPts val="7189"/>
              </a:lnSpc>
            </a:pPr>
            <a:r>
              <a:rPr lang="en-US" sz="6719">
                <a:solidFill>
                  <a:srgbClr val="FFFFFF"/>
                </a:solidFill>
                <a:latin typeface="Jua"/>
              </a:rPr>
              <a:t>Mathematical competence</a:t>
            </a: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25816" y="8262046"/>
            <a:ext cx="3924730" cy="4049909"/>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545747" y="1381128"/>
            <a:ext cx="180427" cy="196452"/>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635961" y="838663"/>
            <a:ext cx="180427" cy="196452"/>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7054243" y="1230553"/>
            <a:ext cx="276584" cy="30114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sp>
        <p:nvSpPr>
          <p:cNvPr id="2" name="TextBox 2"/>
          <p:cNvSpPr txBox="1"/>
          <p:nvPr/>
        </p:nvSpPr>
        <p:spPr>
          <a:xfrm>
            <a:off x="1028700" y="3266101"/>
            <a:ext cx="9457651" cy="3859331"/>
          </a:xfrm>
          <a:prstGeom prst="rect">
            <a:avLst/>
          </a:prstGeom>
        </p:spPr>
        <p:txBody>
          <a:bodyPr lIns="0" tIns="0" rIns="0" bIns="0" rtlCol="0" anchor="t">
            <a:spAutoFit/>
          </a:bodyPr>
          <a:lstStyle/>
          <a:p>
            <a:pPr>
              <a:lnSpc>
                <a:spcPts val="4759"/>
              </a:lnSpc>
            </a:pPr>
            <a:r>
              <a:rPr lang="en-US" sz="3399">
                <a:solidFill>
                  <a:srgbClr val="FFFFFF"/>
                </a:solidFill>
                <a:latin typeface="Now"/>
              </a:rPr>
              <a:t>Mathematical modeling competence is the synthesis of knowledge, skills, and personal attributes to solve problems related to mathematical modeling</a:t>
            </a:r>
          </a:p>
          <a:p>
            <a:pPr>
              <a:lnSpc>
                <a:spcPts val="4759"/>
              </a:lnSpc>
            </a:pPr>
            <a:r>
              <a:rPr lang="en-US" sz="3399">
                <a:solidFill>
                  <a:srgbClr val="FFFFFF"/>
                </a:solidFill>
                <a:latin typeface="Now"/>
              </a:rPr>
              <a:t> </a:t>
            </a:r>
          </a:p>
          <a:p>
            <a:pPr>
              <a:lnSpc>
                <a:spcPts val="3360"/>
              </a:lnSpc>
            </a:pPr>
            <a:r>
              <a:rPr lang="en-US" sz="2400">
                <a:solidFill>
                  <a:srgbClr val="FFFFFF"/>
                </a:solidFill>
                <a:latin typeface="Now"/>
              </a:rPr>
              <a:t>Ministry of Education and Training, 2018</a:t>
            </a:r>
          </a:p>
          <a:p>
            <a:pPr>
              <a:lnSpc>
                <a:spcPts val="3360"/>
              </a:lnSpc>
            </a:pPr>
            <a:endParaRPr lang="en-US" sz="2400">
              <a:solidFill>
                <a:srgbClr val="FFFFFF"/>
              </a:solidFill>
              <a:latin typeface="Now"/>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109579">
            <a:off x="-1843221" y="-1067347"/>
            <a:ext cx="3686442" cy="321725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7344" y="7754643"/>
            <a:ext cx="4206008" cy="4221359"/>
          </a:xfrm>
          <a:prstGeom prst="rect">
            <a:avLst/>
          </a:prstGeom>
        </p:spPr>
      </p:pic>
      <p:grpSp>
        <p:nvGrpSpPr>
          <p:cNvPr id="5" name="Group 5"/>
          <p:cNvGrpSpPr/>
          <p:nvPr/>
        </p:nvGrpSpPr>
        <p:grpSpPr>
          <a:xfrm rot="5400000">
            <a:off x="9534378" y="1684583"/>
            <a:ext cx="10438206" cy="7069039"/>
            <a:chOff x="0" y="0"/>
            <a:chExt cx="6848708" cy="4638133"/>
          </a:xfrm>
        </p:grpSpPr>
        <p:sp>
          <p:nvSpPr>
            <p:cNvPr id="6" name="Freeform 6"/>
            <p:cNvSpPr/>
            <p:nvPr/>
          </p:nvSpPr>
          <p:spPr>
            <a:xfrm>
              <a:off x="-3810" y="1270"/>
              <a:ext cx="6853788" cy="4636863"/>
            </a:xfrm>
            <a:custGeom>
              <a:avLst/>
              <a:gdLst/>
              <a:ahLst/>
              <a:cxnLst/>
              <a:rect l="l" t="t" r="r" b="b"/>
              <a:pathLst>
                <a:path w="6853788" h="4636863">
                  <a:moveTo>
                    <a:pt x="6849978" y="4021791"/>
                  </a:moveTo>
                  <a:cubicBezTo>
                    <a:pt x="6849978" y="3808802"/>
                    <a:pt x="6853788" y="3592203"/>
                    <a:pt x="6847438" y="3379214"/>
                  </a:cubicBezTo>
                  <a:cubicBezTo>
                    <a:pt x="6839818" y="3238424"/>
                    <a:pt x="6828388" y="462343"/>
                    <a:pt x="6828388" y="321554"/>
                  </a:cubicBezTo>
                  <a:cubicBezTo>
                    <a:pt x="6825848" y="224084"/>
                    <a:pt x="6824578" y="123004"/>
                    <a:pt x="6822038" y="54610"/>
                  </a:cubicBezTo>
                  <a:cubicBezTo>
                    <a:pt x="6822038" y="44450"/>
                    <a:pt x="6820768" y="34290"/>
                    <a:pt x="6819498" y="21590"/>
                  </a:cubicBezTo>
                  <a:cubicBezTo>
                    <a:pt x="6809338" y="19050"/>
                    <a:pt x="6800448" y="17780"/>
                    <a:pt x="6790288" y="16510"/>
                  </a:cubicBezTo>
                  <a:cubicBezTo>
                    <a:pt x="6764926" y="15240"/>
                    <a:pt x="6732733" y="16510"/>
                    <a:pt x="6705906" y="16510"/>
                  </a:cubicBezTo>
                  <a:cubicBezTo>
                    <a:pt x="6571769" y="13970"/>
                    <a:pt x="6437632" y="8890"/>
                    <a:pt x="6303495" y="7620"/>
                  </a:cubicBezTo>
                  <a:cubicBezTo>
                    <a:pt x="6051318" y="5080"/>
                    <a:pt x="5793775" y="3810"/>
                    <a:pt x="5541598" y="2540"/>
                  </a:cubicBezTo>
                  <a:cubicBezTo>
                    <a:pt x="5450385" y="2540"/>
                    <a:pt x="5353806" y="0"/>
                    <a:pt x="5262593" y="0"/>
                  </a:cubicBezTo>
                  <a:cubicBezTo>
                    <a:pt x="5042608" y="0"/>
                    <a:pt x="4827989" y="1270"/>
                    <a:pt x="4608005" y="1270"/>
                  </a:cubicBezTo>
                  <a:cubicBezTo>
                    <a:pt x="4479233" y="1270"/>
                    <a:pt x="4350462" y="3810"/>
                    <a:pt x="4216325" y="3810"/>
                  </a:cubicBezTo>
                  <a:cubicBezTo>
                    <a:pt x="4082188" y="5080"/>
                    <a:pt x="1651628" y="7620"/>
                    <a:pt x="1517491" y="7620"/>
                  </a:cubicBezTo>
                  <a:cubicBezTo>
                    <a:pt x="1410181" y="7620"/>
                    <a:pt x="1302872" y="6350"/>
                    <a:pt x="1195562" y="7620"/>
                  </a:cubicBezTo>
                  <a:cubicBezTo>
                    <a:pt x="1098984" y="8890"/>
                    <a:pt x="997040" y="11430"/>
                    <a:pt x="900461" y="12700"/>
                  </a:cubicBezTo>
                  <a:cubicBezTo>
                    <a:pt x="798517" y="15240"/>
                    <a:pt x="696573" y="16510"/>
                    <a:pt x="599994" y="19050"/>
                  </a:cubicBezTo>
                  <a:cubicBezTo>
                    <a:pt x="455126" y="21590"/>
                    <a:pt x="304893" y="24130"/>
                    <a:pt x="160025" y="27940"/>
                  </a:cubicBezTo>
                  <a:cubicBezTo>
                    <a:pt x="74178" y="30480"/>
                    <a:pt x="38100" y="34290"/>
                    <a:pt x="16510" y="36830"/>
                  </a:cubicBezTo>
                  <a:cubicBezTo>
                    <a:pt x="16510" y="38100"/>
                    <a:pt x="13970" y="40640"/>
                    <a:pt x="13970" y="43180"/>
                  </a:cubicBezTo>
                  <a:cubicBezTo>
                    <a:pt x="12700" y="72464"/>
                    <a:pt x="10160" y="155494"/>
                    <a:pt x="8890" y="234914"/>
                  </a:cubicBezTo>
                  <a:cubicBezTo>
                    <a:pt x="7620" y="281844"/>
                    <a:pt x="8890" y="332383"/>
                    <a:pt x="7620" y="379313"/>
                  </a:cubicBezTo>
                  <a:cubicBezTo>
                    <a:pt x="0" y="617573"/>
                    <a:pt x="5080" y="3566933"/>
                    <a:pt x="7620" y="3808802"/>
                  </a:cubicBezTo>
                  <a:cubicBezTo>
                    <a:pt x="6350" y="4000131"/>
                    <a:pt x="11430" y="4187851"/>
                    <a:pt x="11430" y="4379180"/>
                  </a:cubicBezTo>
                  <a:cubicBezTo>
                    <a:pt x="11430" y="4469430"/>
                    <a:pt x="15240" y="4563289"/>
                    <a:pt x="7620" y="4606383"/>
                  </a:cubicBezTo>
                  <a:cubicBezTo>
                    <a:pt x="5080" y="4615273"/>
                    <a:pt x="10160" y="4621623"/>
                    <a:pt x="19050" y="4622893"/>
                  </a:cubicBezTo>
                  <a:cubicBezTo>
                    <a:pt x="29210" y="4624163"/>
                    <a:pt x="38100" y="4624163"/>
                    <a:pt x="48260" y="4624163"/>
                  </a:cubicBezTo>
                  <a:cubicBezTo>
                    <a:pt x="202949" y="4625433"/>
                    <a:pt x="374644" y="4625433"/>
                    <a:pt x="551705" y="4626703"/>
                  </a:cubicBezTo>
                  <a:cubicBezTo>
                    <a:pt x="648284" y="4627973"/>
                    <a:pt x="744862" y="4629243"/>
                    <a:pt x="836075" y="4630513"/>
                  </a:cubicBezTo>
                  <a:cubicBezTo>
                    <a:pt x="997040" y="4631783"/>
                    <a:pt x="1152638" y="4631783"/>
                    <a:pt x="1313603" y="4633053"/>
                  </a:cubicBezTo>
                  <a:cubicBezTo>
                    <a:pt x="1377988" y="4633053"/>
                    <a:pt x="1437009" y="4633053"/>
                    <a:pt x="1501394" y="4631783"/>
                  </a:cubicBezTo>
                  <a:cubicBezTo>
                    <a:pt x="1528222" y="4631783"/>
                    <a:pt x="1560415" y="4630513"/>
                    <a:pt x="1587242" y="4630513"/>
                  </a:cubicBezTo>
                  <a:cubicBezTo>
                    <a:pt x="1694551" y="4631783"/>
                    <a:pt x="3840742" y="4622893"/>
                    <a:pt x="3948051" y="4624163"/>
                  </a:cubicBezTo>
                  <a:cubicBezTo>
                    <a:pt x="4098284" y="4625433"/>
                    <a:pt x="4511426" y="4625433"/>
                    <a:pt x="4661659" y="4625433"/>
                  </a:cubicBezTo>
                  <a:cubicBezTo>
                    <a:pt x="4720679" y="4625433"/>
                    <a:pt x="4774334" y="4624163"/>
                    <a:pt x="4833355" y="4624163"/>
                  </a:cubicBezTo>
                  <a:cubicBezTo>
                    <a:pt x="4929933" y="4625433"/>
                    <a:pt x="5026512" y="4626703"/>
                    <a:pt x="5123090" y="4627973"/>
                  </a:cubicBezTo>
                  <a:cubicBezTo>
                    <a:pt x="5332344" y="4630513"/>
                    <a:pt x="5536232" y="4627973"/>
                    <a:pt x="5745486" y="4631783"/>
                  </a:cubicBezTo>
                  <a:cubicBezTo>
                    <a:pt x="6094241" y="4636863"/>
                    <a:pt x="6448363" y="4630513"/>
                    <a:pt x="6790288" y="4635593"/>
                  </a:cubicBezTo>
                  <a:cubicBezTo>
                    <a:pt x="6810608" y="4636863"/>
                    <a:pt x="6830928" y="4635593"/>
                    <a:pt x="6853788" y="4635593"/>
                  </a:cubicBezTo>
                  <a:cubicBezTo>
                    <a:pt x="6853788" y="4611463"/>
                    <a:pt x="6853788" y="4598763"/>
                    <a:pt x="6853788" y="4566900"/>
                  </a:cubicBezTo>
                  <a:cubicBezTo>
                    <a:pt x="6852518" y="4382790"/>
                    <a:pt x="6849978" y="4209511"/>
                    <a:pt x="6849978" y="4021791"/>
                  </a:cubicBezTo>
                  <a:close/>
                </a:path>
              </a:pathLst>
            </a:custGeom>
            <a:solidFill>
              <a:srgbClr val="566E96"/>
            </a:solidFill>
          </p:spPr>
        </p:sp>
      </p:grpSp>
      <p:sp>
        <p:nvSpPr>
          <p:cNvPr id="7" name="TextBox 7"/>
          <p:cNvSpPr txBox="1"/>
          <p:nvPr/>
        </p:nvSpPr>
        <p:spPr>
          <a:xfrm>
            <a:off x="12041631" y="6786733"/>
            <a:ext cx="5217669" cy="610722"/>
          </a:xfrm>
          <a:prstGeom prst="rect">
            <a:avLst/>
          </a:prstGeom>
        </p:spPr>
        <p:txBody>
          <a:bodyPr lIns="0" tIns="0" rIns="0" bIns="0" rtlCol="0" anchor="t">
            <a:spAutoFit/>
          </a:bodyPr>
          <a:lstStyle/>
          <a:p>
            <a:pPr algn="r">
              <a:lnSpc>
                <a:spcPts val="4997"/>
              </a:lnSpc>
              <a:spcBef>
                <a:spcPct val="0"/>
              </a:spcBef>
            </a:pPr>
            <a:r>
              <a:rPr lang="en-US" sz="3569">
                <a:solidFill>
                  <a:srgbClr val="FFFFFF"/>
                </a:solidFill>
                <a:latin typeface="Now"/>
              </a:rPr>
              <a:t>Definition</a:t>
            </a:r>
          </a:p>
        </p:txBody>
      </p:sp>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t="51616"/>
          <a:stretch>
            <a:fillRect/>
          </a:stretch>
        </p:blipFill>
        <p:spPr>
          <a:xfrm>
            <a:off x="14939759" y="6412865"/>
            <a:ext cx="2319541" cy="101004"/>
          </a:xfrm>
          <a:prstGeom prst="rect">
            <a:avLst/>
          </a:prstGeom>
        </p:spPr>
      </p:pic>
      <p:sp>
        <p:nvSpPr>
          <p:cNvPr id="9" name="TextBox 9"/>
          <p:cNvSpPr txBox="1"/>
          <p:nvPr/>
        </p:nvSpPr>
        <p:spPr>
          <a:xfrm>
            <a:off x="12144646" y="3139305"/>
            <a:ext cx="5217669" cy="2968778"/>
          </a:xfrm>
          <a:prstGeom prst="rect">
            <a:avLst/>
          </a:prstGeom>
        </p:spPr>
        <p:txBody>
          <a:bodyPr lIns="0" tIns="0" rIns="0" bIns="0" rtlCol="0" anchor="t">
            <a:spAutoFit/>
          </a:bodyPr>
          <a:lstStyle/>
          <a:p>
            <a:pPr algn="r">
              <a:lnSpc>
                <a:spcPts val="7296"/>
              </a:lnSpc>
            </a:pPr>
            <a:r>
              <a:rPr lang="en-US" sz="6819">
                <a:solidFill>
                  <a:srgbClr val="FFFFFF"/>
                </a:solidFill>
                <a:latin typeface="Jua"/>
              </a:rPr>
              <a:t>Mathematical modeling competence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434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109579">
            <a:off x="-1843221" y="-1067347"/>
            <a:ext cx="3686442" cy="321725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7344" y="7754643"/>
            <a:ext cx="4206008" cy="4221359"/>
          </a:xfrm>
          <a:prstGeom prst="rect">
            <a:avLst/>
          </a:prstGeom>
        </p:spPr>
      </p:pic>
      <p:grpSp>
        <p:nvGrpSpPr>
          <p:cNvPr id="4" name="Group 4"/>
          <p:cNvGrpSpPr/>
          <p:nvPr/>
        </p:nvGrpSpPr>
        <p:grpSpPr>
          <a:xfrm rot="5400000">
            <a:off x="10357047" y="1533378"/>
            <a:ext cx="10438206" cy="7069039"/>
            <a:chOff x="0" y="0"/>
            <a:chExt cx="6848708" cy="4638133"/>
          </a:xfrm>
        </p:grpSpPr>
        <p:sp>
          <p:nvSpPr>
            <p:cNvPr id="5" name="Freeform 5"/>
            <p:cNvSpPr/>
            <p:nvPr/>
          </p:nvSpPr>
          <p:spPr>
            <a:xfrm>
              <a:off x="-3810" y="1270"/>
              <a:ext cx="6853788" cy="4636863"/>
            </a:xfrm>
            <a:custGeom>
              <a:avLst/>
              <a:gdLst/>
              <a:ahLst/>
              <a:cxnLst/>
              <a:rect l="l" t="t" r="r" b="b"/>
              <a:pathLst>
                <a:path w="6853788" h="4636863">
                  <a:moveTo>
                    <a:pt x="6849978" y="4021791"/>
                  </a:moveTo>
                  <a:cubicBezTo>
                    <a:pt x="6849978" y="3808802"/>
                    <a:pt x="6853788" y="3592203"/>
                    <a:pt x="6847438" y="3379214"/>
                  </a:cubicBezTo>
                  <a:cubicBezTo>
                    <a:pt x="6839818" y="3238424"/>
                    <a:pt x="6828388" y="462343"/>
                    <a:pt x="6828388" y="321554"/>
                  </a:cubicBezTo>
                  <a:cubicBezTo>
                    <a:pt x="6825848" y="224084"/>
                    <a:pt x="6824578" y="123004"/>
                    <a:pt x="6822038" y="54610"/>
                  </a:cubicBezTo>
                  <a:cubicBezTo>
                    <a:pt x="6822038" y="44450"/>
                    <a:pt x="6820768" y="34290"/>
                    <a:pt x="6819498" y="21590"/>
                  </a:cubicBezTo>
                  <a:cubicBezTo>
                    <a:pt x="6809338" y="19050"/>
                    <a:pt x="6800448" y="17780"/>
                    <a:pt x="6790288" y="16510"/>
                  </a:cubicBezTo>
                  <a:cubicBezTo>
                    <a:pt x="6764926" y="15240"/>
                    <a:pt x="6732733" y="16510"/>
                    <a:pt x="6705906" y="16510"/>
                  </a:cubicBezTo>
                  <a:cubicBezTo>
                    <a:pt x="6571769" y="13970"/>
                    <a:pt x="6437632" y="8890"/>
                    <a:pt x="6303495" y="7620"/>
                  </a:cubicBezTo>
                  <a:cubicBezTo>
                    <a:pt x="6051318" y="5080"/>
                    <a:pt x="5793775" y="3810"/>
                    <a:pt x="5541598" y="2540"/>
                  </a:cubicBezTo>
                  <a:cubicBezTo>
                    <a:pt x="5450385" y="2540"/>
                    <a:pt x="5353806" y="0"/>
                    <a:pt x="5262593" y="0"/>
                  </a:cubicBezTo>
                  <a:cubicBezTo>
                    <a:pt x="5042608" y="0"/>
                    <a:pt x="4827989" y="1270"/>
                    <a:pt x="4608005" y="1270"/>
                  </a:cubicBezTo>
                  <a:cubicBezTo>
                    <a:pt x="4479233" y="1270"/>
                    <a:pt x="4350462" y="3810"/>
                    <a:pt x="4216325" y="3810"/>
                  </a:cubicBezTo>
                  <a:cubicBezTo>
                    <a:pt x="4082188" y="5080"/>
                    <a:pt x="1651628" y="7620"/>
                    <a:pt x="1517491" y="7620"/>
                  </a:cubicBezTo>
                  <a:cubicBezTo>
                    <a:pt x="1410181" y="7620"/>
                    <a:pt x="1302872" y="6350"/>
                    <a:pt x="1195562" y="7620"/>
                  </a:cubicBezTo>
                  <a:cubicBezTo>
                    <a:pt x="1098984" y="8890"/>
                    <a:pt x="997040" y="11430"/>
                    <a:pt x="900461" y="12700"/>
                  </a:cubicBezTo>
                  <a:cubicBezTo>
                    <a:pt x="798517" y="15240"/>
                    <a:pt x="696573" y="16510"/>
                    <a:pt x="599994" y="19050"/>
                  </a:cubicBezTo>
                  <a:cubicBezTo>
                    <a:pt x="455126" y="21590"/>
                    <a:pt x="304893" y="24130"/>
                    <a:pt x="160025" y="27940"/>
                  </a:cubicBezTo>
                  <a:cubicBezTo>
                    <a:pt x="74178" y="30480"/>
                    <a:pt x="38100" y="34290"/>
                    <a:pt x="16510" y="36830"/>
                  </a:cubicBezTo>
                  <a:cubicBezTo>
                    <a:pt x="16510" y="38100"/>
                    <a:pt x="13970" y="40640"/>
                    <a:pt x="13970" y="43180"/>
                  </a:cubicBezTo>
                  <a:cubicBezTo>
                    <a:pt x="12700" y="72464"/>
                    <a:pt x="10160" y="155494"/>
                    <a:pt x="8890" y="234914"/>
                  </a:cubicBezTo>
                  <a:cubicBezTo>
                    <a:pt x="7620" y="281844"/>
                    <a:pt x="8890" y="332383"/>
                    <a:pt x="7620" y="379313"/>
                  </a:cubicBezTo>
                  <a:cubicBezTo>
                    <a:pt x="0" y="617573"/>
                    <a:pt x="5080" y="3566933"/>
                    <a:pt x="7620" y="3808802"/>
                  </a:cubicBezTo>
                  <a:cubicBezTo>
                    <a:pt x="6350" y="4000131"/>
                    <a:pt x="11430" y="4187851"/>
                    <a:pt x="11430" y="4379180"/>
                  </a:cubicBezTo>
                  <a:cubicBezTo>
                    <a:pt x="11430" y="4469430"/>
                    <a:pt x="15240" y="4563289"/>
                    <a:pt x="7620" y="4606383"/>
                  </a:cubicBezTo>
                  <a:cubicBezTo>
                    <a:pt x="5080" y="4615273"/>
                    <a:pt x="10160" y="4621623"/>
                    <a:pt x="19050" y="4622893"/>
                  </a:cubicBezTo>
                  <a:cubicBezTo>
                    <a:pt x="29210" y="4624163"/>
                    <a:pt x="38100" y="4624163"/>
                    <a:pt x="48260" y="4624163"/>
                  </a:cubicBezTo>
                  <a:cubicBezTo>
                    <a:pt x="202949" y="4625433"/>
                    <a:pt x="374644" y="4625433"/>
                    <a:pt x="551705" y="4626703"/>
                  </a:cubicBezTo>
                  <a:cubicBezTo>
                    <a:pt x="648284" y="4627973"/>
                    <a:pt x="744862" y="4629243"/>
                    <a:pt x="836075" y="4630513"/>
                  </a:cubicBezTo>
                  <a:cubicBezTo>
                    <a:pt x="997040" y="4631783"/>
                    <a:pt x="1152638" y="4631783"/>
                    <a:pt x="1313603" y="4633053"/>
                  </a:cubicBezTo>
                  <a:cubicBezTo>
                    <a:pt x="1377988" y="4633053"/>
                    <a:pt x="1437009" y="4633053"/>
                    <a:pt x="1501394" y="4631783"/>
                  </a:cubicBezTo>
                  <a:cubicBezTo>
                    <a:pt x="1528222" y="4631783"/>
                    <a:pt x="1560415" y="4630513"/>
                    <a:pt x="1587242" y="4630513"/>
                  </a:cubicBezTo>
                  <a:cubicBezTo>
                    <a:pt x="1694551" y="4631783"/>
                    <a:pt x="3840742" y="4622893"/>
                    <a:pt x="3948051" y="4624163"/>
                  </a:cubicBezTo>
                  <a:cubicBezTo>
                    <a:pt x="4098284" y="4625433"/>
                    <a:pt x="4511426" y="4625433"/>
                    <a:pt x="4661659" y="4625433"/>
                  </a:cubicBezTo>
                  <a:cubicBezTo>
                    <a:pt x="4720679" y="4625433"/>
                    <a:pt x="4774334" y="4624163"/>
                    <a:pt x="4833355" y="4624163"/>
                  </a:cubicBezTo>
                  <a:cubicBezTo>
                    <a:pt x="4929933" y="4625433"/>
                    <a:pt x="5026512" y="4626703"/>
                    <a:pt x="5123090" y="4627973"/>
                  </a:cubicBezTo>
                  <a:cubicBezTo>
                    <a:pt x="5332344" y="4630513"/>
                    <a:pt x="5536232" y="4627973"/>
                    <a:pt x="5745486" y="4631783"/>
                  </a:cubicBezTo>
                  <a:cubicBezTo>
                    <a:pt x="6094241" y="4636863"/>
                    <a:pt x="6448363" y="4630513"/>
                    <a:pt x="6790288" y="4635593"/>
                  </a:cubicBezTo>
                  <a:cubicBezTo>
                    <a:pt x="6810608" y="4636863"/>
                    <a:pt x="6830928" y="4635593"/>
                    <a:pt x="6853788" y="4635593"/>
                  </a:cubicBezTo>
                  <a:cubicBezTo>
                    <a:pt x="6853788" y="4611463"/>
                    <a:pt x="6853788" y="4598763"/>
                    <a:pt x="6853788" y="4566900"/>
                  </a:cubicBezTo>
                  <a:cubicBezTo>
                    <a:pt x="6852518" y="4382790"/>
                    <a:pt x="6849978" y="4209511"/>
                    <a:pt x="6849978" y="4021791"/>
                  </a:cubicBezTo>
                  <a:close/>
                </a:path>
              </a:pathLst>
            </a:custGeom>
            <a:solidFill>
              <a:srgbClr val="566E96"/>
            </a:solidFill>
          </p:spPr>
        </p:sp>
      </p:grpSp>
      <p:sp>
        <p:nvSpPr>
          <p:cNvPr id="6" name="TextBox 6"/>
          <p:cNvSpPr txBox="1"/>
          <p:nvPr/>
        </p:nvSpPr>
        <p:spPr>
          <a:xfrm>
            <a:off x="12041631" y="6786733"/>
            <a:ext cx="5217669" cy="610722"/>
          </a:xfrm>
          <a:prstGeom prst="rect">
            <a:avLst/>
          </a:prstGeom>
        </p:spPr>
        <p:txBody>
          <a:bodyPr lIns="0" tIns="0" rIns="0" bIns="0" rtlCol="0" anchor="t">
            <a:spAutoFit/>
          </a:bodyPr>
          <a:lstStyle/>
          <a:p>
            <a:pPr algn="r">
              <a:lnSpc>
                <a:spcPts val="4997"/>
              </a:lnSpc>
              <a:spcBef>
                <a:spcPct val="0"/>
              </a:spcBef>
            </a:pPr>
            <a:r>
              <a:rPr lang="en-US" sz="3569">
                <a:solidFill>
                  <a:srgbClr val="FFFFFF"/>
                </a:solidFill>
                <a:latin typeface="Now"/>
              </a:rPr>
              <a:t>Requirements</a:t>
            </a:r>
          </a:p>
        </p:txBody>
      </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t="51616"/>
          <a:stretch>
            <a:fillRect/>
          </a:stretch>
        </p:blipFill>
        <p:spPr>
          <a:xfrm>
            <a:off x="14939759" y="6412865"/>
            <a:ext cx="2319541" cy="101004"/>
          </a:xfrm>
          <a:prstGeom prst="rect">
            <a:avLst/>
          </a:prstGeom>
        </p:spPr>
      </p:pic>
      <p:sp>
        <p:nvSpPr>
          <p:cNvPr id="8" name="TextBox 8"/>
          <p:cNvSpPr txBox="1"/>
          <p:nvPr/>
        </p:nvSpPr>
        <p:spPr>
          <a:xfrm>
            <a:off x="12144646" y="3139305"/>
            <a:ext cx="5217669" cy="2968778"/>
          </a:xfrm>
          <a:prstGeom prst="rect">
            <a:avLst/>
          </a:prstGeom>
        </p:spPr>
        <p:txBody>
          <a:bodyPr lIns="0" tIns="0" rIns="0" bIns="0" rtlCol="0" anchor="t">
            <a:spAutoFit/>
          </a:bodyPr>
          <a:lstStyle/>
          <a:p>
            <a:pPr algn="r">
              <a:lnSpc>
                <a:spcPts val="7296"/>
              </a:lnSpc>
            </a:pPr>
            <a:r>
              <a:rPr lang="en-US" sz="6819">
                <a:solidFill>
                  <a:srgbClr val="FFFFFF"/>
                </a:solidFill>
                <a:latin typeface="Jua"/>
              </a:rPr>
              <a:t>Mathematical modeling competence</a:t>
            </a:r>
          </a:p>
        </p:txBody>
      </p:sp>
      <p:pic>
        <p:nvPicPr>
          <p:cNvPr id="9" name="Picture 9"/>
          <p:cNvPicPr>
            <a:picLocks noChangeAspect="1"/>
          </p:cNvPicPr>
          <p:nvPr/>
        </p:nvPicPr>
        <p:blipFill>
          <a:blip r:embed="rId8"/>
          <a:srcRect r="22121"/>
          <a:stretch>
            <a:fillRect/>
          </a:stretch>
        </p:blipFill>
        <p:spPr>
          <a:xfrm>
            <a:off x="204864" y="541282"/>
            <a:ext cx="11520113" cy="946719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919</Words>
  <Application>Microsoft Office PowerPoint</Application>
  <PresentationFormat>Tùy chỉnh</PresentationFormat>
  <Paragraphs>80</Paragraphs>
  <Slides>19</Slides>
  <Notes>0</Notes>
  <HiddenSlides>0</HiddenSlides>
  <MMClips>0</MMClips>
  <ScaleCrop>false</ScaleCrop>
  <HeadingPairs>
    <vt:vector size="6" baseType="variant">
      <vt:variant>
        <vt:lpstr>Phông được Dùng</vt:lpstr>
      </vt:variant>
      <vt:variant>
        <vt:i4>10</vt:i4>
      </vt:variant>
      <vt:variant>
        <vt:lpstr>Chủ đề</vt:lpstr>
      </vt:variant>
      <vt:variant>
        <vt:i4>1</vt:i4>
      </vt:variant>
      <vt:variant>
        <vt:lpstr>Tiêu đề Bản chiếu</vt:lpstr>
      </vt:variant>
      <vt:variant>
        <vt:i4>19</vt:i4>
      </vt:variant>
    </vt:vector>
  </HeadingPairs>
  <TitlesOfParts>
    <vt:vector size="30" baseType="lpstr">
      <vt:lpstr>Gaegu Bold Bold</vt:lpstr>
      <vt:lpstr>Josefin Sans Regular Bold</vt:lpstr>
      <vt:lpstr>Now</vt:lpstr>
      <vt:lpstr>Calibri</vt:lpstr>
      <vt:lpstr>Josefin Sans Regular</vt:lpstr>
      <vt:lpstr>Now Bold</vt:lpstr>
      <vt:lpstr>Gaegu Light</vt:lpstr>
      <vt:lpstr>Arial</vt:lpstr>
      <vt:lpstr>Jua Bold</vt:lpstr>
      <vt:lpstr>Jua</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19.8 Hàn</dc:title>
  <cp:lastModifiedBy>Linh Thảo</cp:lastModifiedBy>
  <cp:revision>2</cp:revision>
  <dcterms:created xsi:type="dcterms:W3CDTF">2006-08-16T00:00:00Z</dcterms:created>
  <dcterms:modified xsi:type="dcterms:W3CDTF">2022-09-14T10:57:58Z</dcterms:modified>
  <dc:identifier>DAFJvHu0QtY</dc:identifier>
</cp:coreProperties>
</file>