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day everyone! </a:t>
            </a:r>
            <a:br>
              <a:rPr lang="en"/>
            </a:br>
            <a:r>
              <a:rPr lang="en"/>
              <a:t>I will talk about Issues and Recommendations for </a:t>
            </a:r>
            <a:br>
              <a:rPr lang="en"/>
            </a:br>
            <a:r>
              <a:rPr lang="en"/>
              <a:t>Professional Development of </a:t>
            </a:r>
            <a:br>
              <a:rPr lang="en"/>
            </a:br>
            <a:r>
              <a:rPr lang="en"/>
              <a:t>Philippine Public School Teachers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de1b6f5c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de1b6f5c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t>
            </a:r>
            <a:r>
              <a:rPr lang="en"/>
              <a:t>We also need to address learning loss.</a:t>
            </a:r>
            <a:br>
              <a:rPr lang="en"/>
            </a:br>
            <a:r>
              <a:rPr lang="en"/>
              <a:t>Among about 214 countries, we belong to the top 25 countries with the longest duration of school closure.</a:t>
            </a:r>
            <a:br>
              <a:rPr lang="en"/>
            </a:br>
            <a:r>
              <a:rPr lang="en"/>
              <a:t>You can see in this graph that there can be a relationship between proportion of children who can read a simple text at age 10 </a:t>
            </a:r>
            <a:br>
              <a:rPr lang="en"/>
            </a:br>
            <a:r>
              <a:rPr lang="en"/>
              <a:t>and the number of weeks schools were fully closed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de1b6f5c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de1b6f5c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fourth factor that affect the quality of student learning outcomes is the overloaded duties of the teachers.</a:t>
            </a:r>
            <a:br>
              <a:rPr lang="en"/>
            </a:br>
            <a:r>
              <a:rPr lang="en"/>
              <a:t>4</a:t>
            </a:r>
            <a:r>
              <a:rPr lang="en"/>
              <a:t>) Teachers have many tasks other than teaching, leaving them to have no time for </a:t>
            </a:r>
            <a:br>
              <a:rPr lang="en"/>
            </a:br>
            <a:r>
              <a:rPr lang="en"/>
              <a:t>improving teaching, research, and professional development.</a:t>
            </a:r>
            <a:endParaRPr/>
          </a:p>
          <a:p>
            <a:pPr indent="-298450" lvl="0" marL="457200" rtl="0" algn="l">
              <a:spcBef>
                <a:spcPts val="0"/>
              </a:spcBef>
              <a:spcAft>
                <a:spcPts val="0"/>
              </a:spcAft>
              <a:buSzPts val="1100"/>
              <a:buChar char="-"/>
            </a:pPr>
            <a:r>
              <a:rPr lang="en"/>
              <a:t>Aside from the six hours of actual classroom </a:t>
            </a:r>
            <a:r>
              <a:rPr lang="en"/>
              <a:t>instruction</a:t>
            </a:r>
            <a:r>
              <a:rPr lang="en"/>
              <a:t> a day, a public school teacher has </a:t>
            </a:r>
            <a:endParaRPr/>
          </a:p>
          <a:p>
            <a:pPr indent="-298450" lvl="0" marL="457200" rtl="0" algn="l">
              <a:spcBef>
                <a:spcPts val="0"/>
              </a:spcBef>
              <a:spcAft>
                <a:spcPts val="0"/>
              </a:spcAft>
              <a:buSzPts val="1100"/>
              <a:buChar char="-"/>
            </a:pPr>
            <a:r>
              <a:rPr lang="en"/>
              <a:t>paperworks/ portfolio making for submission to </a:t>
            </a:r>
            <a:br>
              <a:rPr lang="en"/>
            </a:br>
            <a:r>
              <a:rPr lang="en"/>
              <a:t>performance-based bonus and reports for the following other tasks, </a:t>
            </a:r>
            <a:endParaRPr/>
          </a:p>
          <a:p>
            <a:pPr indent="-298450" lvl="0" marL="457200" rtl="0" algn="l">
              <a:spcBef>
                <a:spcPts val="0"/>
              </a:spcBef>
              <a:spcAft>
                <a:spcPts val="0"/>
              </a:spcAft>
              <a:buSzPts val="1100"/>
              <a:buChar char="-"/>
            </a:pPr>
            <a:r>
              <a:rPr lang="en"/>
              <a:t>additional designations in line with student guidance, budget, disaster response, and health, </a:t>
            </a:r>
            <a:endParaRPr/>
          </a:p>
          <a:p>
            <a:pPr indent="-298450" lvl="0" marL="457200" rtl="0" algn="l">
              <a:spcBef>
                <a:spcPts val="0"/>
              </a:spcBef>
              <a:spcAft>
                <a:spcPts val="0"/>
              </a:spcAft>
              <a:buSzPts val="1100"/>
              <a:buChar char="-"/>
            </a:pPr>
            <a:r>
              <a:rPr lang="en"/>
              <a:t>task to participate in the implementation of various government programs, </a:t>
            </a:r>
            <a:br>
              <a:rPr lang="en"/>
            </a:br>
            <a:r>
              <a:rPr lang="en"/>
              <a:t>such as mass immunizations, community mapping, conditional cash transfer, deworming, </a:t>
            </a:r>
            <a:br>
              <a:rPr lang="en"/>
            </a:br>
            <a:r>
              <a:rPr lang="en"/>
              <a:t>feeding, population census, anti-drug, election,</a:t>
            </a:r>
            <a:endParaRPr/>
          </a:p>
          <a:p>
            <a:pPr indent="-298450" lvl="0" marL="457200" rtl="0" algn="l">
              <a:spcBef>
                <a:spcPts val="0"/>
              </a:spcBef>
              <a:spcAft>
                <a:spcPts val="0"/>
              </a:spcAft>
              <a:buSzPts val="1100"/>
              <a:buChar char="-"/>
            </a:pPr>
            <a:r>
              <a:rPr lang="en"/>
              <a:t>provision of psychosocial support to students, and</a:t>
            </a:r>
            <a:endParaRPr/>
          </a:p>
          <a:p>
            <a:pPr indent="-298450" lvl="0" marL="457200" rtl="0" algn="l">
              <a:spcBef>
                <a:spcPts val="0"/>
              </a:spcBef>
              <a:spcAft>
                <a:spcPts val="0"/>
              </a:spcAft>
              <a:buSzPts val="1100"/>
              <a:buChar char="-"/>
            </a:pPr>
            <a:r>
              <a:rPr lang="en"/>
              <a:t>the mapping process, which involves teachers going house-to-house to count and document target learners.</a:t>
            </a:r>
            <a:br>
              <a:rPr lang="en"/>
            </a:br>
            <a:r>
              <a:rPr lang="en"/>
              <a:t>This process is tedious and is an additional responsibility imposed on teachers.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Recently, the Department of Education stated that the removal of admin tasks from teachers is being reviewed.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de1b6f5c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de1b6f5c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S</a:t>
            </a:r>
            <a:r>
              <a:rPr lang="en"/>
              <a:t>pending on education has not been enough and does not meet the</a:t>
            </a:r>
            <a:br>
              <a:rPr lang="en"/>
            </a:br>
            <a:r>
              <a:rPr lang="en"/>
              <a:t>UNESCO's Education 2030 Framework for Action benchmark on education financing, </a:t>
            </a:r>
            <a:br>
              <a:rPr lang="en"/>
            </a:br>
            <a:r>
              <a:rPr lang="en"/>
              <a:t>where 4% to 6% of the country's gross domestic product should be allocated to the sector.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de1b6f5c8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de1b6f5c8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budget for education is related to the average salary given to the teachers.</a:t>
            </a:r>
            <a:br>
              <a:rPr lang="en"/>
            </a:br>
            <a:r>
              <a:rPr lang="en"/>
              <a:t>The teachers in our country have been requesting for higher pay.  </a:t>
            </a:r>
            <a:br>
              <a:rPr lang="en"/>
            </a:b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de1b6f5c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fde1b6f5c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mentioned earlier, due to the need to the accomplish reports and other tasks, </a:t>
            </a:r>
            <a:br>
              <a:rPr lang="en"/>
            </a:br>
            <a:r>
              <a:rPr lang="en"/>
              <a:t>the teachers lack time for professional learning such as attending graduate studies.</a:t>
            </a:r>
            <a:br>
              <a:rPr lang="en"/>
            </a:br>
            <a:r>
              <a:rPr lang="en"/>
              <a:t>Thus the sixth factor that affect the </a:t>
            </a:r>
            <a:r>
              <a:rPr lang="en"/>
              <a:t>quality</a:t>
            </a:r>
            <a:r>
              <a:rPr lang="en"/>
              <a:t> of student learning outcomes is that the </a:t>
            </a:r>
            <a:br>
              <a:rPr lang="en"/>
            </a:br>
            <a:r>
              <a:rPr lang="en"/>
              <a:t>6) Professional development opportunities offered to teachers frequently </a:t>
            </a:r>
            <a:br>
              <a:rPr lang="en"/>
            </a:br>
            <a:r>
              <a:rPr lang="en"/>
              <a:t>fail to meet even minimum levels of quality and fall short of what teachers want and need (World Bank, 2014)</a:t>
            </a:r>
            <a:endParaRPr/>
          </a:p>
          <a:p>
            <a:pPr indent="0" lvl="0" marL="0" rtl="0" algn="l">
              <a:spcBef>
                <a:spcPts val="0"/>
              </a:spcBef>
              <a:spcAft>
                <a:spcPts val="0"/>
              </a:spcAft>
              <a:buNone/>
            </a:pPr>
            <a:r>
              <a:rPr lang="en"/>
              <a:t>When the public school teachers are interviewed, </a:t>
            </a:r>
            <a:br>
              <a:rPr lang="en"/>
            </a:br>
            <a:r>
              <a:rPr lang="en"/>
              <a:t>they say that short-time seminars are not enough aside from the fact that </a:t>
            </a:r>
            <a:br>
              <a:rPr lang="en"/>
            </a:br>
            <a:r>
              <a:rPr lang="en"/>
              <a:t>it’s difficult for them to attend seminars because of lack of time and financial resources.</a:t>
            </a:r>
            <a:br>
              <a:rPr lang="en"/>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de1b6f5c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de1b6f5c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According to Villegas-Reimer (2003) in her UNESCO booklet on teacher professional development, </a:t>
            </a:r>
            <a:br>
              <a:rPr lang="en">
                <a:solidFill>
                  <a:schemeClr val="dk1"/>
                </a:solidFill>
              </a:rPr>
            </a:br>
            <a:r>
              <a:rPr lang="en">
                <a:solidFill>
                  <a:schemeClr val="dk1"/>
                </a:solidFill>
              </a:rPr>
              <a:t>teachers are not only one of the ‘variables’ that need to be changed in order to improve their education systems, </a:t>
            </a:r>
            <a:br>
              <a:rPr lang="en">
                <a:solidFill>
                  <a:schemeClr val="dk1"/>
                </a:solidFill>
              </a:rPr>
            </a:br>
            <a:r>
              <a:rPr lang="en">
                <a:solidFill>
                  <a:schemeClr val="dk1"/>
                </a:solidFill>
              </a:rPr>
              <a:t>but they are also the most significant change agents in these reforms.  </a:t>
            </a:r>
            <a:br>
              <a:rPr lang="en">
                <a:solidFill>
                  <a:schemeClr val="dk1"/>
                </a:solidFill>
              </a:rPr>
            </a:br>
            <a:r>
              <a:rPr lang="en">
                <a:solidFill>
                  <a:schemeClr val="dk1"/>
                </a:solidFill>
              </a:rPr>
              <a:t>This emphasis has been welcome by teachers and educators in general as it represents a much needed appreciation of teachers’ work, and also promotes the concept of teaching as a profession.”</a:t>
            </a:r>
            <a:br>
              <a:rPr lang="en">
                <a:solidFill>
                  <a:schemeClr val="dk1"/>
                </a:solidFill>
              </a:rPr>
            </a:b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27147be86_0_2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427147be86_0_2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development plans for basic education to address the weak pedagogical skills of teachers is to provide continuing professional development programs focusing on the following topics:</a:t>
            </a:r>
            <a:br>
              <a:rPr lang="en"/>
            </a:br>
            <a:r>
              <a:rPr lang="en"/>
              <a:t>Content knowledge</a:t>
            </a:r>
            <a:endParaRPr/>
          </a:p>
          <a:p>
            <a:pPr indent="0" lvl="0" marL="0" rtl="0" algn="l">
              <a:spcBef>
                <a:spcPts val="0"/>
              </a:spcBef>
              <a:spcAft>
                <a:spcPts val="0"/>
              </a:spcAft>
              <a:buNone/>
            </a:pPr>
            <a:r>
              <a:rPr lang="en"/>
              <a:t>Pedagogy/ instruction of 21st century and socio-emotional skills / Learning approaches and learning modalities</a:t>
            </a:r>
            <a:endParaRPr/>
          </a:p>
          <a:p>
            <a:pPr indent="0" lvl="0" marL="0" rtl="0" algn="l">
              <a:spcBef>
                <a:spcPts val="0"/>
              </a:spcBef>
              <a:spcAft>
                <a:spcPts val="0"/>
              </a:spcAft>
              <a:buNone/>
            </a:pPr>
            <a:r>
              <a:rPr lang="en"/>
              <a:t>Formative/ authentic assessment</a:t>
            </a:r>
            <a:endParaRPr/>
          </a:p>
          <a:p>
            <a:pPr indent="0" lvl="0" marL="0" rtl="0" algn="l">
              <a:spcBef>
                <a:spcPts val="0"/>
              </a:spcBef>
              <a:spcAft>
                <a:spcPts val="0"/>
              </a:spcAft>
              <a:buNone/>
            </a:pPr>
            <a:r>
              <a:rPr lang="en"/>
              <a:t>Management of learners at risk/ Handling students experiencing mental and psychosocial health issues</a:t>
            </a:r>
            <a:endParaRPr/>
          </a:p>
          <a:p>
            <a:pPr indent="0" lvl="0" marL="0" rtl="0" algn="l">
              <a:spcBef>
                <a:spcPts val="0"/>
              </a:spcBef>
              <a:spcAft>
                <a:spcPts val="0"/>
              </a:spcAft>
              <a:buNone/>
            </a:pPr>
            <a:r>
              <a:rPr lang="en"/>
              <a:t>Implementation of remediation programs</a:t>
            </a:r>
            <a:br>
              <a:rPr lang="en"/>
            </a:br>
            <a:endParaRPr/>
          </a:p>
          <a:p>
            <a:pPr indent="0" lvl="0" marL="0" rtl="0" algn="l">
              <a:spcBef>
                <a:spcPts val="0"/>
              </a:spcBef>
              <a:spcAft>
                <a:spcPts val="0"/>
              </a:spcAft>
              <a:buNone/>
            </a:pPr>
            <a:r>
              <a:rPr lang="en"/>
              <a:t>These indeed should be the focus of the teacher professional development, but I would like to emphasize the word continuing.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de1b6f5c8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de1b6f5c8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 like to cite the summary of Villegas-Reimer of the characteristics of the new perspective of professional development. For our country, this may still be new even though the UNESCO booklet was written in 2003, 20 years ago.</a:t>
            </a:r>
            <a:br>
              <a:rPr lang="en"/>
            </a:br>
            <a:r>
              <a:rPr lang="en"/>
              <a:t>1) It  is  based  on  constructivism rather  than  on  a  ‘transmission-oriented model’.  </a:t>
            </a:r>
            <a:endParaRPr/>
          </a:p>
          <a:p>
            <a:pPr indent="0" lvl="0" marL="0" rtl="0" algn="l">
              <a:spcBef>
                <a:spcPts val="0"/>
              </a:spcBef>
              <a:spcAft>
                <a:spcPts val="0"/>
              </a:spcAft>
              <a:buNone/>
            </a:pPr>
            <a:r>
              <a:rPr lang="en"/>
              <a:t>There’s a need for our K-to-12 system to shift the teachers’ paradigm from the transmission-oriented model to constructivism, thus, the teacher professional development need to have that paradigm shift too. Teachers  are  consequently treated  as  active  learners who are engaged in the concrete tasks of teaching, assessment, observation and reflection as I earlier mentioned.  Professional development needs to be positioned not as an intervention which seeks to ‘fix’ teachers’ weaknesses in knowledge and practices, but as a development approach which values teachers’ existing knowledge and skills and</a:t>
            </a:r>
            <a:endParaRPr/>
          </a:p>
          <a:p>
            <a:pPr indent="0" lvl="0" marL="0" rtl="0" algn="l">
              <a:spcBef>
                <a:spcPts val="0"/>
              </a:spcBef>
              <a:spcAft>
                <a:spcPts val="0"/>
              </a:spcAft>
              <a:buNone/>
            </a:pPr>
            <a:r>
              <a:rPr lang="en"/>
              <a:t>uses these as the basis for further learning.</a:t>
            </a:r>
            <a:endParaRPr/>
          </a:p>
          <a:p>
            <a:pPr indent="0" lvl="0" marL="0" rtl="0" algn="l">
              <a:spcBef>
                <a:spcPts val="0"/>
              </a:spcBef>
              <a:spcAft>
                <a:spcPts val="0"/>
              </a:spcAft>
              <a:buNone/>
            </a:pPr>
            <a:r>
              <a:rPr lang="en"/>
              <a:t>2) It is perceived as a long-term process as it acknowledges the fact that teachers  learn  over  time.  A  series  of  related  experiences (rather than one-off presentations) is seen to be the most effective as it allows teachers to relate prior knowledge to new experiences. This is the reason that I have been asserting that a system of mentoring should be in place.  MENTORING</a:t>
            </a:r>
            <a:endParaRPr/>
          </a:p>
          <a:p>
            <a:pPr indent="0" lvl="0" marL="0" rtl="0" algn="l">
              <a:spcBef>
                <a:spcPts val="0"/>
              </a:spcBef>
              <a:spcAft>
                <a:spcPts val="0"/>
              </a:spcAft>
              <a:buNone/>
            </a:pPr>
            <a:r>
              <a:rPr lang="en"/>
              <a:t>3) It is perceived as a process that relates training to actual classroom experiences</a:t>
            </a:r>
            <a:endParaRPr/>
          </a:p>
          <a:p>
            <a:pPr indent="0" lvl="0" marL="0" rtl="0" algn="l">
              <a:spcBef>
                <a:spcPts val="0"/>
              </a:spcBef>
              <a:spcAft>
                <a:spcPts val="0"/>
              </a:spcAft>
              <a:buNone/>
            </a:pPr>
            <a:r>
              <a:rPr lang="en"/>
              <a:t>Contrary to the traditional professional development opportunities that did not relate ‘training’ to actual classroom experiences (that’s why they fall short of what the teachers need), the most effective form of professional development, according to Villegas-Reimer, is that which is based in schools and is related to the daily activities of teachers and learners. Successful professional development needs to be relevant to and integrated into the daily professional life of the teacher, and should be situated in ‘schools and classrooms and not in training rooms.  Schools are transformed into communities of learners, communities of inquiry, and professional communities The most successful teacher development opportunities are ‘on-the-job learning’ activities such as study groups, action research and portfolios.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de1b6f5c8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fde1b6f5c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teaching mentoring program that I recommend is a yearlong, one-to-one guidance to less experienced teachers, with mentors and mentees typically meeting at least once a week. The veteran teacher gives impromptu classroom visits and converses with the new teachers for them to gain professional knowledge, skills to reflect on the status quo, and a vision for the future.</a:t>
            </a:r>
            <a:endParaRPr/>
          </a:p>
          <a:p>
            <a:pPr indent="0" lvl="0" marL="0" rtl="0" algn="l">
              <a:spcBef>
                <a:spcPts val="0"/>
              </a:spcBef>
              <a:spcAft>
                <a:spcPts val="0"/>
              </a:spcAft>
              <a:buNone/>
            </a:pPr>
            <a:r>
              <a:rPr lang="en"/>
              <a:t>The mentor-mentee relationship is dynamic and fluid, depending on the current topic and each teacher’s needs. The mentor and the mentee learn from one another. The mentor and mentee, which should not be strictly one-to-one can also do action research </a:t>
            </a:r>
            <a:r>
              <a:rPr lang="en"/>
              <a:t>together to solve teaching and learning problems in their content area. This process may entail reduced teaching load for both the mentor and the mentee.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de1b6f5c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de1b6f5c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Villegas-Reimer gives a contrast between the traditional inspectional model and clinical supervision. The teacher professional development in the Philippines tends to follow the traditional ‘inspectional  model’.</a:t>
            </a:r>
            <a:br>
              <a:rPr lang="en">
                <a:solidFill>
                  <a:schemeClr val="dk1"/>
                </a:solidFill>
              </a:rPr>
            </a:br>
            <a:r>
              <a:rPr lang="en">
                <a:solidFill>
                  <a:schemeClr val="dk1"/>
                </a:solidFill>
              </a:rPr>
              <a:t>In the traditional ‘inspectional model’, which is typically completed by an administrator who comes into a classroom, either takes notes or checks according to a list of criteria whether the teacher is achieving all the necessary requirements, and then leaves the classroom, giving no feedback (immediate or otherwise) to the  teacher.” Based  on  this  brief  evaluation,  the  teacher  may  receive  or  be denied promotion, tenure, or even a renewed contract for the following year.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the clinical </a:t>
            </a:r>
            <a:r>
              <a:rPr lang="en">
                <a:solidFill>
                  <a:schemeClr val="dk1"/>
                </a:solidFill>
              </a:rPr>
              <a:t>supervision model, which was originally conceived at the Harvard-Newton summer  school  as  a  means  of  fostering  teacher  development through discussion, observation and analysis of teaching ‘in the clinic of the classroom’”(Grimmett and Crehan, 1992, p. 68), observations are conducted in a ‘gentle’ way, and feedback is  given in a respectful manner.  Teachers were able to regard observations and assessment of their work as an opportunity to grow and develop in their career, rather than as something to be fearful about.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27147be86_0_2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27147be86_0_2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Philippine Education System is in Crisis.</a:t>
            </a:r>
            <a:br>
              <a:rPr lang="en"/>
            </a:br>
            <a:r>
              <a:rPr lang="en"/>
              <a:t>In this 2021 infographic by an </a:t>
            </a:r>
            <a:r>
              <a:rPr lang="en"/>
              <a:t>advocate</a:t>
            </a:r>
            <a:r>
              <a:rPr lang="en"/>
              <a:t> group,</a:t>
            </a:r>
            <a:br>
              <a:rPr lang="en"/>
            </a:br>
            <a:r>
              <a:rPr lang="en"/>
              <a:t>the Philippine Business for Education, </a:t>
            </a:r>
            <a:br>
              <a:rPr lang="en"/>
            </a:br>
            <a:r>
              <a:rPr lang="en"/>
              <a:t>I will only state some of the issues. </a:t>
            </a:r>
            <a:br>
              <a:rPr lang="en"/>
            </a:br>
            <a:r>
              <a:rPr lang="en"/>
              <a:t>1 out of 3 children under 5 years old are stunted.</a:t>
            </a:r>
            <a:br>
              <a:rPr lang="en"/>
            </a:br>
            <a:r>
              <a:rPr lang="en"/>
              <a:t>1 out of 4 kinder-aged children are not in school</a:t>
            </a:r>
            <a:br>
              <a:rPr lang="en"/>
            </a:br>
            <a:r>
              <a:rPr lang="en"/>
              <a:t>1 out of 5 children under 5 years old are underweight</a:t>
            </a:r>
            <a:br>
              <a:rPr lang="en"/>
            </a:br>
            <a:r>
              <a:rPr lang="en"/>
              <a:t>1.1 million students did not go to school in 2021</a:t>
            </a:r>
            <a:br>
              <a:rPr lang="en"/>
            </a:br>
            <a:r>
              <a:rPr lang="en"/>
              <a:t>The overall average passing rate in the </a:t>
            </a:r>
            <a:br>
              <a:rPr lang="en"/>
            </a:br>
            <a:r>
              <a:rPr lang="en"/>
              <a:t>Board Licensure Examination for Professional Teachers (BLEPT) </a:t>
            </a:r>
            <a:br>
              <a:rPr lang="en"/>
            </a:br>
            <a:r>
              <a:rPr lang="en"/>
              <a:t>from 2009-2019 was </a:t>
            </a:r>
            <a:br>
              <a:rPr lang="en"/>
            </a:br>
            <a:r>
              <a:rPr lang="en"/>
              <a:t>28% in the elementary level and </a:t>
            </a:r>
            <a:br>
              <a:rPr lang="en"/>
            </a:br>
            <a:r>
              <a:rPr lang="en"/>
              <a:t>37% in the </a:t>
            </a:r>
            <a:r>
              <a:rPr lang="en"/>
              <a:t>secondary</a:t>
            </a:r>
            <a:r>
              <a:rPr lang="en"/>
              <a:t> level. </a:t>
            </a:r>
            <a:br>
              <a:rPr lang="en"/>
            </a:br>
            <a:r>
              <a:rPr lang="en"/>
              <a:t>The K-3 teachers who were surveyed scored </a:t>
            </a:r>
            <a:br>
              <a:rPr lang="en"/>
            </a:br>
            <a:r>
              <a:rPr lang="en"/>
              <a:t>44 mean percent correct out of 100% in the </a:t>
            </a:r>
            <a:br>
              <a:rPr lang="en"/>
            </a:br>
            <a:r>
              <a:rPr lang="en"/>
              <a:t>Mother tongue- based multilingual education (MTB MLE) instructional knowledge.</a:t>
            </a:r>
            <a:br>
              <a:rPr lang="en"/>
            </a:br>
            <a:r>
              <a:rPr lang="en"/>
              <a:t>1 out of 4 parents say that their children are not learning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de1b6f5c8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de1b6f5c8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continue </a:t>
            </a:r>
            <a:r>
              <a:rPr lang="en"/>
              <a:t>the summary of Villegas-Reimer of the characteristics of the new perspective of professional development.. </a:t>
            </a:r>
            <a:br>
              <a:rPr lang="en"/>
            </a:br>
            <a:r>
              <a:rPr lang="en"/>
              <a:t>4) The professional development is a process of culture building and not of mere skill training, which is affected by the coherence of the school programme.</a:t>
            </a:r>
            <a:endParaRPr/>
          </a:p>
          <a:p>
            <a:pPr indent="0" lvl="0" marL="0" rtl="0" algn="l">
              <a:spcBef>
                <a:spcPts val="0"/>
              </a:spcBef>
              <a:spcAft>
                <a:spcPts val="0"/>
              </a:spcAft>
              <a:buNone/>
            </a:pPr>
            <a:r>
              <a:rPr lang="en"/>
              <a:t>The teacher professional development programme should be supported by the school or curricular reform.</a:t>
            </a:r>
            <a:endParaRPr/>
          </a:p>
          <a:p>
            <a:pPr indent="0" lvl="0" marL="0" rtl="0" algn="l">
              <a:spcBef>
                <a:spcPts val="0"/>
              </a:spcBef>
              <a:spcAft>
                <a:spcPts val="0"/>
              </a:spcAft>
              <a:buNone/>
            </a:pPr>
            <a:r>
              <a:rPr lang="en"/>
              <a:t>5) A  teacher  is  conceived  of  as  a  reflective  practitioner, someone  who enters the profession with a certain knowledge base, and who will acquire new knowledge and experiences based on that prior knowledge. In so doing, the role of professional development is to aid teachers in building new pedagogical theories and practices and to help them develop their expertise in the field.</a:t>
            </a:r>
            <a:endParaRPr/>
          </a:p>
          <a:p>
            <a:pPr indent="0" lvl="0" marL="0" rtl="0" algn="l">
              <a:spcBef>
                <a:spcPts val="0"/>
              </a:spcBef>
              <a:spcAft>
                <a:spcPts val="0"/>
              </a:spcAft>
              <a:buNone/>
            </a:pPr>
            <a:r>
              <a:rPr lang="en"/>
              <a:t>6) Professional development is conceived of as a collaborative process. The most  effective professional development occurs when there are meaningful interactions, not only among teachers themselves, but also between teachers, administrators, parents, other community members, and across schools.</a:t>
            </a:r>
            <a:endParaRPr/>
          </a:p>
          <a:p>
            <a:pPr indent="0" lvl="0" marL="0" rtl="0" algn="l">
              <a:spcBef>
                <a:spcPts val="0"/>
              </a:spcBef>
              <a:spcAft>
                <a:spcPts val="0"/>
              </a:spcAft>
              <a:buNone/>
            </a:pPr>
            <a:r>
              <a:rPr lang="en"/>
              <a:t>7) Schools and educators must evaluate their needs, cultural beliefs and practices in order to decide which professional development model would be most beneficial to their particular situation. Guskey (1995b) argues strongly the importance of paying attention to context so that the “optimal mix” (p. 3) of professional development processes can be identified and planned.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27147be86_0_2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427147be86_0_2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Aside from the continuing development plan and teaching mentoring program </a:t>
            </a:r>
            <a:r>
              <a:rPr lang="en">
                <a:solidFill>
                  <a:schemeClr val="dk1"/>
                </a:solidFill>
              </a:rPr>
              <a:t>conducted by key school-based mentors or by division officers</a:t>
            </a:r>
            <a:r>
              <a:rPr lang="en"/>
              <a:t>, the Basic Education Development Plan 2030 also cites</a:t>
            </a:r>
            <a:endParaRPr/>
          </a:p>
          <a:p>
            <a:pPr indent="0" lvl="0" marL="0" rtl="0" algn="l">
              <a:spcBef>
                <a:spcPts val="0"/>
              </a:spcBef>
              <a:spcAft>
                <a:spcPts val="0"/>
              </a:spcAft>
              <a:buNone/>
            </a:pPr>
            <a:r>
              <a:rPr lang="en"/>
              <a:t>And indeed, curriculum guides including the appropriate learning approaches and assessment are developed,</a:t>
            </a:r>
            <a:br>
              <a:rPr lang="en"/>
            </a:br>
            <a:r>
              <a:rPr lang="en"/>
              <a:t>disseminated, and implemented, but I do hope that the curriculum guide is </a:t>
            </a:r>
            <a:r>
              <a:rPr lang="en"/>
              <a:t>collaboratively</a:t>
            </a:r>
            <a:r>
              <a:rPr lang="en"/>
              <a:t> developed, instead of a top down approach wherein the teachers are least included in the development</a:t>
            </a:r>
            <a:endParaRPr/>
          </a:p>
          <a:p>
            <a:pPr indent="0" lvl="0" marL="0" rtl="0" algn="l">
              <a:spcBef>
                <a:spcPts val="0"/>
              </a:spcBef>
              <a:spcAft>
                <a:spcPts val="0"/>
              </a:spcAft>
              <a:buNone/>
            </a:pPr>
            <a:r>
              <a:rPr lang="en"/>
              <a:t>The BEPD 2030 also recommends Corresponding change in the pre-service teacher training curriculum </a:t>
            </a:r>
            <a:endParaRPr/>
          </a:p>
          <a:p>
            <a:pPr indent="0" lvl="0" marL="0" rtl="0" algn="l">
              <a:spcBef>
                <a:spcPts val="0"/>
              </a:spcBef>
              <a:spcAft>
                <a:spcPts val="0"/>
              </a:spcAft>
              <a:buNone/>
            </a:pPr>
            <a:r>
              <a:rPr lang="en"/>
              <a:t>Professional development programs for instructional leaders (MTs, SHs, PSDS, EPS) to support teacher PD in various priority areas. </a:t>
            </a:r>
            <a:endParaRPr/>
          </a:p>
          <a:p>
            <a:pPr indent="0" lvl="0" marL="0" rtl="0" algn="l">
              <a:spcBef>
                <a:spcPts val="0"/>
              </a:spcBef>
              <a:spcAft>
                <a:spcPts val="0"/>
              </a:spcAft>
              <a:buNone/>
            </a:pPr>
            <a:r>
              <a:rPr lang="en"/>
              <a:t>Additional support to teachers in schools is the provision of non-teaching personnel who can assist with administrative tasks and provide ancillary services so that teachers can focus on their core role of teaching (BEDP 2030)</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de1b6f5c8_0_3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de1b6f5c8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Research indicates that teachers who have limited choice as typically less satisfied with their professional development than teachers who do have some choice and a didactic model in which facilitators simply tell teachers what to do has limited impact.</a:t>
            </a:r>
            <a:br>
              <a:rPr lang="en">
                <a:solidFill>
                  <a:schemeClr val="dk1"/>
                </a:solidFill>
              </a:rPr>
            </a:br>
            <a:r>
              <a:rPr lang="en"/>
              <a:t>When </a:t>
            </a:r>
            <a:r>
              <a:rPr lang="en"/>
              <a:t>the teachers who are in the front lines of the institutions have not been consulted, they do not have any real commitment beyond simply complying. </a:t>
            </a:r>
            <a:br>
              <a:rPr lang="en"/>
            </a:br>
            <a:r>
              <a:rPr lang="en"/>
              <a:t>This type of professional development has often been called top-down professional development because it comes from above by the administrator, and its opposite if bottom-up professional development. </a:t>
            </a:r>
            <a:br>
              <a:rPr lang="en"/>
            </a:br>
            <a:r>
              <a:rPr lang="en"/>
              <a:t>Bottom-up professional development comes from below in that teachers are consulted and many times decide how and what they want to develop (Richards and Farrell, 2005). </a:t>
            </a:r>
            <a:br>
              <a:rPr lang="en"/>
            </a:br>
            <a:r>
              <a:rPr lang="en"/>
              <a:t>This bottom-up approach sees teachers are voluntary attendees and engage in professional development because they want to reflect on their practice in order to better serve their students.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fde1b6f5c8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fde1b6f5c8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so much for listening! </a:t>
            </a:r>
            <a:br>
              <a:rPr lang="en"/>
            </a:br>
            <a:r>
              <a:rPr lang="en"/>
              <a:t>Have a good 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427147be86_0_2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427147be86_0_2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72% of 15 year old Filipinos are low achievers in </a:t>
            </a:r>
            <a:br>
              <a:rPr lang="en"/>
            </a:br>
            <a:r>
              <a:rPr lang="en"/>
              <a:t>Reading, Math, and Science based from PISA 2018. </a:t>
            </a:r>
            <a:br>
              <a:rPr lang="en"/>
            </a:br>
            <a:r>
              <a:rPr lang="en"/>
              <a:t>The learning-adjusted years of school (LAYS) is </a:t>
            </a:r>
            <a:br>
              <a:rPr lang="en"/>
            </a:br>
            <a:r>
              <a:rPr lang="en"/>
              <a:t>only 6.9 to 6.5 out of 12 years.</a:t>
            </a:r>
            <a:br>
              <a:rPr lang="en"/>
            </a:br>
            <a:r>
              <a:rPr lang="en"/>
              <a:t>Junior high school students move up </a:t>
            </a:r>
            <a:br>
              <a:rPr lang="en"/>
            </a:br>
            <a:r>
              <a:rPr lang="en"/>
              <a:t>despite having low proficiency in Math, English, Science, Filipino, and Social Studies.</a:t>
            </a:r>
            <a:br>
              <a:rPr lang="en"/>
            </a:br>
            <a:r>
              <a:rPr lang="en"/>
              <a:t>Grade 5 students do not meet the proficiencies of their level, </a:t>
            </a:r>
            <a:br>
              <a:rPr lang="en"/>
            </a:br>
            <a:r>
              <a:rPr lang="en"/>
              <a:t>with very low scores ranging from 2 to 17 over 100 in Reading, Writing, and Arithmetic.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427147be86_0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427147be86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Recently, the World Bank has released a report measuring “learning poverty”, </a:t>
            </a:r>
            <a:br>
              <a:rPr lang="en"/>
            </a:br>
            <a:r>
              <a:rPr lang="en"/>
              <a:t>which means inability to read and understand short, age-appropriate texts by the age of 10.  </a:t>
            </a:r>
            <a:br>
              <a:rPr lang="en"/>
            </a:br>
            <a:r>
              <a:rPr lang="en"/>
              <a:t>The Philippines is one of the countries with the highest rates of learning poverty </a:t>
            </a:r>
            <a:br>
              <a:rPr lang="en"/>
            </a:br>
            <a:r>
              <a:rPr lang="en"/>
              <a:t>in the East Asia and Pacific region and among lower-middle income economies. </a:t>
            </a:r>
            <a:br>
              <a:rPr lang="en"/>
            </a:br>
            <a:r>
              <a:rPr lang="en"/>
              <a:t>N</a:t>
            </a:r>
            <a:r>
              <a:rPr lang="en"/>
              <a:t>ine out of 10 Filipino children are still struggling to read simple texts by age 10.</a:t>
            </a:r>
            <a:br>
              <a:rPr lang="en"/>
            </a:br>
            <a:r>
              <a:rPr lang="en">
                <a:solidFill>
                  <a:srgbClr val="222222"/>
                </a:solidFill>
                <a:highlight>
                  <a:srgbClr val="FFFFFF"/>
                </a:highlight>
              </a:rPr>
              <a:t>Some experts attribute the low performance in exams to the language used in the examinations, </a:t>
            </a:r>
            <a:br>
              <a:rPr lang="en">
                <a:solidFill>
                  <a:srgbClr val="222222"/>
                </a:solidFill>
                <a:highlight>
                  <a:srgbClr val="FFFFFF"/>
                </a:highlight>
              </a:rPr>
            </a:br>
            <a:r>
              <a:rPr lang="en">
                <a:solidFill>
                  <a:srgbClr val="222222"/>
                </a:solidFill>
                <a:highlight>
                  <a:srgbClr val="FFFFFF"/>
                </a:highlight>
              </a:rPr>
              <a:t>some experts say that it is more than the language issue.</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427147be86_0_2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427147be86_0_2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According to PISA 2009, </a:t>
            </a:r>
            <a:br>
              <a:rPr lang="en"/>
            </a:br>
            <a:r>
              <a:rPr lang="en"/>
              <a:t>“The quality of an education system cannot exceed the quality of its teachers and principals, </a:t>
            </a:r>
            <a:br>
              <a:rPr lang="en"/>
            </a:br>
            <a:r>
              <a:rPr lang="en"/>
              <a:t>since student learning is ultimately the product of what goes on in classrooms.”</a:t>
            </a:r>
            <a:br>
              <a:rPr lang="en"/>
            </a:br>
            <a:r>
              <a:rPr lang="en"/>
              <a:t>While some students may be more intelligent than some teachers,</a:t>
            </a:r>
            <a:br>
              <a:rPr lang="en"/>
            </a:br>
            <a:r>
              <a:rPr lang="en"/>
              <a:t>the quality that the teacher brings in developing thinking skills is crucial.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427147be86_0_2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427147be86_0_2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That’s why in the first phase of the Philippine Basic Education Development Plan of 2030,</a:t>
            </a:r>
            <a:endParaRPr/>
          </a:p>
          <a:p>
            <a:pPr indent="0" lvl="0" marL="0" rtl="0" algn="l">
              <a:spcBef>
                <a:spcPts val="0"/>
              </a:spcBef>
              <a:spcAft>
                <a:spcPts val="0"/>
              </a:spcAft>
              <a:buNone/>
            </a:pPr>
            <a:r>
              <a:rPr lang="en"/>
              <a:t>one of the priorities is to improve teacher quality through reskilling them, </a:t>
            </a:r>
            <a:br>
              <a:rPr lang="en"/>
            </a:br>
            <a:r>
              <a:rPr lang="en"/>
              <a:t>sharpening their skill sets, and their capacity in order to </a:t>
            </a:r>
            <a:br>
              <a:rPr lang="en"/>
            </a:br>
            <a:r>
              <a:rPr lang="en"/>
              <a:t>strengthen programs on reading numeracy, socioemotional learning, and 21st century skills.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27147be86_0_2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27147be86_0_2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reason for prioritizing teacher quality in the </a:t>
            </a:r>
            <a:r>
              <a:rPr lang="en"/>
              <a:t>Basic Education Development Plan 2030 is</a:t>
            </a:r>
            <a:br>
              <a:rPr lang="en"/>
            </a:br>
            <a:r>
              <a:rPr lang="en"/>
              <a:t>the weak pedagogical skills of teachers in addressing the 21st century skills, </a:t>
            </a:r>
            <a:br>
              <a:rPr lang="en"/>
            </a:br>
            <a:r>
              <a:rPr lang="en"/>
              <a:t>w</a:t>
            </a:r>
            <a:r>
              <a:rPr lang="en"/>
              <a:t>hich was identified as one of the key issues in the implementation of the Philippine K to 12 curriculum </a:t>
            </a:r>
            <a:br>
              <a:rPr lang="en"/>
            </a:br>
            <a:r>
              <a:rPr lang="en"/>
              <a:t>that directly affect the quality of student learning outcomes.  </a:t>
            </a:r>
            <a:br>
              <a:rPr lang="en"/>
            </a:br>
            <a:r>
              <a:rPr lang="en"/>
              <a:t>However, there are other factors that contribute to the low quality of student outcomes.</a:t>
            </a:r>
            <a:br>
              <a:rPr lang="en"/>
            </a:br>
            <a:br>
              <a:rPr lang="en"/>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de1b6f5c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de1b6f5c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other factors that affect the quality of student learning outcomes include</a:t>
            </a:r>
            <a:br>
              <a:rPr lang="en"/>
            </a:br>
            <a:r>
              <a:rPr lang="en"/>
              <a:t>1) High incidence of </a:t>
            </a:r>
            <a:r>
              <a:rPr lang="en"/>
              <a:t>malnutrition in the country. </a:t>
            </a:r>
            <a:br>
              <a:rPr lang="en"/>
            </a:br>
            <a:r>
              <a:rPr lang="en"/>
              <a:t>Lack of education causes malnutrition symptoms to go unnoticed</a:t>
            </a:r>
            <a:br>
              <a:rPr lang="en"/>
            </a:br>
            <a:r>
              <a:rPr lang="en"/>
              <a:t>And malnourished children tend to have lower IQs.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de1b6f5c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fde1b6f5c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factor that contribute to poor </a:t>
            </a:r>
            <a:r>
              <a:rPr lang="en"/>
              <a:t>quality</a:t>
            </a:r>
            <a:r>
              <a:rPr lang="en"/>
              <a:t> of student learning is</a:t>
            </a:r>
            <a:br>
              <a:rPr lang="en"/>
            </a:br>
            <a:r>
              <a:rPr lang="en"/>
              <a:t>Large class size. </a:t>
            </a:r>
            <a:br>
              <a:rPr lang="en"/>
            </a:br>
            <a:r>
              <a:rPr lang="en"/>
              <a:t>Although there was an effort to reduce class sizes, there are still classes that are congested.  </a:t>
            </a:r>
            <a:br>
              <a:rPr lang="en"/>
            </a:br>
            <a:r>
              <a:rPr lang="en"/>
              <a:t>We need to have more classrooms and more teachers.</a:t>
            </a:r>
            <a:br>
              <a:rPr lang="en"/>
            </a:br>
            <a:r>
              <a:rPr lang="en"/>
              <a:t>The World Bank assessment of the Basic Education Service Delivery in the Philippines in 2021 report that  </a:t>
            </a:r>
            <a:br>
              <a:rPr lang="en"/>
            </a:br>
            <a:r>
              <a:rPr lang="en"/>
              <a:t>The availability of key facilities has improved but classroom deficits still remain.</a:t>
            </a:r>
            <a:br>
              <a:rPr lang="en"/>
            </a:br>
            <a:r>
              <a:rPr lang="en"/>
              <a:t>Public infrastructure improvement systems suffer from many problems </a:t>
            </a:r>
            <a:br>
              <a:rPr lang="en"/>
            </a:br>
            <a:r>
              <a:rPr lang="en"/>
              <a:t>which result in poor quality and incomplete classrooms and water and sanitation facilities.</a:t>
            </a:r>
            <a:br>
              <a:rPr lang="en"/>
            </a:br>
            <a:r>
              <a:rPr lang="en"/>
              <a:t>Local government funding to basic education is relatively low, declining and unequal.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856060" y="463889"/>
            <a:ext cx="7429500" cy="11091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856059" y="1687115"/>
            <a:ext cx="7429500" cy="2656500"/>
          </a:xfrm>
          <a:prstGeom prst="rect">
            <a:avLst/>
          </a:prstGeom>
          <a:noFill/>
          <a:ln>
            <a:noFill/>
          </a:ln>
        </p:spPr>
        <p:txBody>
          <a:bodyPr anchorCtr="0" anchor="t" bIns="34275" lIns="68575" spcFirstLastPara="1" rIns="68575" wrap="square" tIns="34275">
            <a:norm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1200"/>
              </a:spcBef>
              <a:spcAft>
                <a:spcPts val="0"/>
              </a:spcAft>
              <a:buClr>
                <a:schemeClr val="lt1"/>
              </a:buClr>
              <a:buSzPts val="1700"/>
              <a:buChar char="○"/>
              <a:defRPr/>
            </a:lvl2pPr>
            <a:lvl3pPr indent="-336550" lvl="2" marL="1371600" rtl="0" algn="l">
              <a:lnSpc>
                <a:spcPct val="120000"/>
              </a:lnSpc>
              <a:spcBef>
                <a:spcPts val="1200"/>
              </a:spcBef>
              <a:spcAft>
                <a:spcPts val="0"/>
              </a:spcAft>
              <a:buClr>
                <a:schemeClr val="lt1"/>
              </a:buClr>
              <a:buSzPts val="1700"/>
              <a:buChar char="■"/>
              <a:defRPr/>
            </a:lvl3pPr>
            <a:lvl4pPr indent="-336550" lvl="3" marL="1828800" rtl="0" algn="l">
              <a:lnSpc>
                <a:spcPct val="120000"/>
              </a:lnSpc>
              <a:spcBef>
                <a:spcPts val="1200"/>
              </a:spcBef>
              <a:spcAft>
                <a:spcPts val="0"/>
              </a:spcAft>
              <a:buClr>
                <a:schemeClr val="lt1"/>
              </a:buClr>
              <a:buSzPts val="1700"/>
              <a:buChar char="●"/>
              <a:defRPr/>
            </a:lvl4pPr>
            <a:lvl5pPr indent="-336550" lvl="4" marL="2286000" rtl="0" algn="l">
              <a:lnSpc>
                <a:spcPct val="120000"/>
              </a:lnSpc>
              <a:spcBef>
                <a:spcPts val="1200"/>
              </a:spcBef>
              <a:spcAft>
                <a:spcPts val="0"/>
              </a:spcAft>
              <a:buClr>
                <a:schemeClr val="lt1"/>
              </a:buClr>
              <a:buSzPts val="1700"/>
              <a:buChar char="○"/>
              <a:defRPr/>
            </a:lvl5pPr>
            <a:lvl6pPr indent="-336550" lvl="5" marL="2743200" rtl="0" algn="l">
              <a:lnSpc>
                <a:spcPct val="120000"/>
              </a:lnSpc>
              <a:spcBef>
                <a:spcPts val="1200"/>
              </a:spcBef>
              <a:spcAft>
                <a:spcPts val="0"/>
              </a:spcAft>
              <a:buClr>
                <a:schemeClr val="lt1"/>
              </a:buClr>
              <a:buSzPts val="1700"/>
              <a:buChar char="■"/>
              <a:defRPr/>
            </a:lvl6pPr>
            <a:lvl7pPr indent="-336550" lvl="6" marL="3200400" rtl="0" algn="l">
              <a:lnSpc>
                <a:spcPct val="120000"/>
              </a:lnSpc>
              <a:spcBef>
                <a:spcPts val="1200"/>
              </a:spcBef>
              <a:spcAft>
                <a:spcPts val="0"/>
              </a:spcAft>
              <a:buClr>
                <a:schemeClr val="lt1"/>
              </a:buClr>
              <a:buSzPts val="1700"/>
              <a:buChar char="●"/>
              <a:defRPr/>
            </a:lvl7pPr>
            <a:lvl8pPr indent="-336550" lvl="7" marL="3657600" rtl="0" algn="l">
              <a:lnSpc>
                <a:spcPct val="120000"/>
              </a:lnSpc>
              <a:spcBef>
                <a:spcPts val="1200"/>
              </a:spcBef>
              <a:spcAft>
                <a:spcPts val="0"/>
              </a:spcAft>
              <a:buClr>
                <a:schemeClr val="lt1"/>
              </a:buClr>
              <a:buSzPts val="1700"/>
              <a:buChar char="○"/>
              <a:defRPr/>
            </a:lvl8pPr>
            <a:lvl9pPr indent="-336550" lvl="8" marL="4114800" rtl="0" algn="l">
              <a:lnSpc>
                <a:spcPct val="120000"/>
              </a:lnSpc>
              <a:spcBef>
                <a:spcPts val="1200"/>
              </a:spcBef>
              <a:spcAft>
                <a:spcPts val="1200"/>
              </a:spcAft>
              <a:buClr>
                <a:schemeClr val="lt1"/>
              </a:buClr>
              <a:buSzPts val="1700"/>
              <a:buChar char="■"/>
              <a:defRPr/>
            </a:lvl9pPr>
          </a:lstStyle>
          <a:p/>
        </p:txBody>
      </p:sp>
      <p:sp>
        <p:nvSpPr>
          <p:cNvPr id="53" name="Google Shape;53;p13"/>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856058" y="4412456"/>
            <a:ext cx="4679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7707241" y="4412456"/>
            <a:ext cx="578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280"/>
              <a:t>Issues and Recommendations for Professional Development of Philippine Public School Teachers</a:t>
            </a:r>
            <a:endParaRPr sz="4280"/>
          </a:p>
        </p:txBody>
      </p:sp>
      <p:sp>
        <p:nvSpPr>
          <p:cNvPr id="61" name="Google Shape;61;p14"/>
          <p:cNvSpPr txBox="1"/>
          <p:nvPr>
            <p:ph idx="1" type="subTitle"/>
          </p:nvPr>
        </p:nvSpPr>
        <p:spPr>
          <a:xfrm>
            <a:off x="311700" y="2834125"/>
            <a:ext cx="8520600" cy="1477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a:t>Prof. Lizamarie Campoamor-Olegario, Ph.D.</a:t>
            </a:r>
            <a:br>
              <a:rPr lang="en"/>
            </a:br>
            <a:r>
              <a:rPr lang="en"/>
              <a:t>University of the Philippines</a:t>
            </a:r>
            <a:endParaRPr/>
          </a:p>
          <a:p>
            <a:pPr indent="0" lvl="0" marL="0" rtl="0" algn="ctr">
              <a:spcBef>
                <a:spcPts val="0"/>
              </a:spcBef>
              <a:spcAft>
                <a:spcPts val="0"/>
              </a:spcAft>
              <a:buNone/>
            </a:pPr>
            <a:r>
              <a:rPr lang="en"/>
              <a:t>College of Education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141550"/>
            <a:ext cx="85206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Other Factors that Affect the Quality of Student Learning Outcomes: </a:t>
            </a:r>
            <a:endParaRPr sz="2120"/>
          </a:p>
          <a:p>
            <a:pPr indent="0" lvl="0" marL="0" rtl="0" algn="l">
              <a:spcBef>
                <a:spcPts val="0"/>
              </a:spcBef>
              <a:spcAft>
                <a:spcPts val="0"/>
              </a:spcAft>
              <a:buSzPts val="990"/>
              <a:buNone/>
            </a:pPr>
            <a:r>
              <a:t/>
            </a:r>
            <a:endParaRPr sz="2120"/>
          </a:p>
        </p:txBody>
      </p:sp>
      <p:pic>
        <p:nvPicPr>
          <p:cNvPr id="118" name="Google Shape;118;p23"/>
          <p:cNvPicPr preferRelativeResize="0"/>
          <p:nvPr/>
        </p:nvPicPr>
        <p:blipFill>
          <a:blip r:embed="rId3">
            <a:alphaModFix/>
          </a:blip>
          <a:stretch>
            <a:fillRect/>
          </a:stretch>
        </p:blipFill>
        <p:spPr>
          <a:xfrm>
            <a:off x="1252888" y="723900"/>
            <a:ext cx="6638224" cy="441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216450" y="0"/>
            <a:ext cx="36753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720"/>
              <a:t>Other Factors that Affect the Quality of Student Learning Outcomes</a:t>
            </a:r>
            <a:endParaRPr sz="1720"/>
          </a:p>
        </p:txBody>
      </p:sp>
      <p:pic>
        <p:nvPicPr>
          <p:cNvPr id="124" name="Google Shape;124;p24"/>
          <p:cNvPicPr preferRelativeResize="0"/>
          <p:nvPr/>
        </p:nvPicPr>
        <p:blipFill>
          <a:blip r:embed="rId3">
            <a:alphaModFix/>
          </a:blip>
          <a:stretch>
            <a:fillRect/>
          </a:stretch>
        </p:blipFill>
        <p:spPr>
          <a:xfrm>
            <a:off x="3987051" y="0"/>
            <a:ext cx="5156948" cy="5143500"/>
          </a:xfrm>
          <a:prstGeom prst="rect">
            <a:avLst/>
          </a:prstGeom>
          <a:noFill/>
          <a:ln>
            <a:noFill/>
          </a:ln>
        </p:spPr>
      </p:pic>
      <p:sp>
        <p:nvSpPr>
          <p:cNvPr id="125" name="Google Shape;125;p24"/>
          <p:cNvSpPr txBox="1"/>
          <p:nvPr/>
        </p:nvSpPr>
        <p:spPr>
          <a:xfrm>
            <a:off x="319200" y="4617000"/>
            <a:ext cx="346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rPr>
              <a:t>https://www.rappler.com/nation/deped-eyes-remove-administrative-tasks-teachers-can-focus-teaching/</a:t>
            </a:r>
            <a:endParaRPr sz="900">
              <a:solidFill>
                <a:schemeClr val="dk1"/>
              </a:solidFill>
            </a:endParaRPr>
          </a:p>
        </p:txBody>
      </p:sp>
      <p:sp>
        <p:nvSpPr>
          <p:cNvPr id="126" name="Google Shape;126;p24"/>
          <p:cNvSpPr txBox="1"/>
          <p:nvPr/>
        </p:nvSpPr>
        <p:spPr>
          <a:xfrm>
            <a:off x="162000" y="723900"/>
            <a:ext cx="36270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rPr>
              <a:t>Duties of a public school teacher </a:t>
            </a:r>
            <a:r>
              <a:rPr lang="en" sz="900">
                <a:solidFill>
                  <a:schemeClr val="dk1"/>
                </a:solidFill>
              </a:rPr>
              <a:t>(David et al., 2019)</a:t>
            </a:r>
            <a:endParaRPr sz="9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Maximum of six hours of actual classroom instruction a day</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Paperwork/ Portfolio making for </a:t>
            </a:r>
            <a:r>
              <a:rPr lang="en" sz="1300">
                <a:solidFill>
                  <a:schemeClr val="dk1"/>
                </a:solidFill>
              </a:rPr>
              <a:t>submission to </a:t>
            </a:r>
            <a:r>
              <a:rPr lang="en" sz="1300">
                <a:solidFill>
                  <a:schemeClr val="dk1"/>
                </a:solidFill>
              </a:rPr>
              <a:t>Performance Based Bonus and reports for the following other tasks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Additional designations in line with student guidance, budget, disaster response, and health.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Participate in the implementation of various government programs, such as mass immunizations, community mapping, conditional cash transfer, deworming, feeding, population census, anti-drug, election, among others.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Provision of psychosocial support to students</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Mapping process</a:t>
            </a:r>
            <a:endParaRPr sz="13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95475"/>
            <a:ext cx="85206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Other Factors that Affect the Quality of Student Learning Outcomes: </a:t>
            </a:r>
            <a:endParaRPr sz="2120"/>
          </a:p>
          <a:p>
            <a:pPr indent="0" lvl="0" marL="0" rtl="0" algn="l">
              <a:spcBef>
                <a:spcPts val="0"/>
              </a:spcBef>
              <a:spcAft>
                <a:spcPts val="0"/>
              </a:spcAft>
              <a:buSzPts val="990"/>
              <a:buNone/>
            </a:pPr>
            <a:r>
              <a:t/>
            </a:r>
            <a:endParaRPr sz="2120"/>
          </a:p>
        </p:txBody>
      </p:sp>
      <p:pic>
        <p:nvPicPr>
          <p:cNvPr id="132" name="Google Shape;132;p25"/>
          <p:cNvPicPr preferRelativeResize="0"/>
          <p:nvPr/>
        </p:nvPicPr>
        <p:blipFill>
          <a:blip r:embed="rId3">
            <a:alphaModFix/>
          </a:blip>
          <a:stretch>
            <a:fillRect/>
          </a:stretch>
        </p:blipFill>
        <p:spPr>
          <a:xfrm>
            <a:off x="0" y="773975"/>
            <a:ext cx="8043824" cy="4369526"/>
          </a:xfrm>
          <a:prstGeom prst="rect">
            <a:avLst/>
          </a:prstGeom>
          <a:noFill/>
          <a:ln>
            <a:noFill/>
          </a:ln>
        </p:spPr>
      </p:pic>
      <p:sp>
        <p:nvSpPr>
          <p:cNvPr id="133" name="Google Shape;133;p25"/>
          <p:cNvSpPr txBox="1"/>
          <p:nvPr/>
        </p:nvSpPr>
        <p:spPr>
          <a:xfrm>
            <a:off x="8043825" y="3615900"/>
            <a:ext cx="1100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https://media.philstar.com/photos/2021/01/14/image-ios_2021-01-14_18-48-46_gallery.jpg</a:t>
            </a:r>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6"/>
          <p:cNvPicPr preferRelativeResize="0"/>
          <p:nvPr/>
        </p:nvPicPr>
        <p:blipFill rotWithShape="1">
          <a:blip r:embed="rId3">
            <a:alphaModFix/>
          </a:blip>
          <a:srcRect b="-929" l="0" r="0" t="930"/>
          <a:stretch/>
        </p:blipFill>
        <p:spPr>
          <a:xfrm>
            <a:off x="0" y="47625"/>
            <a:ext cx="6858000" cy="5143500"/>
          </a:xfrm>
          <a:prstGeom prst="rect">
            <a:avLst/>
          </a:prstGeom>
          <a:noFill/>
          <a:ln>
            <a:noFill/>
          </a:ln>
        </p:spPr>
      </p:pic>
      <p:sp>
        <p:nvSpPr>
          <p:cNvPr id="139" name="Google Shape;139;p26"/>
          <p:cNvSpPr txBox="1"/>
          <p:nvPr/>
        </p:nvSpPr>
        <p:spPr>
          <a:xfrm>
            <a:off x="6858000" y="1940700"/>
            <a:ext cx="2286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https://teachertayo.com/wp-content/uploads/2021/05/Elementary-School-Teachers-Average-Salary-in-descending-order-1.png</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246325"/>
            <a:ext cx="8520600" cy="771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Factors that Affect the Quality of </a:t>
            </a:r>
            <a:br>
              <a:rPr lang="en"/>
            </a:br>
            <a:r>
              <a:rPr lang="en"/>
              <a:t>Student Learning Outcomes: </a:t>
            </a:r>
            <a:endParaRPr/>
          </a:p>
          <a:p>
            <a:pPr indent="0" lvl="0" marL="0" rtl="0" algn="l">
              <a:spcBef>
                <a:spcPts val="0"/>
              </a:spcBef>
              <a:spcAft>
                <a:spcPts val="0"/>
              </a:spcAft>
              <a:buNone/>
            </a:pPr>
            <a:r>
              <a:t/>
            </a:r>
            <a:endParaRPr/>
          </a:p>
        </p:txBody>
      </p:sp>
      <p:sp>
        <p:nvSpPr>
          <p:cNvPr id="145" name="Google Shape;14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chemeClr val="dk1"/>
                </a:solidFill>
              </a:rPr>
              <a:t>6) </a:t>
            </a:r>
            <a:r>
              <a:rPr lang="en" sz="2500">
                <a:solidFill>
                  <a:schemeClr val="dk1"/>
                </a:solidFill>
              </a:rPr>
              <a:t>Professional development opportunities offered to teachers frequently fail to meet even minimum levels of quality and fall short of what teachers want and need (World Bank, 2014)</a:t>
            </a:r>
            <a:endParaRPr sz="2500">
              <a:solidFill>
                <a:schemeClr val="dk1"/>
              </a:solidFill>
            </a:endParaRPr>
          </a:p>
          <a:p>
            <a:pPr indent="0" lvl="0" marL="0" rtl="0" algn="l">
              <a:spcBef>
                <a:spcPts val="1200"/>
              </a:spcBef>
              <a:spcAft>
                <a:spcPts val="0"/>
              </a:spcAft>
              <a:buNone/>
            </a:pPr>
            <a:r>
              <a:t/>
            </a:r>
            <a:endParaRPr sz="2500">
              <a:solidFill>
                <a:schemeClr val="dk1"/>
              </a:solidFill>
            </a:endParaRPr>
          </a:p>
          <a:p>
            <a:pPr indent="0" lvl="0" marL="0" rtl="0" algn="l">
              <a:spcBef>
                <a:spcPts val="1200"/>
              </a:spcBef>
              <a:spcAft>
                <a:spcPts val="1200"/>
              </a:spcAft>
              <a:buNone/>
            </a:pPr>
            <a:r>
              <a:t/>
            </a:r>
            <a:endParaRPr sz="25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4365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3500"/>
              <a:t>“Teachers are not only one of the ‘variables’ that need to be changed in order to improve their education systems, but they are also the most significant change agents in these reforms.” </a:t>
            </a:r>
            <a:r>
              <a:rPr lang="en" sz="2700"/>
              <a:t>(Villegas-Reimer, 2003)</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767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990"/>
              <a:buNone/>
            </a:pPr>
            <a:r>
              <a:rPr lang="en" sz="3000"/>
              <a:t>Addressing </a:t>
            </a:r>
            <a:r>
              <a:rPr lang="en" sz="3000"/>
              <a:t>Weak Pedagogical Skills of Teachers</a:t>
            </a:r>
            <a:endParaRPr sz="3000"/>
          </a:p>
        </p:txBody>
      </p:sp>
      <p:sp>
        <p:nvSpPr>
          <p:cNvPr id="156" name="Google Shape;156;p29"/>
          <p:cNvSpPr txBox="1"/>
          <p:nvPr>
            <p:ph idx="1" type="body"/>
          </p:nvPr>
        </p:nvSpPr>
        <p:spPr>
          <a:xfrm>
            <a:off x="311700" y="736675"/>
            <a:ext cx="8520600" cy="3832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en" sz="2600">
                <a:solidFill>
                  <a:schemeClr val="dk1"/>
                </a:solidFill>
              </a:rPr>
              <a:t>Continuing Professional Development (CPD) programs </a:t>
            </a:r>
            <a:r>
              <a:rPr lang="en" sz="1700">
                <a:solidFill>
                  <a:schemeClr val="dk1"/>
                </a:solidFill>
              </a:rPr>
              <a:t>(BEDP 2030)</a:t>
            </a:r>
            <a:endParaRPr sz="2100">
              <a:solidFill>
                <a:schemeClr val="dk1"/>
              </a:solidFill>
            </a:endParaRPr>
          </a:p>
          <a:p>
            <a:pPr indent="-368300" lvl="1" marL="914400" rtl="0" algn="l">
              <a:spcBef>
                <a:spcPts val="0"/>
              </a:spcBef>
              <a:spcAft>
                <a:spcPts val="0"/>
              </a:spcAft>
              <a:buClr>
                <a:schemeClr val="dk1"/>
              </a:buClr>
              <a:buSzPts val="2200"/>
              <a:buChar char="○"/>
            </a:pPr>
            <a:r>
              <a:rPr lang="en" sz="2200">
                <a:solidFill>
                  <a:schemeClr val="dk1"/>
                </a:solidFill>
              </a:rPr>
              <a:t>Content knowledge</a:t>
            </a:r>
            <a:endParaRPr sz="2200">
              <a:solidFill>
                <a:schemeClr val="dk1"/>
              </a:solidFill>
            </a:endParaRPr>
          </a:p>
          <a:p>
            <a:pPr indent="-368300" lvl="1" marL="914400" rtl="0" algn="l">
              <a:spcBef>
                <a:spcPts val="0"/>
              </a:spcBef>
              <a:spcAft>
                <a:spcPts val="0"/>
              </a:spcAft>
              <a:buClr>
                <a:schemeClr val="dk1"/>
              </a:buClr>
              <a:buSzPts val="2200"/>
              <a:buChar char="○"/>
            </a:pPr>
            <a:r>
              <a:rPr lang="en" sz="2200">
                <a:solidFill>
                  <a:schemeClr val="dk1"/>
                </a:solidFill>
              </a:rPr>
              <a:t>Pedagogy/ instruction of 21st century and socio-emotional skills / Learning approaches and learning modalities</a:t>
            </a:r>
            <a:endParaRPr sz="2200">
              <a:solidFill>
                <a:schemeClr val="dk1"/>
              </a:solidFill>
            </a:endParaRPr>
          </a:p>
          <a:p>
            <a:pPr indent="-368300" lvl="1" marL="914400" rtl="0" algn="l">
              <a:spcBef>
                <a:spcPts val="0"/>
              </a:spcBef>
              <a:spcAft>
                <a:spcPts val="0"/>
              </a:spcAft>
              <a:buClr>
                <a:schemeClr val="dk1"/>
              </a:buClr>
              <a:buSzPts val="2200"/>
              <a:buChar char="○"/>
            </a:pPr>
            <a:r>
              <a:rPr lang="en" sz="2200">
                <a:solidFill>
                  <a:schemeClr val="dk1"/>
                </a:solidFill>
              </a:rPr>
              <a:t>Formative/ authentic assessment</a:t>
            </a:r>
            <a:endParaRPr sz="2200">
              <a:solidFill>
                <a:schemeClr val="dk1"/>
              </a:solidFill>
            </a:endParaRPr>
          </a:p>
          <a:p>
            <a:pPr indent="-368300" lvl="1" marL="914400" rtl="0" algn="l">
              <a:spcBef>
                <a:spcPts val="0"/>
              </a:spcBef>
              <a:spcAft>
                <a:spcPts val="0"/>
              </a:spcAft>
              <a:buClr>
                <a:schemeClr val="dk1"/>
              </a:buClr>
              <a:buSzPts val="2200"/>
              <a:buChar char="○"/>
            </a:pPr>
            <a:r>
              <a:rPr lang="en" sz="2200">
                <a:solidFill>
                  <a:schemeClr val="dk1"/>
                </a:solidFill>
              </a:rPr>
              <a:t>Management of learners at risk/ </a:t>
            </a:r>
            <a:r>
              <a:rPr lang="en" sz="2200">
                <a:solidFill>
                  <a:schemeClr val="dk1"/>
                </a:solidFill>
              </a:rPr>
              <a:t>Handling students experiencing mental and psychosocial health issues</a:t>
            </a:r>
            <a:endParaRPr sz="2200">
              <a:solidFill>
                <a:schemeClr val="dk1"/>
              </a:solidFill>
            </a:endParaRPr>
          </a:p>
          <a:p>
            <a:pPr indent="-368300" lvl="1" marL="914400" rtl="0" algn="l">
              <a:spcBef>
                <a:spcPts val="0"/>
              </a:spcBef>
              <a:spcAft>
                <a:spcPts val="0"/>
              </a:spcAft>
              <a:buClr>
                <a:schemeClr val="dk1"/>
              </a:buClr>
              <a:buSzPts val="2200"/>
              <a:buChar char="○"/>
            </a:pPr>
            <a:r>
              <a:rPr lang="en" sz="2200">
                <a:solidFill>
                  <a:schemeClr val="dk1"/>
                </a:solidFill>
              </a:rPr>
              <a:t>Implementation of remediation programs </a:t>
            </a:r>
            <a:endParaRPr sz="2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295275"/>
            <a:ext cx="8520600" cy="7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Characteristics of the “New” Perspective of </a:t>
            </a:r>
            <a:br>
              <a:rPr lang="en" sz="3020"/>
            </a:br>
            <a:r>
              <a:rPr lang="en" sz="3020"/>
              <a:t>Professional Development </a:t>
            </a:r>
            <a:r>
              <a:rPr lang="en" sz="2620"/>
              <a:t>(Villegas-Reimer, 2003)</a:t>
            </a:r>
            <a:endParaRPr sz="2620"/>
          </a:p>
        </p:txBody>
      </p:sp>
      <p:sp>
        <p:nvSpPr>
          <p:cNvPr id="162" name="Google Shape;162;p30"/>
          <p:cNvSpPr txBox="1"/>
          <p:nvPr>
            <p:ph idx="1" type="body"/>
          </p:nvPr>
        </p:nvSpPr>
        <p:spPr>
          <a:xfrm>
            <a:off x="311700" y="1533525"/>
            <a:ext cx="8520600" cy="2959200"/>
          </a:xfrm>
          <a:prstGeom prst="rect">
            <a:avLst/>
          </a:prstGeom>
        </p:spPr>
        <p:txBody>
          <a:bodyPr anchorCtr="0" anchor="t" bIns="91425" lIns="91425" spcFirstLastPara="1" rIns="91425" wrap="square" tIns="91425">
            <a:noAutofit/>
          </a:bodyPr>
          <a:lstStyle/>
          <a:p>
            <a:pPr indent="-393700" lvl="0" marL="457200" rtl="0" algn="l">
              <a:lnSpc>
                <a:spcPct val="95000"/>
              </a:lnSpc>
              <a:spcBef>
                <a:spcPts val="0"/>
              </a:spcBef>
              <a:spcAft>
                <a:spcPts val="0"/>
              </a:spcAft>
              <a:buClr>
                <a:schemeClr val="dk1"/>
              </a:buClr>
              <a:buSzPts val="2600"/>
              <a:buAutoNum type="arabicParenR"/>
            </a:pPr>
            <a:r>
              <a:rPr lang="en" sz="2600">
                <a:solidFill>
                  <a:schemeClr val="dk1"/>
                </a:solidFill>
              </a:rPr>
              <a:t>Constructivism rather  than  on  a  ‘transmission-oriented model’.  </a:t>
            </a:r>
            <a:endParaRPr sz="2600">
              <a:solidFill>
                <a:schemeClr val="dk1"/>
              </a:solidFill>
            </a:endParaRPr>
          </a:p>
          <a:p>
            <a:pPr indent="-393700" lvl="0" marL="457200" rtl="0" algn="l">
              <a:lnSpc>
                <a:spcPct val="95000"/>
              </a:lnSpc>
              <a:spcBef>
                <a:spcPts val="0"/>
              </a:spcBef>
              <a:spcAft>
                <a:spcPts val="0"/>
              </a:spcAft>
              <a:buClr>
                <a:schemeClr val="dk1"/>
              </a:buClr>
              <a:buSzPts val="2600"/>
              <a:buAutoNum type="arabicParenR"/>
            </a:pPr>
            <a:r>
              <a:rPr lang="en" sz="2600">
                <a:solidFill>
                  <a:schemeClr val="dk1"/>
                </a:solidFill>
              </a:rPr>
              <a:t>Acknowledges the fact that teachers  learn  over  time</a:t>
            </a:r>
            <a:endParaRPr sz="2600">
              <a:solidFill>
                <a:schemeClr val="dk1"/>
              </a:solidFill>
            </a:endParaRPr>
          </a:p>
          <a:p>
            <a:pPr indent="-393700" lvl="0" marL="457200" rtl="0" algn="l">
              <a:lnSpc>
                <a:spcPct val="95000"/>
              </a:lnSpc>
              <a:spcBef>
                <a:spcPts val="0"/>
              </a:spcBef>
              <a:spcAft>
                <a:spcPts val="0"/>
              </a:spcAft>
              <a:buClr>
                <a:schemeClr val="dk1"/>
              </a:buClr>
              <a:buSzPts val="2600"/>
              <a:buAutoNum type="arabicParenR"/>
            </a:pPr>
            <a:r>
              <a:rPr lang="en" sz="2600">
                <a:solidFill>
                  <a:schemeClr val="dk1"/>
                </a:solidFill>
              </a:rPr>
              <a:t>Relates training to actual classroom experiences </a:t>
            </a:r>
            <a:endParaRPr sz="2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1359788" y="1"/>
            <a:ext cx="6669044" cy="5143500"/>
          </a:xfrm>
          <a:prstGeom prst="rect">
            <a:avLst/>
          </a:prstGeom>
          <a:noFill/>
          <a:ln>
            <a:noFill/>
          </a:ln>
        </p:spPr>
      </p:pic>
      <p:sp>
        <p:nvSpPr>
          <p:cNvPr id="168" name="Google Shape;168;p31"/>
          <p:cNvSpPr txBox="1"/>
          <p:nvPr/>
        </p:nvSpPr>
        <p:spPr>
          <a:xfrm>
            <a:off x="8028825" y="2260013"/>
            <a:ext cx="1115100" cy="1154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solidFill>
                  <a:schemeClr val="dk1"/>
                </a:solidFill>
              </a:rPr>
              <a:t>https://www.strivedevelopment.co.uk/wp-content/uploads/2016/02/Mentoring.jpg</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3300"/>
              <a:t>Traditional vs. Clinical Supervision </a:t>
            </a:r>
            <a:r>
              <a:rPr lang="en" sz="1300"/>
              <a:t>(Villegas-Reimer, 2003)</a:t>
            </a:r>
            <a:endParaRPr sz="1300"/>
          </a:p>
        </p:txBody>
      </p:sp>
      <p:sp>
        <p:nvSpPr>
          <p:cNvPr id="174" name="Google Shape;174;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chemeClr val="dk1"/>
                </a:solidFill>
              </a:rPr>
              <a:t>T</a:t>
            </a:r>
            <a:r>
              <a:rPr lang="en" sz="1500">
                <a:solidFill>
                  <a:schemeClr val="dk1"/>
                </a:solidFill>
              </a:rPr>
              <a:t>raditional ‘inspectional’  model </a:t>
            </a:r>
            <a:r>
              <a:rPr lang="en" sz="1100">
                <a:solidFill>
                  <a:schemeClr val="dk1"/>
                </a:solidFill>
              </a:rPr>
              <a:t>(Bourke, 2001)</a:t>
            </a:r>
            <a:endParaRPr sz="1100">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Typically completed by an administrator who comes into a classroom, either takes notes or checks according to a list of criteria whether the teacher is achieving all the necessary requirements, and then leaves the classroom, giving no feedback (immediate or otherwise) to the  teacher.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Based  on  this  brief  evaluation,  the  teacher  may  receive  or  be denied promotion, tenure, or even a renewed contract for the following year.</a:t>
            </a:r>
            <a:br>
              <a:rPr lang="en">
                <a:solidFill>
                  <a:schemeClr val="dk1"/>
                </a:solidFill>
              </a:rPr>
            </a:br>
            <a:endParaRPr>
              <a:solidFill>
                <a:schemeClr val="dk1"/>
              </a:solidFill>
            </a:endParaRPr>
          </a:p>
        </p:txBody>
      </p:sp>
      <p:sp>
        <p:nvSpPr>
          <p:cNvPr id="175" name="Google Shape;175;p3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chemeClr val="dk1"/>
                </a:solidFill>
              </a:rPr>
              <a:t>Clinical Supervision</a:t>
            </a:r>
            <a:r>
              <a:rPr lang="en">
                <a:solidFill>
                  <a:schemeClr val="dk1"/>
                </a:solidFill>
              </a:rPr>
              <a:t> </a:t>
            </a:r>
            <a:r>
              <a:rPr lang="en" sz="1000">
                <a:solidFill>
                  <a:schemeClr val="dk1"/>
                </a:solidFill>
              </a:rPr>
              <a:t>(Harvard Newton Summer School)</a:t>
            </a:r>
            <a:endParaRPr sz="1000">
              <a:solidFill>
                <a:schemeClr val="dk1"/>
              </a:solidFill>
            </a:endParaRPr>
          </a:p>
          <a:p>
            <a:pPr indent="-317500" lvl="0" marL="457200" rtl="0" algn="l">
              <a:spcBef>
                <a:spcPts val="1200"/>
              </a:spcBef>
              <a:spcAft>
                <a:spcPts val="0"/>
              </a:spcAft>
              <a:buClr>
                <a:schemeClr val="dk1"/>
              </a:buClr>
              <a:buSzPts val="1400"/>
              <a:buChar char="●"/>
            </a:pPr>
            <a:r>
              <a:rPr lang="en">
                <a:solidFill>
                  <a:schemeClr val="dk1"/>
                </a:solidFill>
              </a:rPr>
              <a:t>Fosters  teacher  development through discussion, observation and analysis of teaching ‘in the clinic of the classroom’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Observations are conducted in a ‘gentle’ way, and feedback is given in a respectful manner.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Teachers were able to regard observations and assessment of their work as an opportunity to grow and develop in their career, rather than as something to be fearful about.</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8" name="Google Shape;68;p15"/>
          <p:cNvPicPr preferRelativeResize="0"/>
          <p:nvPr/>
        </p:nvPicPr>
        <p:blipFill rotWithShape="1">
          <a:blip r:embed="rId3">
            <a:alphaModFix/>
          </a:blip>
          <a:srcRect b="44228" l="0" r="0" t="15029"/>
          <a:stretch/>
        </p:blipFill>
        <p:spPr>
          <a:xfrm>
            <a:off x="113813" y="0"/>
            <a:ext cx="8916387" cy="5143501"/>
          </a:xfrm>
          <a:prstGeom prst="rect">
            <a:avLst/>
          </a:prstGeom>
          <a:noFill/>
          <a:ln>
            <a:noFill/>
          </a:ln>
        </p:spPr>
      </p:pic>
      <p:sp>
        <p:nvSpPr>
          <p:cNvPr id="69" name="Google Shape;69;p15"/>
          <p:cNvSpPr txBox="1"/>
          <p:nvPr/>
        </p:nvSpPr>
        <p:spPr>
          <a:xfrm>
            <a:off x="6030200" y="45688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https://mb.com.ph/wp-content/uploads/2021/07/15892.jpeg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311700" y="295275"/>
            <a:ext cx="8520600" cy="70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t>Characteristics of the “New” Perspective of </a:t>
            </a:r>
            <a:br>
              <a:rPr lang="en" sz="3020"/>
            </a:br>
            <a:r>
              <a:rPr lang="en" sz="3020"/>
              <a:t>Professional Development </a:t>
            </a:r>
            <a:r>
              <a:rPr lang="en" sz="2620"/>
              <a:t>(Villegas-Reimer, 2003)</a:t>
            </a:r>
            <a:endParaRPr sz="2620"/>
          </a:p>
        </p:txBody>
      </p:sp>
      <p:sp>
        <p:nvSpPr>
          <p:cNvPr id="181" name="Google Shape;181;p33"/>
          <p:cNvSpPr txBox="1"/>
          <p:nvPr>
            <p:ph idx="1" type="body"/>
          </p:nvPr>
        </p:nvSpPr>
        <p:spPr>
          <a:xfrm>
            <a:off x="311700" y="1533525"/>
            <a:ext cx="8520600" cy="2959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395">
                <a:solidFill>
                  <a:schemeClr val="dk1"/>
                </a:solidFill>
              </a:rPr>
              <a:t>4) </a:t>
            </a:r>
            <a:r>
              <a:rPr lang="en" sz="2395">
                <a:solidFill>
                  <a:schemeClr val="dk1"/>
                </a:solidFill>
              </a:rPr>
              <a:t>Culture building and not of mere skill training</a:t>
            </a:r>
            <a:endParaRPr sz="2395">
              <a:solidFill>
                <a:schemeClr val="dk1"/>
              </a:solidFill>
            </a:endParaRPr>
          </a:p>
          <a:p>
            <a:pPr indent="0" lvl="0" marL="0" rtl="0" algn="l">
              <a:lnSpc>
                <a:spcPct val="95000"/>
              </a:lnSpc>
              <a:spcBef>
                <a:spcPts val="1200"/>
              </a:spcBef>
              <a:spcAft>
                <a:spcPts val="0"/>
              </a:spcAft>
              <a:buNone/>
            </a:pPr>
            <a:r>
              <a:rPr lang="en" sz="2395">
                <a:solidFill>
                  <a:schemeClr val="dk1"/>
                </a:solidFill>
              </a:rPr>
              <a:t>5) A  teacher  is  conceived  of  as  a  reflective  practitioner</a:t>
            </a:r>
            <a:endParaRPr sz="2395">
              <a:solidFill>
                <a:schemeClr val="dk1"/>
              </a:solidFill>
            </a:endParaRPr>
          </a:p>
          <a:p>
            <a:pPr indent="0" lvl="0" marL="0" rtl="0" algn="l">
              <a:lnSpc>
                <a:spcPct val="95000"/>
              </a:lnSpc>
              <a:spcBef>
                <a:spcPts val="1200"/>
              </a:spcBef>
              <a:spcAft>
                <a:spcPts val="0"/>
              </a:spcAft>
              <a:buNone/>
            </a:pPr>
            <a:r>
              <a:rPr lang="en" sz="2395">
                <a:solidFill>
                  <a:schemeClr val="dk1"/>
                </a:solidFill>
              </a:rPr>
              <a:t>6) Collaborative process</a:t>
            </a:r>
            <a:endParaRPr sz="2395">
              <a:solidFill>
                <a:schemeClr val="dk1"/>
              </a:solidFill>
            </a:endParaRPr>
          </a:p>
          <a:p>
            <a:pPr indent="0" lvl="0" marL="0" rtl="0" algn="l">
              <a:lnSpc>
                <a:spcPct val="95000"/>
              </a:lnSpc>
              <a:spcBef>
                <a:spcPts val="1200"/>
              </a:spcBef>
              <a:spcAft>
                <a:spcPts val="1200"/>
              </a:spcAft>
              <a:buNone/>
            </a:pPr>
            <a:r>
              <a:rPr lang="en" sz="2395">
                <a:solidFill>
                  <a:schemeClr val="dk1"/>
                </a:solidFill>
              </a:rPr>
              <a:t>7) Schools and educators must evaluate their needs, cultural beliefs and practices</a:t>
            </a:r>
            <a:endParaRPr sz="2395">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311700" y="767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990"/>
              <a:buNone/>
            </a:pPr>
            <a:r>
              <a:rPr lang="en" sz="3000"/>
              <a:t>Addressing Weak Pedagogical Skills of Teachers</a:t>
            </a:r>
            <a:endParaRPr sz="3000"/>
          </a:p>
        </p:txBody>
      </p:sp>
      <p:sp>
        <p:nvSpPr>
          <p:cNvPr id="187" name="Google Shape;187;p34"/>
          <p:cNvSpPr txBox="1"/>
          <p:nvPr>
            <p:ph idx="1" type="body"/>
          </p:nvPr>
        </p:nvSpPr>
        <p:spPr>
          <a:xfrm>
            <a:off x="311700" y="736675"/>
            <a:ext cx="8520600" cy="3832200"/>
          </a:xfrm>
          <a:prstGeom prst="rect">
            <a:avLst/>
          </a:prstGeom>
        </p:spPr>
        <p:txBody>
          <a:bodyPr anchorCtr="0" anchor="t" bIns="91425" lIns="91425" spcFirstLastPara="1" rIns="91425" wrap="square" tIns="91425">
            <a:noAutofit/>
          </a:bodyPr>
          <a:lstStyle/>
          <a:p>
            <a:pPr indent="-358775" lvl="0" marL="457200" rtl="0" algn="l">
              <a:spcBef>
                <a:spcPts val="0"/>
              </a:spcBef>
              <a:spcAft>
                <a:spcPts val="0"/>
              </a:spcAft>
              <a:buClr>
                <a:schemeClr val="dk1"/>
              </a:buClr>
              <a:buSzPts val="2050"/>
              <a:buChar char="●"/>
            </a:pPr>
            <a:r>
              <a:rPr lang="en" sz="2050">
                <a:solidFill>
                  <a:schemeClr val="dk1"/>
                </a:solidFill>
              </a:rPr>
              <a:t>Teacher mentoring program conducted by key school-based mentors or by division officers</a:t>
            </a:r>
            <a:endParaRPr sz="2050">
              <a:solidFill>
                <a:schemeClr val="dk1"/>
              </a:solidFill>
            </a:endParaRPr>
          </a:p>
          <a:p>
            <a:pPr indent="-358775" lvl="0" marL="457200" rtl="0" algn="l">
              <a:spcBef>
                <a:spcPts val="0"/>
              </a:spcBef>
              <a:spcAft>
                <a:spcPts val="0"/>
              </a:spcAft>
              <a:buClr>
                <a:schemeClr val="dk1"/>
              </a:buClr>
              <a:buSzPts val="2050"/>
              <a:buChar char="●"/>
            </a:pPr>
            <a:r>
              <a:rPr lang="en" sz="2050">
                <a:solidFill>
                  <a:schemeClr val="dk1"/>
                </a:solidFill>
              </a:rPr>
              <a:t>Curriculum guides including the appropriate learning approaches and assessment are developed, disseminated, and implemented</a:t>
            </a:r>
            <a:endParaRPr sz="2050">
              <a:solidFill>
                <a:schemeClr val="dk1"/>
              </a:solidFill>
            </a:endParaRPr>
          </a:p>
          <a:p>
            <a:pPr indent="-358775" lvl="0" marL="457200" rtl="0" algn="l">
              <a:spcBef>
                <a:spcPts val="0"/>
              </a:spcBef>
              <a:spcAft>
                <a:spcPts val="0"/>
              </a:spcAft>
              <a:buClr>
                <a:schemeClr val="dk1"/>
              </a:buClr>
              <a:buSzPts val="2050"/>
              <a:buChar char="●"/>
            </a:pPr>
            <a:r>
              <a:rPr lang="en" sz="2050">
                <a:solidFill>
                  <a:schemeClr val="dk1"/>
                </a:solidFill>
              </a:rPr>
              <a:t>Corresponding change in the pre-service teacher training curriculum </a:t>
            </a:r>
            <a:endParaRPr sz="2050">
              <a:solidFill>
                <a:schemeClr val="dk1"/>
              </a:solidFill>
            </a:endParaRPr>
          </a:p>
          <a:p>
            <a:pPr indent="-358775" lvl="0" marL="457200" rtl="0" algn="l">
              <a:spcBef>
                <a:spcPts val="0"/>
              </a:spcBef>
              <a:spcAft>
                <a:spcPts val="0"/>
              </a:spcAft>
              <a:buClr>
                <a:schemeClr val="dk1"/>
              </a:buClr>
              <a:buSzPts val="2050"/>
              <a:buChar char="●"/>
            </a:pPr>
            <a:r>
              <a:rPr lang="en" sz="2050">
                <a:solidFill>
                  <a:schemeClr val="dk1"/>
                </a:solidFill>
              </a:rPr>
              <a:t>Professional development programs for instructional leaders (MTs, SHs, PSDS, EPS) to support teacher PD in various priority areas. </a:t>
            </a:r>
            <a:endParaRPr sz="2050">
              <a:solidFill>
                <a:schemeClr val="dk1"/>
              </a:solidFill>
            </a:endParaRPr>
          </a:p>
          <a:p>
            <a:pPr indent="-358775" lvl="0" marL="457200" rtl="0" algn="l">
              <a:spcBef>
                <a:spcPts val="0"/>
              </a:spcBef>
              <a:spcAft>
                <a:spcPts val="0"/>
              </a:spcAft>
              <a:buClr>
                <a:schemeClr val="dk1"/>
              </a:buClr>
              <a:buSzPts val="2050"/>
              <a:buChar char="●"/>
            </a:pPr>
            <a:r>
              <a:rPr lang="en" sz="2050">
                <a:solidFill>
                  <a:schemeClr val="dk1"/>
                </a:solidFill>
              </a:rPr>
              <a:t>Additional support to teachers in schools is the provision of non-teaching personnel who can assist with administrative tasks and provide ancillary services so that teachers can focus on their core role of teaching (BEDP 2030)</a:t>
            </a:r>
            <a:endParaRPr sz="205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5"/>
          <p:cNvPicPr preferRelativeResize="0"/>
          <p:nvPr/>
        </p:nvPicPr>
        <p:blipFill rotWithShape="1">
          <a:blip r:embed="rId3">
            <a:alphaModFix/>
          </a:blip>
          <a:srcRect b="4997" l="0" r="0" t="4798"/>
          <a:stretch/>
        </p:blipFill>
        <p:spPr>
          <a:xfrm>
            <a:off x="544972" y="0"/>
            <a:ext cx="8054060" cy="5143500"/>
          </a:xfrm>
          <a:prstGeom prst="rect">
            <a:avLst/>
          </a:prstGeom>
          <a:noFill/>
          <a:ln>
            <a:noFill/>
          </a:ln>
        </p:spPr>
      </p:pic>
      <p:sp>
        <p:nvSpPr>
          <p:cNvPr id="193" name="Google Shape;193;p35"/>
          <p:cNvSpPr txBox="1"/>
          <p:nvPr/>
        </p:nvSpPr>
        <p:spPr>
          <a:xfrm>
            <a:off x="6532838" y="4473469"/>
            <a:ext cx="2066100" cy="646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t>https://www.smartsheet.com/sites/default/files/IC-Top-Down-vs-Bottom-Up-Approach.svg</a:t>
            </a:r>
            <a:endParaRPr sz="1100"/>
          </a:p>
        </p:txBody>
      </p:sp>
      <p:sp>
        <p:nvSpPr>
          <p:cNvPr id="194" name="Google Shape;194;p35"/>
          <p:cNvSpPr txBox="1"/>
          <p:nvPr>
            <p:ph idx="12" type="sldNum"/>
          </p:nvPr>
        </p:nvSpPr>
        <p:spPr>
          <a:xfrm>
            <a:off x="5780431" y="3309342"/>
            <a:ext cx="433800" cy="205500"/>
          </a:xfrm>
          <a:prstGeom prst="rect">
            <a:avLst/>
          </a:prstGeom>
        </p:spPr>
        <p:txBody>
          <a:bodyPr anchorCtr="0" anchor="ctr" bIns="34275" lIns="68575" spcFirstLastPara="1" rIns="68575" wrap="square" tIns="34275">
            <a:normAutofit lnSpcReduction="2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 for listening!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6"/>
          <p:cNvPicPr preferRelativeResize="0"/>
          <p:nvPr/>
        </p:nvPicPr>
        <p:blipFill rotWithShape="1">
          <a:blip r:embed="rId3">
            <a:alphaModFix/>
          </a:blip>
          <a:srcRect b="15031" l="0" r="0" t="55774"/>
          <a:stretch/>
        </p:blipFill>
        <p:spPr>
          <a:xfrm>
            <a:off x="0" y="681827"/>
            <a:ext cx="9144001" cy="3779837"/>
          </a:xfrm>
          <a:prstGeom prst="rect">
            <a:avLst/>
          </a:prstGeom>
          <a:noFill/>
          <a:ln>
            <a:noFill/>
          </a:ln>
        </p:spPr>
      </p:pic>
      <p:sp>
        <p:nvSpPr>
          <p:cNvPr id="76" name="Google Shape;76;p16"/>
          <p:cNvSpPr txBox="1"/>
          <p:nvPr/>
        </p:nvSpPr>
        <p:spPr>
          <a:xfrm>
            <a:off x="6144000" y="45279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https://mb.com.ph/wp-content/uploads/2021/07/15892.jpeg</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360547" y="0"/>
            <a:ext cx="4783455" cy="5143500"/>
          </a:xfrm>
          <a:prstGeom prst="rect">
            <a:avLst/>
          </a:prstGeom>
          <a:noFill/>
          <a:ln>
            <a:noFill/>
          </a:ln>
        </p:spPr>
      </p:pic>
      <p:sp>
        <p:nvSpPr>
          <p:cNvPr id="82" name="Google Shape;82;p17"/>
          <p:cNvSpPr txBox="1"/>
          <p:nvPr/>
        </p:nvSpPr>
        <p:spPr>
          <a:xfrm>
            <a:off x="6144000" y="204840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https://www.straitstimes.com/asia/se-asia/years-of-remote-schooling-exacerbate-learning-poverty-among-filipino-children</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311700" y="391200"/>
            <a:ext cx="8520600" cy="434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solidFill>
                  <a:schemeClr val="dk1"/>
                </a:solidFill>
              </a:rPr>
              <a:t>“The quality of an education system cannot exceed the quality of its teachers and principals, since student learning is ultimately the product of what goes on in classrooms”</a:t>
            </a:r>
            <a:endParaRPr sz="3900">
              <a:solidFill>
                <a:schemeClr val="dk1"/>
              </a:solidFill>
            </a:endParaRPr>
          </a:p>
          <a:p>
            <a:pPr indent="0" lvl="0" marL="0" rtl="0" algn="l">
              <a:spcBef>
                <a:spcPts val="1200"/>
              </a:spcBef>
              <a:spcAft>
                <a:spcPts val="1200"/>
              </a:spcAft>
              <a:buNone/>
            </a:pPr>
            <a:r>
              <a:rPr lang="en" sz="3100">
                <a:solidFill>
                  <a:schemeClr val="dk1"/>
                </a:solidFill>
              </a:rPr>
              <a:t>PISA 2009: What Makes a School Successful?</a:t>
            </a:r>
            <a:endParaRPr sz="3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198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t>Basic Education Development Plan 2030</a:t>
            </a:r>
            <a:endParaRPr sz="3620"/>
          </a:p>
        </p:txBody>
      </p:sp>
      <p:sp>
        <p:nvSpPr>
          <p:cNvPr id="93" name="Google Shape;93;p19"/>
          <p:cNvSpPr txBox="1"/>
          <p:nvPr>
            <p:ph idx="1" type="body"/>
          </p:nvPr>
        </p:nvSpPr>
        <p:spPr>
          <a:xfrm>
            <a:off x="311700" y="945300"/>
            <a:ext cx="8520600" cy="4024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100">
                <a:solidFill>
                  <a:schemeClr val="dk1"/>
                </a:solidFill>
              </a:rPr>
              <a:t>Phase 1 – 2022–2026 will primarily cover the following major areas: </a:t>
            </a:r>
            <a:endParaRPr sz="2100">
              <a:solidFill>
                <a:schemeClr val="dk1"/>
              </a:solidFill>
            </a:endParaRPr>
          </a:p>
          <a:p>
            <a:pPr indent="-323850" lvl="0" marL="457200" rtl="0" algn="l">
              <a:spcBef>
                <a:spcPts val="1200"/>
              </a:spcBef>
              <a:spcAft>
                <a:spcPts val="0"/>
              </a:spcAft>
              <a:buClr>
                <a:schemeClr val="dk1"/>
              </a:buClr>
              <a:buSzPts val="1500"/>
              <a:buAutoNum type="arabicParenR"/>
            </a:pPr>
            <a:r>
              <a:rPr lang="en" sz="1500">
                <a:solidFill>
                  <a:schemeClr val="dk1"/>
                </a:solidFill>
              </a:rPr>
              <a:t>post-COVID-19 recovery and transition: </a:t>
            </a:r>
            <a:endParaRPr sz="1500">
              <a:solidFill>
                <a:schemeClr val="dk1"/>
              </a:solidFill>
            </a:endParaRPr>
          </a:p>
          <a:p>
            <a:pPr indent="-323850" lvl="0" marL="457200" rtl="0" algn="l">
              <a:spcBef>
                <a:spcPts val="0"/>
              </a:spcBef>
              <a:spcAft>
                <a:spcPts val="0"/>
              </a:spcAft>
              <a:buClr>
                <a:schemeClr val="dk1"/>
              </a:buClr>
              <a:buSzPts val="1500"/>
              <a:buAutoNum type="arabicParenR"/>
            </a:pPr>
            <a:r>
              <a:rPr lang="en" sz="1500">
                <a:solidFill>
                  <a:schemeClr val="dk1"/>
                </a:solidFill>
              </a:rPr>
              <a:t>addressing the remaining access gaps, in particular for groups in situations of disadvantage; </a:t>
            </a:r>
            <a:endParaRPr sz="15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 focus on quality with three focus areas: </a:t>
            </a:r>
            <a:endParaRPr sz="2100">
              <a:solidFill>
                <a:schemeClr val="dk1"/>
              </a:solidFill>
            </a:endParaRPr>
          </a:p>
          <a:p>
            <a:pPr indent="-361950" lvl="1" marL="914400" rtl="0" algn="l">
              <a:spcBef>
                <a:spcPts val="0"/>
              </a:spcBef>
              <a:spcAft>
                <a:spcPts val="0"/>
              </a:spcAft>
              <a:buClr>
                <a:schemeClr val="dk1"/>
              </a:buClr>
              <a:buSzPts val="2100"/>
              <a:buAutoNum type="alphaLcParenR"/>
            </a:pPr>
            <a:r>
              <a:rPr lang="en" sz="2100">
                <a:solidFill>
                  <a:schemeClr val="dk1"/>
                </a:solidFill>
              </a:rPr>
              <a:t>strengthen programs on reading, numeracy, socioemotional learning, 21st century skills, and </a:t>
            </a:r>
            <a:r>
              <a:rPr lang="en" sz="2100">
                <a:solidFill>
                  <a:srgbClr val="FFFF00"/>
                </a:solidFill>
              </a:rPr>
              <a:t>reskilling teachers</a:t>
            </a:r>
            <a:r>
              <a:rPr lang="en" sz="2100">
                <a:solidFill>
                  <a:schemeClr val="dk1"/>
                </a:solidFill>
              </a:rPr>
              <a:t>; </a:t>
            </a:r>
            <a:endParaRPr sz="2100">
              <a:solidFill>
                <a:schemeClr val="dk1"/>
              </a:solidFill>
            </a:endParaRPr>
          </a:p>
          <a:p>
            <a:pPr indent="-361950" lvl="1" marL="914400" rtl="0" algn="l">
              <a:spcBef>
                <a:spcPts val="0"/>
              </a:spcBef>
              <a:spcAft>
                <a:spcPts val="0"/>
              </a:spcAft>
              <a:buClr>
                <a:schemeClr val="dk1"/>
              </a:buClr>
              <a:buSzPts val="2100"/>
              <a:buAutoNum type="alphaLcParenR"/>
            </a:pPr>
            <a:r>
              <a:rPr lang="en" sz="2100">
                <a:solidFill>
                  <a:srgbClr val="FFFF00"/>
                </a:solidFill>
              </a:rPr>
              <a:t>sharpen skill sets of teachers</a:t>
            </a:r>
            <a:r>
              <a:rPr lang="en" sz="2100">
                <a:solidFill>
                  <a:schemeClr val="dk1"/>
                </a:solidFill>
              </a:rPr>
              <a:t> in contextualization to address the concerns of diverse learners; and </a:t>
            </a:r>
            <a:endParaRPr sz="2100">
              <a:solidFill>
                <a:schemeClr val="dk1"/>
              </a:solidFill>
            </a:endParaRPr>
          </a:p>
          <a:p>
            <a:pPr indent="-361950" lvl="1" marL="914400" rtl="0" algn="l">
              <a:spcBef>
                <a:spcPts val="0"/>
              </a:spcBef>
              <a:spcAft>
                <a:spcPts val="0"/>
              </a:spcAft>
              <a:buClr>
                <a:schemeClr val="dk1"/>
              </a:buClr>
              <a:buSzPts val="2100"/>
              <a:buAutoNum type="alphaLcParenR"/>
            </a:pPr>
            <a:r>
              <a:rPr lang="en" sz="2100">
                <a:solidFill>
                  <a:schemeClr val="dk1"/>
                </a:solidFill>
              </a:rPr>
              <a:t>strengthen instructional leadership and supervision to </a:t>
            </a:r>
            <a:r>
              <a:rPr lang="en" sz="2100">
                <a:solidFill>
                  <a:srgbClr val="FFFF00"/>
                </a:solidFill>
              </a:rPr>
              <a:t>improve teaching quality</a:t>
            </a:r>
            <a:r>
              <a:rPr lang="en" sz="2100">
                <a:solidFill>
                  <a:schemeClr val="dk1"/>
                </a:solidFill>
              </a:rPr>
              <a:t>; and </a:t>
            </a:r>
            <a:endParaRPr sz="2100">
              <a:solidFill>
                <a:schemeClr val="dk1"/>
              </a:solidFill>
            </a:endParaRPr>
          </a:p>
          <a:p>
            <a:pPr indent="-361950" lvl="0" marL="457200" rtl="0" algn="l">
              <a:spcBef>
                <a:spcPts val="0"/>
              </a:spcBef>
              <a:spcAft>
                <a:spcPts val="0"/>
              </a:spcAft>
              <a:buClr>
                <a:schemeClr val="dk1"/>
              </a:buClr>
              <a:buSzPts val="2100"/>
              <a:buAutoNum type="arabicParenR"/>
            </a:pPr>
            <a:r>
              <a:rPr lang="en" sz="2100">
                <a:solidFill>
                  <a:schemeClr val="dk1"/>
                </a:solidFill>
              </a:rPr>
              <a:t>system-wide capacity development.</a:t>
            </a:r>
            <a:endParaRPr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20"/>
              <a:t>Philippine K to 12 curriculum</a:t>
            </a:r>
            <a:endParaRPr sz="3620"/>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The implementation began in 2012 from a previous 10-year basic education program</a:t>
            </a:r>
            <a:endParaRPr sz="1400">
              <a:solidFill>
                <a:schemeClr val="dk1"/>
              </a:solidFill>
            </a:endParaRPr>
          </a:p>
          <a:p>
            <a:pPr indent="0" lvl="0" marL="0" rtl="0" algn="l">
              <a:spcBef>
                <a:spcPts val="1200"/>
              </a:spcBef>
              <a:spcAft>
                <a:spcPts val="0"/>
              </a:spcAft>
              <a:buNone/>
            </a:pPr>
            <a:r>
              <a:rPr lang="en" sz="1400">
                <a:solidFill>
                  <a:schemeClr val="dk1"/>
                </a:solidFill>
              </a:rPr>
              <a:t>Two key issues have been highlighted in the implementation that directly affect the quality of student learning outcomes: </a:t>
            </a:r>
            <a:endParaRPr sz="1400">
              <a:solidFill>
                <a:schemeClr val="dk1"/>
              </a:solidFill>
            </a:endParaRPr>
          </a:p>
          <a:p>
            <a:pPr indent="-317500" lvl="0" marL="457200" rtl="0" algn="l">
              <a:spcBef>
                <a:spcPts val="1200"/>
              </a:spcBef>
              <a:spcAft>
                <a:spcPts val="0"/>
              </a:spcAft>
              <a:buClr>
                <a:schemeClr val="dk1"/>
              </a:buClr>
              <a:buSzPts val="1400"/>
              <a:buAutoNum type="arabicParenR"/>
            </a:pPr>
            <a:r>
              <a:rPr lang="en" sz="1400">
                <a:solidFill>
                  <a:schemeClr val="dk1"/>
                </a:solidFill>
              </a:rPr>
              <a:t>High cognitive demand for learners </a:t>
            </a:r>
            <a:endParaRPr sz="1400">
              <a:solidFill>
                <a:schemeClr val="dk1"/>
              </a:solidFill>
            </a:endParaRPr>
          </a:p>
          <a:p>
            <a:pPr indent="-457200" lvl="0" marL="457200" rtl="0" algn="l">
              <a:spcBef>
                <a:spcPts val="0"/>
              </a:spcBef>
              <a:spcAft>
                <a:spcPts val="0"/>
              </a:spcAft>
              <a:buClr>
                <a:srgbClr val="FFFF00"/>
              </a:buClr>
              <a:buSzPts val="3600"/>
              <a:buAutoNum type="arabicParenR"/>
            </a:pPr>
            <a:r>
              <a:rPr lang="en" sz="3600">
                <a:solidFill>
                  <a:srgbClr val="FFFF00"/>
                </a:solidFill>
              </a:rPr>
              <a:t>Weak pedagogical skills of teachers for addressing 21st century skills.</a:t>
            </a:r>
            <a:endParaRPr sz="3600">
              <a:solidFill>
                <a:srgbClr val="FFFF00"/>
              </a:solidFill>
            </a:endParaRPr>
          </a:p>
          <a:p>
            <a:pPr indent="-381000" lvl="0" marL="457200" rtl="0" algn="r">
              <a:spcBef>
                <a:spcPts val="0"/>
              </a:spcBef>
              <a:spcAft>
                <a:spcPts val="0"/>
              </a:spcAft>
              <a:buClr>
                <a:schemeClr val="dk1"/>
              </a:buClr>
              <a:buSzPts val="2400"/>
              <a:buChar char="-"/>
            </a:pPr>
            <a:r>
              <a:rPr lang="en" sz="2400">
                <a:solidFill>
                  <a:schemeClr val="dk1"/>
                </a:solidFill>
              </a:rPr>
              <a:t>BEDP 2030</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157650"/>
            <a:ext cx="85206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Other Factors that Affect the Quality of Student Learning Outcomes: </a:t>
            </a:r>
            <a:endParaRPr sz="2120"/>
          </a:p>
          <a:p>
            <a:pPr indent="0" lvl="0" marL="0" rtl="0" algn="l">
              <a:spcBef>
                <a:spcPts val="0"/>
              </a:spcBef>
              <a:spcAft>
                <a:spcPts val="0"/>
              </a:spcAft>
              <a:buSzPts val="990"/>
              <a:buNone/>
            </a:pPr>
            <a:r>
              <a:t/>
            </a:r>
            <a:endParaRPr sz="2120"/>
          </a:p>
        </p:txBody>
      </p:sp>
      <p:pic>
        <p:nvPicPr>
          <p:cNvPr id="105" name="Google Shape;105;p21"/>
          <p:cNvPicPr preferRelativeResize="0"/>
          <p:nvPr/>
        </p:nvPicPr>
        <p:blipFill>
          <a:blip r:embed="rId3">
            <a:alphaModFix/>
          </a:blip>
          <a:stretch>
            <a:fillRect/>
          </a:stretch>
        </p:blipFill>
        <p:spPr>
          <a:xfrm>
            <a:off x="0" y="742950"/>
            <a:ext cx="7840050" cy="4400550"/>
          </a:xfrm>
          <a:prstGeom prst="rect">
            <a:avLst/>
          </a:prstGeom>
          <a:noFill/>
          <a:ln>
            <a:noFill/>
          </a:ln>
        </p:spPr>
      </p:pic>
      <p:sp>
        <p:nvSpPr>
          <p:cNvPr id="106" name="Google Shape;106;p21"/>
          <p:cNvSpPr txBox="1"/>
          <p:nvPr/>
        </p:nvSpPr>
        <p:spPr>
          <a:xfrm>
            <a:off x="7840050" y="2096625"/>
            <a:ext cx="13041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https://www.change.org/p/department-of-health-child-malnutrition-rampant-in-philippines</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108375"/>
            <a:ext cx="85206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Other Factors that Affect the Quality of Student Learning Outcomes: </a:t>
            </a:r>
            <a:endParaRPr sz="2120"/>
          </a:p>
          <a:p>
            <a:pPr indent="0" lvl="0" marL="0" rtl="0" algn="l">
              <a:spcBef>
                <a:spcPts val="0"/>
              </a:spcBef>
              <a:spcAft>
                <a:spcPts val="0"/>
              </a:spcAft>
              <a:buSzPts val="990"/>
              <a:buNone/>
            </a:pPr>
            <a:r>
              <a:t/>
            </a:r>
            <a:endParaRPr sz="2120"/>
          </a:p>
        </p:txBody>
      </p:sp>
      <p:pic>
        <p:nvPicPr>
          <p:cNvPr id="112" name="Google Shape;112;p22"/>
          <p:cNvPicPr preferRelativeResize="0"/>
          <p:nvPr/>
        </p:nvPicPr>
        <p:blipFill>
          <a:blip r:embed="rId3">
            <a:alphaModFix/>
          </a:blip>
          <a:stretch>
            <a:fillRect/>
          </a:stretch>
        </p:blipFill>
        <p:spPr>
          <a:xfrm>
            <a:off x="1271100" y="670025"/>
            <a:ext cx="6710201" cy="447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