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handoutMasterIdLst>
    <p:handoutMasterId r:id="rId32"/>
  </p:handoutMasterIdLst>
  <p:sldIdLst>
    <p:sldId id="256" r:id="rId2"/>
    <p:sldId id="345" r:id="rId3"/>
    <p:sldId id="326" r:id="rId4"/>
    <p:sldId id="346" r:id="rId5"/>
    <p:sldId id="321" r:id="rId6"/>
    <p:sldId id="322" r:id="rId7"/>
    <p:sldId id="327" r:id="rId8"/>
    <p:sldId id="323" r:id="rId9"/>
    <p:sldId id="336" r:id="rId10"/>
    <p:sldId id="337" r:id="rId11"/>
    <p:sldId id="328" r:id="rId12"/>
    <p:sldId id="268" r:id="rId13"/>
    <p:sldId id="324" r:id="rId14"/>
    <p:sldId id="338" r:id="rId15"/>
    <p:sldId id="282" r:id="rId16"/>
    <p:sldId id="330" r:id="rId17"/>
    <p:sldId id="331" r:id="rId18"/>
    <p:sldId id="332" r:id="rId19"/>
    <p:sldId id="333" r:id="rId20"/>
    <p:sldId id="334" r:id="rId21"/>
    <p:sldId id="335" r:id="rId22"/>
    <p:sldId id="339" r:id="rId23"/>
    <p:sldId id="325" r:id="rId24"/>
    <p:sldId id="347" r:id="rId25"/>
    <p:sldId id="348" r:id="rId26"/>
    <p:sldId id="350" r:id="rId27"/>
    <p:sldId id="351" r:id="rId28"/>
    <p:sldId id="329" r:id="rId29"/>
    <p:sldId id="349" r:id="rId30"/>
    <p:sldId id="343" r:id="rId31"/>
  </p:sldIdLst>
  <p:sldSz cx="12192000" cy="6858000"/>
  <p:notesSz cx="6888163" cy="10020300"/>
  <p:defaultTextStyle>
    <a:defPPr>
      <a:defRPr lang="lo-L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9277"/>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00" autoAdjust="0"/>
    <p:restoredTop sz="92467" autoAdjust="0"/>
  </p:normalViewPr>
  <p:slideViewPr>
    <p:cSldViewPr snapToGrid="0">
      <p:cViewPr varScale="1">
        <p:scale>
          <a:sx n="63" d="100"/>
          <a:sy n="63" d="100"/>
        </p:scale>
        <p:origin x="10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lo-LA"/>
          </a:p>
        </p:txBody>
      </p:sp>
      <p:sp>
        <p:nvSpPr>
          <p:cNvPr id="3" name="Date Placeholder 2"/>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AC434250-A000-4452-B0ED-A7953020721F}" type="datetimeFigureOut">
              <a:rPr lang="lo-LA" smtClean="0"/>
              <a:t>8/8/2022</a:t>
            </a:fld>
            <a:endParaRPr lang="lo-LA"/>
          </a:p>
        </p:txBody>
      </p:sp>
      <p:sp>
        <p:nvSpPr>
          <p:cNvPr id="4" name="Footer Placeholder 3"/>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lo-LA"/>
          </a:p>
        </p:txBody>
      </p:sp>
      <p:sp>
        <p:nvSpPr>
          <p:cNvPr id="5" name="Slide Number Placeholder 4"/>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7E4D617C-D199-46E4-BFCB-69B38BE9A3C2}" type="slidenum">
              <a:rPr lang="lo-LA" smtClean="0"/>
              <a:t>‹#›</a:t>
            </a:fld>
            <a:endParaRPr lang="lo-LA"/>
          </a:p>
        </p:txBody>
      </p:sp>
    </p:spTree>
    <p:extLst>
      <p:ext uri="{BB962C8B-B14F-4D97-AF65-F5344CB8AC3E}">
        <p14:creationId xmlns:p14="http://schemas.microsoft.com/office/powerpoint/2010/main" val="385628810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o-L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o-LA"/>
          </a:p>
        </p:txBody>
      </p:sp>
      <p:sp>
        <p:nvSpPr>
          <p:cNvPr id="4" name="Date Placeholder 3"/>
          <p:cNvSpPr>
            <a:spLocks noGrp="1"/>
          </p:cNvSpPr>
          <p:nvPr>
            <p:ph type="dt" sz="half" idx="10"/>
          </p:nvPr>
        </p:nvSpPr>
        <p:spPr/>
        <p:txBody>
          <a:bodyPr/>
          <a:lstStyle/>
          <a:p>
            <a:fld id="{CE218F3A-4B80-477E-B432-CAD650E0C7AB}" type="datetimeFigureOut">
              <a:rPr lang="lo-LA" smtClean="0"/>
              <a:t>8/8/2022</a:t>
            </a:fld>
            <a:endParaRPr lang="lo-LA"/>
          </a:p>
        </p:txBody>
      </p:sp>
      <p:sp>
        <p:nvSpPr>
          <p:cNvPr id="5" name="Footer Placeholder 4"/>
          <p:cNvSpPr>
            <a:spLocks noGrp="1"/>
          </p:cNvSpPr>
          <p:nvPr>
            <p:ph type="ftr" sz="quarter" idx="11"/>
          </p:nvPr>
        </p:nvSpPr>
        <p:spPr/>
        <p:txBody>
          <a:bodyPr/>
          <a:lstStyle/>
          <a:p>
            <a:endParaRPr lang="lo-LA"/>
          </a:p>
        </p:txBody>
      </p:sp>
      <p:sp>
        <p:nvSpPr>
          <p:cNvPr id="6" name="Slide Number Placeholder 5"/>
          <p:cNvSpPr>
            <a:spLocks noGrp="1"/>
          </p:cNvSpPr>
          <p:nvPr>
            <p:ph type="sldNum" sz="quarter" idx="12"/>
          </p:nvPr>
        </p:nvSpPr>
        <p:spPr/>
        <p:txBody>
          <a:bodyPr/>
          <a:lstStyle/>
          <a:p>
            <a:fld id="{1DF67441-40AE-4477-A448-DBB66206B4A0}" type="slidenum">
              <a:rPr lang="lo-LA" smtClean="0"/>
              <a:t>‹#›</a:t>
            </a:fld>
            <a:endParaRPr lang="lo-LA"/>
          </a:p>
        </p:txBody>
      </p:sp>
    </p:spTree>
    <p:extLst>
      <p:ext uri="{BB962C8B-B14F-4D97-AF65-F5344CB8AC3E}">
        <p14:creationId xmlns:p14="http://schemas.microsoft.com/office/powerpoint/2010/main" val="726219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o-L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o-LA"/>
          </a:p>
        </p:txBody>
      </p:sp>
      <p:sp>
        <p:nvSpPr>
          <p:cNvPr id="4" name="Date Placeholder 3"/>
          <p:cNvSpPr>
            <a:spLocks noGrp="1"/>
          </p:cNvSpPr>
          <p:nvPr>
            <p:ph type="dt" sz="half" idx="10"/>
          </p:nvPr>
        </p:nvSpPr>
        <p:spPr/>
        <p:txBody>
          <a:bodyPr/>
          <a:lstStyle/>
          <a:p>
            <a:fld id="{CE218F3A-4B80-477E-B432-CAD650E0C7AB}" type="datetimeFigureOut">
              <a:rPr lang="lo-LA" smtClean="0"/>
              <a:t>8/8/2022</a:t>
            </a:fld>
            <a:endParaRPr lang="lo-LA"/>
          </a:p>
        </p:txBody>
      </p:sp>
      <p:sp>
        <p:nvSpPr>
          <p:cNvPr id="5" name="Footer Placeholder 4"/>
          <p:cNvSpPr>
            <a:spLocks noGrp="1"/>
          </p:cNvSpPr>
          <p:nvPr>
            <p:ph type="ftr" sz="quarter" idx="11"/>
          </p:nvPr>
        </p:nvSpPr>
        <p:spPr/>
        <p:txBody>
          <a:bodyPr/>
          <a:lstStyle/>
          <a:p>
            <a:endParaRPr lang="lo-LA"/>
          </a:p>
        </p:txBody>
      </p:sp>
      <p:sp>
        <p:nvSpPr>
          <p:cNvPr id="6" name="Slide Number Placeholder 5"/>
          <p:cNvSpPr>
            <a:spLocks noGrp="1"/>
          </p:cNvSpPr>
          <p:nvPr>
            <p:ph type="sldNum" sz="quarter" idx="12"/>
          </p:nvPr>
        </p:nvSpPr>
        <p:spPr/>
        <p:txBody>
          <a:bodyPr/>
          <a:lstStyle/>
          <a:p>
            <a:fld id="{1DF67441-40AE-4477-A448-DBB66206B4A0}" type="slidenum">
              <a:rPr lang="lo-LA" smtClean="0"/>
              <a:t>‹#›</a:t>
            </a:fld>
            <a:endParaRPr lang="lo-LA"/>
          </a:p>
        </p:txBody>
      </p:sp>
    </p:spTree>
    <p:extLst>
      <p:ext uri="{BB962C8B-B14F-4D97-AF65-F5344CB8AC3E}">
        <p14:creationId xmlns:p14="http://schemas.microsoft.com/office/powerpoint/2010/main" val="1427145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o-L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o-LA"/>
          </a:p>
        </p:txBody>
      </p:sp>
      <p:sp>
        <p:nvSpPr>
          <p:cNvPr id="4" name="Date Placeholder 3"/>
          <p:cNvSpPr>
            <a:spLocks noGrp="1"/>
          </p:cNvSpPr>
          <p:nvPr>
            <p:ph type="dt" sz="half" idx="10"/>
          </p:nvPr>
        </p:nvSpPr>
        <p:spPr/>
        <p:txBody>
          <a:bodyPr/>
          <a:lstStyle/>
          <a:p>
            <a:fld id="{CE218F3A-4B80-477E-B432-CAD650E0C7AB}" type="datetimeFigureOut">
              <a:rPr lang="lo-LA" smtClean="0"/>
              <a:t>8/8/2022</a:t>
            </a:fld>
            <a:endParaRPr lang="lo-LA"/>
          </a:p>
        </p:txBody>
      </p:sp>
      <p:sp>
        <p:nvSpPr>
          <p:cNvPr id="5" name="Footer Placeholder 4"/>
          <p:cNvSpPr>
            <a:spLocks noGrp="1"/>
          </p:cNvSpPr>
          <p:nvPr>
            <p:ph type="ftr" sz="quarter" idx="11"/>
          </p:nvPr>
        </p:nvSpPr>
        <p:spPr/>
        <p:txBody>
          <a:bodyPr/>
          <a:lstStyle/>
          <a:p>
            <a:endParaRPr lang="lo-LA"/>
          </a:p>
        </p:txBody>
      </p:sp>
      <p:sp>
        <p:nvSpPr>
          <p:cNvPr id="6" name="Slide Number Placeholder 5"/>
          <p:cNvSpPr>
            <a:spLocks noGrp="1"/>
          </p:cNvSpPr>
          <p:nvPr>
            <p:ph type="sldNum" sz="quarter" idx="12"/>
          </p:nvPr>
        </p:nvSpPr>
        <p:spPr/>
        <p:txBody>
          <a:bodyPr/>
          <a:lstStyle/>
          <a:p>
            <a:fld id="{1DF67441-40AE-4477-A448-DBB66206B4A0}" type="slidenum">
              <a:rPr lang="lo-LA" smtClean="0"/>
              <a:t>‹#›</a:t>
            </a:fld>
            <a:endParaRPr lang="lo-LA"/>
          </a:p>
        </p:txBody>
      </p:sp>
    </p:spTree>
    <p:extLst>
      <p:ext uri="{BB962C8B-B14F-4D97-AF65-F5344CB8AC3E}">
        <p14:creationId xmlns:p14="http://schemas.microsoft.com/office/powerpoint/2010/main" val="4218192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o-L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o-LA"/>
          </a:p>
        </p:txBody>
      </p:sp>
      <p:sp>
        <p:nvSpPr>
          <p:cNvPr id="4" name="Date Placeholder 3"/>
          <p:cNvSpPr>
            <a:spLocks noGrp="1"/>
          </p:cNvSpPr>
          <p:nvPr>
            <p:ph type="dt" sz="half" idx="10"/>
          </p:nvPr>
        </p:nvSpPr>
        <p:spPr/>
        <p:txBody>
          <a:bodyPr/>
          <a:lstStyle/>
          <a:p>
            <a:fld id="{CE218F3A-4B80-477E-B432-CAD650E0C7AB}" type="datetimeFigureOut">
              <a:rPr lang="lo-LA" smtClean="0"/>
              <a:t>8/8/2022</a:t>
            </a:fld>
            <a:endParaRPr lang="lo-LA"/>
          </a:p>
        </p:txBody>
      </p:sp>
      <p:sp>
        <p:nvSpPr>
          <p:cNvPr id="5" name="Footer Placeholder 4"/>
          <p:cNvSpPr>
            <a:spLocks noGrp="1"/>
          </p:cNvSpPr>
          <p:nvPr>
            <p:ph type="ftr" sz="quarter" idx="11"/>
          </p:nvPr>
        </p:nvSpPr>
        <p:spPr/>
        <p:txBody>
          <a:bodyPr/>
          <a:lstStyle/>
          <a:p>
            <a:endParaRPr lang="lo-LA"/>
          </a:p>
        </p:txBody>
      </p:sp>
      <p:sp>
        <p:nvSpPr>
          <p:cNvPr id="6" name="Slide Number Placeholder 5"/>
          <p:cNvSpPr>
            <a:spLocks noGrp="1"/>
          </p:cNvSpPr>
          <p:nvPr>
            <p:ph type="sldNum" sz="quarter" idx="12"/>
          </p:nvPr>
        </p:nvSpPr>
        <p:spPr/>
        <p:txBody>
          <a:bodyPr/>
          <a:lstStyle/>
          <a:p>
            <a:fld id="{1DF67441-40AE-4477-A448-DBB66206B4A0}" type="slidenum">
              <a:rPr lang="lo-LA" smtClean="0"/>
              <a:t>‹#›</a:t>
            </a:fld>
            <a:endParaRPr lang="lo-LA"/>
          </a:p>
        </p:txBody>
      </p:sp>
    </p:spTree>
    <p:extLst>
      <p:ext uri="{BB962C8B-B14F-4D97-AF65-F5344CB8AC3E}">
        <p14:creationId xmlns:p14="http://schemas.microsoft.com/office/powerpoint/2010/main" val="2591446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o-L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218F3A-4B80-477E-B432-CAD650E0C7AB}" type="datetimeFigureOut">
              <a:rPr lang="lo-LA" smtClean="0"/>
              <a:t>8/8/2022</a:t>
            </a:fld>
            <a:endParaRPr lang="lo-LA"/>
          </a:p>
        </p:txBody>
      </p:sp>
      <p:sp>
        <p:nvSpPr>
          <p:cNvPr id="5" name="Footer Placeholder 4"/>
          <p:cNvSpPr>
            <a:spLocks noGrp="1"/>
          </p:cNvSpPr>
          <p:nvPr>
            <p:ph type="ftr" sz="quarter" idx="11"/>
          </p:nvPr>
        </p:nvSpPr>
        <p:spPr/>
        <p:txBody>
          <a:bodyPr/>
          <a:lstStyle/>
          <a:p>
            <a:endParaRPr lang="lo-LA"/>
          </a:p>
        </p:txBody>
      </p:sp>
      <p:sp>
        <p:nvSpPr>
          <p:cNvPr id="6" name="Slide Number Placeholder 5"/>
          <p:cNvSpPr>
            <a:spLocks noGrp="1"/>
          </p:cNvSpPr>
          <p:nvPr>
            <p:ph type="sldNum" sz="quarter" idx="12"/>
          </p:nvPr>
        </p:nvSpPr>
        <p:spPr/>
        <p:txBody>
          <a:bodyPr/>
          <a:lstStyle/>
          <a:p>
            <a:fld id="{1DF67441-40AE-4477-A448-DBB66206B4A0}" type="slidenum">
              <a:rPr lang="lo-LA" smtClean="0"/>
              <a:t>‹#›</a:t>
            </a:fld>
            <a:endParaRPr lang="lo-LA"/>
          </a:p>
        </p:txBody>
      </p:sp>
    </p:spTree>
    <p:extLst>
      <p:ext uri="{BB962C8B-B14F-4D97-AF65-F5344CB8AC3E}">
        <p14:creationId xmlns:p14="http://schemas.microsoft.com/office/powerpoint/2010/main" val="2701435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o-L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o-L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o-LA"/>
          </a:p>
        </p:txBody>
      </p:sp>
      <p:sp>
        <p:nvSpPr>
          <p:cNvPr id="5" name="Date Placeholder 4"/>
          <p:cNvSpPr>
            <a:spLocks noGrp="1"/>
          </p:cNvSpPr>
          <p:nvPr>
            <p:ph type="dt" sz="half" idx="10"/>
          </p:nvPr>
        </p:nvSpPr>
        <p:spPr/>
        <p:txBody>
          <a:bodyPr/>
          <a:lstStyle/>
          <a:p>
            <a:fld id="{CE218F3A-4B80-477E-B432-CAD650E0C7AB}" type="datetimeFigureOut">
              <a:rPr lang="lo-LA" smtClean="0"/>
              <a:t>8/8/2022</a:t>
            </a:fld>
            <a:endParaRPr lang="lo-LA"/>
          </a:p>
        </p:txBody>
      </p:sp>
      <p:sp>
        <p:nvSpPr>
          <p:cNvPr id="6" name="Footer Placeholder 5"/>
          <p:cNvSpPr>
            <a:spLocks noGrp="1"/>
          </p:cNvSpPr>
          <p:nvPr>
            <p:ph type="ftr" sz="quarter" idx="11"/>
          </p:nvPr>
        </p:nvSpPr>
        <p:spPr/>
        <p:txBody>
          <a:bodyPr/>
          <a:lstStyle/>
          <a:p>
            <a:endParaRPr lang="lo-LA"/>
          </a:p>
        </p:txBody>
      </p:sp>
      <p:sp>
        <p:nvSpPr>
          <p:cNvPr id="7" name="Slide Number Placeholder 6"/>
          <p:cNvSpPr>
            <a:spLocks noGrp="1"/>
          </p:cNvSpPr>
          <p:nvPr>
            <p:ph type="sldNum" sz="quarter" idx="12"/>
          </p:nvPr>
        </p:nvSpPr>
        <p:spPr/>
        <p:txBody>
          <a:bodyPr/>
          <a:lstStyle/>
          <a:p>
            <a:fld id="{1DF67441-40AE-4477-A448-DBB66206B4A0}" type="slidenum">
              <a:rPr lang="lo-LA" smtClean="0"/>
              <a:t>‹#›</a:t>
            </a:fld>
            <a:endParaRPr lang="lo-LA"/>
          </a:p>
        </p:txBody>
      </p:sp>
    </p:spTree>
    <p:extLst>
      <p:ext uri="{BB962C8B-B14F-4D97-AF65-F5344CB8AC3E}">
        <p14:creationId xmlns:p14="http://schemas.microsoft.com/office/powerpoint/2010/main" val="1017350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lo-L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o-L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o-LA"/>
          </a:p>
        </p:txBody>
      </p:sp>
      <p:sp>
        <p:nvSpPr>
          <p:cNvPr id="7" name="Date Placeholder 6"/>
          <p:cNvSpPr>
            <a:spLocks noGrp="1"/>
          </p:cNvSpPr>
          <p:nvPr>
            <p:ph type="dt" sz="half" idx="10"/>
          </p:nvPr>
        </p:nvSpPr>
        <p:spPr/>
        <p:txBody>
          <a:bodyPr/>
          <a:lstStyle/>
          <a:p>
            <a:fld id="{CE218F3A-4B80-477E-B432-CAD650E0C7AB}" type="datetimeFigureOut">
              <a:rPr lang="lo-LA" smtClean="0"/>
              <a:t>8/8/2022</a:t>
            </a:fld>
            <a:endParaRPr lang="lo-LA"/>
          </a:p>
        </p:txBody>
      </p:sp>
      <p:sp>
        <p:nvSpPr>
          <p:cNvPr id="8" name="Footer Placeholder 7"/>
          <p:cNvSpPr>
            <a:spLocks noGrp="1"/>
          </p:cNvSpPr>
          <p:nvPr>
            <p:ph type="ftr" sz="quarter" idx="11"/>
          </p:nvPr>
        </p:nvSpPr>
        <p:spPr/>
        <p:txBody>
          <a:bodyPr/>
          <a:lstStyle/>
          <a:p>
            <a:endParaRPr lang="lo-LA"/>
          </a:p>
        </p:txBody>
      </p:sp>
      <p:sp>
        <p:nvSpPr>
          <p:cNvPr id="9" name="Slide Number Placeholder 8"/>
          <p:cNvSpPr>
            <a:spLocks noGrp="1"/>
          </p:cNvSpPr>
          <p:nvPr>
            <p:ph type="sldNum" sz="quarter" idx="12"/>
          </p:nvPr>
        </p:nvSpPr>
        <p:spPr/>
        <p:txBody>
          <a:bodyPr/>
          <a:lstStyle/>
          <a:p>
            <a:fld id="{1DF67441-40AE-4477-A448-DBB66206B4A0}" type="slidenum">
              <a:rPr lang="lo-LA" smtClean="0"/>
              <a:t>‹#›</a:t>
            </a:fld>
            <a:endParaRPr lang="lo-LA"/>
          </a:p>
        </p:txBody>
      </p:sp>
    </p:spTree>
    <p:extLst>
      <p:ext uri="{BB962C8B-B14F-4D97-AF65-F5344CB8AC3E}">
        <p14:creationId xmlns:p14="http://schemas.microsoft.com/office/powerpoint/2010/main" val="96052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o-LA"/>
          </a:p>
        </p:txBody>
      </p:sp>
      <p:sp>
        <p:nvSpPr>
          <p:cNvPr id="3" name="Date Placeholder 2"/>
          <p:cNvSpPr>
            <a:spLocks noGrp="1"/>
          </p:cNvSpPr>
          <p:nvPr>
            <p:ph type="dt" sz="half" idx="10"/>
          </p:nvPr>
        </p:nvSpPr>
        <p:spPr/>
        <p:txBody>
          <a:bodyPr/>
          <a:lstStyle/>
          <a:p>
            <a:fld id="{CE218F3A-4B80-477E-B432-CAD650E0C7AB}" type="datetimeFigureOut">
              <a:rPr lang="lo-LA" smtClean="0"/>
              <a:t>8/8/2022</a:t>
            </a:fld>
            <a:endParaRPr lang="lo-LA"/>
          </a:p>
        </p:txBody>
      </p:sp>
      <p:sp>
        <p:nvSpPr>
          <p:cNvPr id="4" name="Footer Placeholder 3"/>
          <p:cNvSpPr>
            <a:spLocks noGrp="1"/>
          </p:cNvSpPr>
          <p:nvPr>
            <p:ph type="ftr" sz="quarter" idx="11"/>
          </p:nvPr>
        </p:nvSpPr>
        <p:spPr/>
        <p:txBody>
          <a:bodyPr/>
          <a:lstStyle/>
          <a:p>
            <a:endParaRPr lang="lo-LA"/>
          </a:p>
        </p:txBody>
      </p:sp>
      <p:sp>
        <p:nvSpPr>
          <p:cNvPr id="5" name="Slide Number Placeholder 4"/>
          <p:cNvSpPr>
            <a:spLocks noGrp="1"/>
          </p:cNvSpPr>
          <p:nvPr>
            <p:ph type="sldNum" sz="quarter" idx="12"/>
          </p:nvPr>
        </p:nvSpPr>
        <p:spPr/>
        <p:txBody>
          <a:bodyPr/>
          <a:lstStyle/>
          <a:p>
            <a:fld id="{1DF67441-40AE-4477-A448-DBB66206B4A0}" type="slidenum">
              <a:rPr lang="lo-LA" smtClean="0"/>
              <a:t>‹#›</a:t>
            </a:fld>
            <a:endParaRPr lang="lo-LA"/>
          </a:p>
        </p:txBody>
      </p:sp>
    </p:spTree>
    <p:extLst>
      <p:ext uri="{BB962C8B-B14F-4D97-AF65-F5344CB8AC3E}">
        <p14:creationId xmlns:p14="http://schemas.microsoft.com/office/powerpoint/2010/main" val="3221829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218F3A-4B80-477E-B432-CAD650E0C7AB}" type="datetimeFigureOut">
              <a:rPr lang="lo-LA" smtClean="0"/>
              <a:t>8/8/2022</a:t>
            </a:fld>
            <a:endParaRPr lang="lo-LA"/>
          </a:p>
        </p:txBody>
      </p:sp>
      <p:sp>
        <p:nvSpPr>
          <p:cNvPr id="3" name="Footer Placeholder 2"/>
          <p:cNvSpPr>
            <a:spLocks noGrp="1"/>
          </p:cNvSpPr>
          <p:nvPr>
            <p:ph type="ftr" sz="quarter" idx="11"/>
          </p:nvPr>
        </p:nvSpPr>
        <p:spPr/>
        <p:txBody>
          <a:bodyPr/>
          <a:lstStyle/>
          <a:p>
            <a:endParaRPr lang="lo-LA"/>
          </a:p>
        </p:txBody>
      </p:sp>
      <p:sp>
        <p:nvSpPr>
          <p:cNvPr id="4" name="Slide Number Placeholder 3"/>
          <p:cNvSpPr>
            <a:spLocks noGrp="1"/>
          </p:cNvSpPr>
          <p:nvPr>
            <p:ph type="sldNum" sz="quarter" idx="12"/>
          </p:nvPr>
        </p:nvSpPr>
        <p:spPr/>
        <p:txBody>
          <a:bodyPr/>
          <a:lstStyle/>
          <a:p>
            <a:fld id="{1DF67441-40AE-4477-A448-DBB66206B4A0}" type="slidenum">
              <a:rPr lang="lo-LA" smtClean="0"/>
              <a:t>‹#›</a:t>
            </a:fld>
            <a:endParaRPr lang="lo-LA"/>
          </a:p>
        </p:txBody>
      </p:sp>
    </p:spTree>
    <p:extLst>
      <p:ext uri="{BB962C8B-B14F-4D97-AF65-F5344CB8AC3E}">
        <p14:creationId xmlns:p14="http://schemas.microsoft.com/office/powerpoint/2010/main" val="3466693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o-L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o-L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218F3A-4B80-477E-B432-CAD650E0C7AB}" type="datetimeFigureOut">
              <a:rPr lang="lo-LA" smtClean="0"/>
              <a:t>8/8/2022</a:t>
            </a:fld>
            <a:endParaRPr lang="lo-LA"/>
          </a:p>
        </p:txBody>
      </p:sp>
      <p:sp>
        <p:nvSpPr>
          <p:cNvPr id="6" name="Footer Placeholder 5"/>
          <p:cNvSpPr>
            <a:spLocks noGrp="1"/>
          </p:cNvSpPr>
          <p:nvPr>
            <p:ph type="ftr" sz="quarter" idx="11"/>
          </p:nvPr>
        </p:nvSpPr>
        <p:spPr/>
        <p:txBody>
          <a:bodyPr/>
          <a:lstStyle/>
          <a:p>
            <a:endParaRPr lang="lo-LA"/>
          </a:p>
        </p:txBody>
      </p:sp>
      <p:sp>
        <p:nvSpPr>
          <p:cNvPr id="7" name="Slide Number Placeholder 6"/>
          <p:cNvSpPr>
            <a:spLocks noGrp="1"/>
          </p:cNvSpPr>
          <p:nvPr>
            <p:ph type="sldNum" sz="quarter" idx="12"/>
          </p:nvPr>
        </p:nvSpPr>
        <p:spPr/>
        <p:txBody>
          <a:bodyPr/>
          <a:lstStyle/>
          <a:p>
            <a:fld id="{1DF67441-40AE-4477-A448-DBB66206B4A0}" type="slidenum">
              <a:rPr lang="lo-LA" smtClean="0"/>
              <a:t>‹#›</a:t>
            </a:fld>
            <a:endParaRPr lang="lo-LA"/>
          </a:p>
        </p:txBody>
      </p:sp>
    </p:spTree>
    <p:extLst>
      <p:ext uri="{BB962C8B-B14F-4D97-AF65-F5344CB8AC3E}">
        <p14:creationId xmlns:p14="http://schemas.microsoft.com/office/powerpoint/2010/main" val="3814387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o-L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o-L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218F3A-4B80-477E-B432-CAD650E0C7AB}" type="datetimeFigureOut">
              <a:rPr lang="lo-LA" smtClean="0"/>
              <a:t>8/8/2022</a:t>
            </a:fld>
            <a:endParaRPr lang="lo-LA"/>
          </a:p>
        </p:txBody>
      </p:sp>
      <p:sp>
        <p:nvSpPr>
          <p:cNvPr id="6" name="Footer Placeholder 5"/>
          <p:cNvSpPr>
            <a:spLocks noGrp="1"/>
          </p:cNvSpPr>
          <p:nvPr>
            <p:ph type="ftr" sz="quarter" idx="11"/>
          </p:nvPr>
        </p:nvSpPr>
        <p:spPr/>
        <p:txBody>
          <a:bodyPr/>
          <a:lstStyle/>
          <a:p>
            <a:endParaRPr lang="lo-LA"/>
          </a:p>
        </p:txBody>
      </p:sp>
      <p:sp>
        <p:nvSpPr>
          <p:cNvPr id="7" name="Slide Number Placeholder 6"/>
          <p:cNvSpPr>
            <a:spLocks noGrp="1"/>
          </p:cNvSpPr>
          <p:nvPr>
            <p:ph type="sldNum" sz="quarter" idx="12"/>
          </p:nvPr>
        </p:nvSpPr>
        <p:spPr/>
        <p:txBody>
          <a:bodyPr/>
          <a:lstStyle/>
          <a:p>
            <a:fld id="{1DF67441-40AE-4477-A448-DBB66206B4A0}" type="slidenum">
              <a:rPr lang="lo-LA" smtClean="0"/>
              <a:t>‹#›</a:t>
            </a:fld>
            <a:endParaRPr lang="lo-LA"/>
          </a:p>
        </p:txBody>
      </p:sp>
    </p:spTree>
    <p:extLst>
      <p:ext uri="{BB962C8B-B14F-4D97-AF65-F5344CB8AC3E}">
        <p14:creationId xmlns:p14="http://schemas.microsoft.com/office/powerpoint/2010/main" val="1334695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o-L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o-L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218F3A-4B80-477E-B432-CAD650E0C7AB}" type="datetimeFigureOut">
              <a:rPr lang="lo-LA" smtClean="0"/>
              <a:t>8/8/2022</a:t>
            </a:fld>
            <a:endParaRPr lang="lo-L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o-L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F67441-40AE-4477-A448-DBB66206B4A0}" type="slidenum">
              <a:rPr lang="lo-LA" smtClean="0"/>
              <a:t>‹#›</a:t>
            </a:fld>
            <a:endParaRPr lang="lo-LA"/>
          </a:p>
        </p:txBody>
      </p:sp>
    </p:spTree>
    <p:extLst>
      <p:ext uri="{BB962C8B-B14F-4D97-AF65-F5344CB8AC3E}">
        <p14:creationId xmlns:p14="http://schemas.microsoft.com/office/powerpoint/2010/main" val="77075821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o-L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4273CE-ECAD-BF91-1330-C9EA98CD64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
            <a:ext cx="12192000" cy="8128000"/>
          </a:xfrm>
          <a:prstGeom prst="rect">
            <a:avLst/>
          </a:prstGeom>
        </p:spPr>
      </p:pic>
      <p:grpSp>
        <p:nvGrpSpPr>
          <p:cNvPr id="5" name="Group 4">
            <a:extLst>
              <a:ext uri="{FF2B5EF4-FFF2-40B4-BE49-F238E27FC236}">
                <a16:creationId xmlns:a16="http://schemas.microsoft.com/office/drawing/2014/main" id="{974DF593-6A0E-A4BE-B4FE-33EA594EA799}"/>
              </a:ext>
            </a:extLst>
          </p:cNvPr>
          <p:cNvGrpSpPr/>
          <p:nvPr/>
        </p:nvGrpSpPr>
        <p:grpSpPr>
          <a:xfrm>
            <a:off x="526350" y="142874"/>
            <a:ext cx="10032112" cy="1893099"/>
            <a:chOff x="526350" y="0"/>
            <a:chExt cx="10032112" cy="1893099"/>
          </a:xfrm>
        </p:grpSpPr>
        <p:sp>
          <p:nvSpPr>
            <p:cNvPr id="6" name="Rectangle 5"/>
            <p:cNvSpPr/>
            <p:nvPr/>
          </p:nvSpPr>
          <p:spPr>
            <a:xfrm>
              <a:off x="526350" y="0"/>
              <a:ext cx="8274750" cy="584775"/>
            </a:xfrm>
            <a:prstGeom prst="rect">
              <a:avLst/>
            </a:prstGeom>
          </p:spPr>
          <p:style>
            <a:lnRef idx="0">
              <a:scrgbClr r="0" g="0" b="0"/>
            </a:lnRef>
            <a:fillRef idx="1001">
              <a:schemeClr val="dk2"/>
            </a:fillRef>
            <a:effectRef idx="0">
              <a:scrgbClr r="0" g="0" b="0"/>
            </a:effectRef>
            <a:fontRef idx="major"/>
          </p:style>
          <p:txBody>
            <a:bodyPr wrap="square">
              <a:spAutoFit/>
            </a:bodyPr>
            <a:lstStyle/>
            <a:p>
              <a:r>
                <a:rPr lang="en-US" sz="3200" b="1" dirty="0">
                  <a:solidFill>
                    <a:schemeClr val="bg1"/>
                  </a:solidFill>
                  <a:latin typeface="inherit"/>
                  <a:ea typeface="Times New Roman" panose="02020603050405020304" pitchFamily="18" charset="0"/>
                  <a:cs typeface="Courier New" panose="02070309020205020404" pitchFamily="49" charset="0"/>
                </a:rPr>
                <a:t>The Student’s Participation in Online Instruction</a:t>
              </a:r>
              <a:endParaRPr lang="lo-LA" sz="3200" b="1" dirty="0">
                <a:solidFill>
                  <a:schemeClr val="bg1"/>
                </a:solidFill>
                <a:latin typeface="Phetsarath OT" panose="02000500000000020004" pitchFamily="2" charset="0"/>
                <a:cs typeface="Phetsarath OT" panose="02000500000000020004" pitchFamily="2" charset="0"/>
              </a:endParaRPr>
            </a:p>
          </p:txBody>
        </p:sp>
        <p:sp>
          <p:nvSpPr>
            <p:cNvPr id="8" name="Rectangle 7"/>
            <p:cNvSpPr/>
            <p:nvPr/>
          </p:nvSpPr>
          <p:spPr>
            <a:xfrm>
              <a:off x="526350" y="656212"/>
              <a:ext cx="5817300" cy="584775"/>
            </a:xfrm>
            <a:prstGeom prst="rect">
              <a:avLst/>
            </a:prstGeom>
          </p:spPr>
          <p:style>
            <a:lnRef idx="0">
              <a:scrgbClr r="0" g="0" b="0"/>
            </a:lnRef>
            <a:fillRef idx="1001">
              <a:schemeClr val="dk2"/>
            </a:fillRef>
            <a:effectRef idx="0">
              <a:scrgbClr r="0" g="0" b="0"/>
            </a:effectRef>
            <a:fontRef idx="major"/>
          </p:style>
          <p:txBody>
            <a:bodyPr wrap="square">
              <a:spAutoFit/>
            </a:bodyPr>
            <a:lstStyle/>
            <a:p>
              <a:r>
                <a:rPr lang="en-US" sz="3200" b="1" dirty="0">
                  <a:solidFill>
                    <a:schemeClr val="bg1"/>
                  </a:solidFill>
                  <a:latin typeface="inherit"/>
                  <a:ea typeface="Times New Roman" panose="02020603050405020304" pitchFamily="18" charset="0"/>
                  <a:cs typeface="Courier New" panose="02070309020205020404" pitchFamily="49" charset="0"/>
                </a:rPr>
                <a:t>During the Pandemic of Covid-19</a:t>
              </a:r>
              <a:endParaRPr lang="lo-LA" sz="3200" b="1" dirty="0">
                <a:solidFill>
                  <a:schemeClr val="bg1"/>
                </a:solidFill>
                <a:latin typeface="Phetsarath OT" panose="02000500000000020004" pitchFamily="2" charset="0"/>
                <a:cs typeface="Phetsarath OT" panose="02000500000000020004" pitchFamily="2" charset="0"/>
              </a:endParaRPr>
            </a:p>
          </p:txBody>
        </p:sp>
        <p:sp>
          <p:nvSpPr>
            <p:cNvPr id="7" name="Rectangle 6">
              <a:extLst>
                <a:ext uri="{FF2B5EF4-FFF2-40B4-BE49-F238E27FC236}">
                  <a16:creationId xmlns:a16="http://schemas.microsoft.com/office/drawing/2014/main" id="{BB54F550-4FAD-7AE5-C43C-06C9F367E9F5}"/>
                </a:ext>
              </a:extLst>
            </p:cNvPr>
            <p:cNvSpPr/>
            <p:nvPr/>
          </p:nvSpPr>
          <p:spPr>
            <a:xfrm>
              <a:off x="526351" y="1308324"/>
              <a:ext cx="10032111" cy="584775"/>
            </a:xfrm>
            <a:prstGeom prst="rect">
              <a:avLst/>
            </a:prstGeom>
          </p:spPr>
          <p:style>
            <a:lnRef idx="0">
              <a:scrgbClr r="0" g="0" b="0"/>
            </a:lnRef>
            <a:fillRef idx="1001">
              <a:schemeClr val="dk2"/>
            </a:fillRef>
            <a:effectRef idx="0">
              <a:scrgbClr r="0" g="0" b="0"/>
            </a:effectRef>
            <a:fontRef idx="major"/>
          </p:style>
          <p:txBody>
            <a:bodyPr wrap="square">
              <a:spAutoFit/>
            </a:bodyPr>
            <a:lstStyle/>
            <a:p>
              <a:r>
                <a:rPr lang="en-US" sz="3200" b="1" dirty="0">
                  <a:solidFill>
                    <a:schemeClr val="bg1"/>
                  </a:solidFill>
                  <a:latin typeface="inherit"/>
                  <a:ea typeface="Times New Roman" panose="02020603050405020304" pitchFamily="18" charset="0"/>
                  <a:cs typeface="Courier New" panose="02070309020205020404" pitchFamily="49" charset="0"/>
                </a:rPr>
                <a:t>Faculty of Education, </a:t>
              </a:r>
              <a:r>
                <a:rPr lang="en-US" sz="3200" b="1" dirty="0" err="1">
                  <a:solidFill>
                    <a:schemeClr val="bg1"/>
                  </a:solidFill>
                  <a:latin typeface="inherit"/>
                  <a:ea typeface="Times New Roman" panose="02020603050405020304" pitchFamily="18" charset="0"/>
                  <a:cs typeface="Courier New" panose="02070309020205020404" pitchFamily="49" charset="0"/>
                </a:rPr>
                <a:t>Souphanouvong</a:t>
              </a:r>
              <a:r>
                <a:rPr lang="en-US" sz="3200" b="1" dirty="0">
                  <a:solidFill>
                    <a:schemeClr val="bg1"/>
                  </a:solidFill>
                  <a:latin typeface="inherit"/>
                  <a:ea typeface="Times New Roman" panose="02020603050405020304" pitchFamily="18" charset="0"/>
                  <a:cs typeface="Courier New" panose="02070309020205020404" pitchFamily="49" charset="0"/>
                </a:rPr>
                <a:t> University; Lao PDR</a:t>
              </a:r>
              <a:endParaRPr lang="lo-LA" sz="3200" b="1" dirty="0">
                <a:solidFill>
                  <a:schemeClr val="bg1"/>
                </a:solidFill>
                <a:latin typeface="Phetsarath OT" panose="02000500000000020004" pitchFamily="2" charset="0"/>
                <a:cs typeface="Phetsarath OT" panose="02000500000000020004" pitchFamily="2" charset="0"/>
              </a:endParaRPr>
            </a:p>
          </p:txBody>
        </p:sp>
      </p:grpSp>
      <p:sp>
        <p:nvSpPr>
          <p:cNvPr id="11" name="Rectangle 10">
            <a:extLst>
              <a:ext uri="{FF2B5EF4-FFF2-40B4-BE49-F238E27FC236}">
                <a16:creationId xmlns:a16="http://schemas.microsoft.com/office/drawing/2014/main" id="{77643C34-EFC2-8445-D83C-0ECB9E4CDBBF}"/>
              </a:ext>
            </a:extLst>
          </p:cNvPr>
          <p:cNvSpPr/>
          <p:nvPr/>
        </p:nvSpPr>
        <p:spPr>
          <a:xfrm>
            <a:off x="6921148" y="6244655"/>
            <a:ext cx="4908900" cy="1077218"/>
          </a:xfrm>
          <a:prstGeom prst="rect">
            <a:avLst/>
          </a:prstGeom>
        </p:spPr>
        <p:style>
          <a:lnRef idx="0">
            <a:scrgbClr r="0" g="0" b="0"/>
          </a:lnRef>
          <a:fillRef idx="1001">
            <a:schemeClr val="dk2"/>
          </a:fillRef>
          <a:effectRef idx="0">
            <a:scrgbClr r="0" g="0" b="0"/>
          </a:effectRef>
          <a:fontRef idx="major"/>
        </p:style>
        <p:txBody>
          <a:bodyPr wrap="square">
            <a:spAutoFit/>
          </a:bodyPr>
          <a:lstStyle/>
          <a:p>
            <a:r>
              <a:rPr lang="en-US" sz="3200" b="1" dirty="0">
                <a:solidFill>
                  <a:schemeClr val="bg1"/>
                </a:solidFill>
                <a:latin typeface="inherit"/>
                <a:ea typeface="Times New Roman" panose="02020603050405020304" pitchFamily="18" charset="0"/>
                <a:cs typeface="Courier New" panose="02070309020205020404" pitchFamily="49" charset="0"/>
              </a:rPr>
              <a:t>By: Saiphone </a:t>
            </a:r>
            <a:r>
              <a:rPr lang="en-US" sz="3200" b="1" dirty="0" err="1">
                <a:solidFill>
                  <a:schemeClr val="bg1"/>
                </a:solidFill>
                <a:latin typeface="inherit"/>
                <a:ea typeface="Times New Roman" panose="02020603050405020304" pitchFamily="18" charset="0"/>
                <a:cs typeface="Courier New" panose="02070309020205020404" pitchFamily="49" charset="0"/>
              </a:rPr>
              <a:t>KHOTSAIGNOH</a:t>
            </a:r>
            <a:endParaRPr lang="lo-LA" sz="3200" b="1" dirty="0">
              <a:solidFill>
                <a:schemeClr val="bg1"/>
              </a:solidFill>
              <a:latin typeface="Phetsarath OT" panose="02000500000000020004" pitchFamily="2" charset="0"/>
              <a:cs typeface="Phetsarath OT" panose="02000500000000020004" pitchFamily="2" charset="0"/>
            </a:endParaRPr>
          </a:p>
        </p:txBody>
      </p:sp>
      <p:pic>
        <p:nvPicPr>
          <p:cNvPr id="3" name="Picture 2">
            <a:extLst>
              <a:ext uri="{FF2B5EF4-FFF2-40B4-BE49-F238E27FC236}">
                <a16:creationId xmlns:a16="http://schemas.microsoft.com/office/drawing/2014/main" id="{3B57A147-AA97-BB06-47D7-6E41766E75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8906" y="-4852"/>
            <a:ext cx="2192650" cy="2192650"/>
          </a:xfrm>
          <a:prstGeom prst="rect">
            <a:avLst/>
          </a:prstGeom>
        </p:spPr>
      </p:pic>
    </p:spTree>
    <p:extLst>
      <p:ext uri="{BB962C8B-B14F-4D97-AF65-F5344CB8AC3E}">
        <p14:creationId xmlns:p14="http://schemas.microsoft.com/office/powerpoint/2010/main" val="1184209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3" y="342900"/>
            <a:ext cx="9927908" cy="957262"/>
          </a:xfrm>
          <a:gradFill flip="none" rotWithShape="1">
            <a:gsLst>
              <a:gs pos="0">
                <a:schemeClr val="accent3">
                  <a:lumMod val="20000"/>
                  <a:lumOff val="80000"/>
                  <a:shade val="30000"/>
                  <a:satMod val="115000"/>
                </a:schemeClr>
              </a:gs>
              <a:gs pos="34000">
                <a:schemeClr val="accent3">
                  <a:lumMod val="20000"/>
                  <a:lumOff val="80000"/>
                  <a:shade val="67500"/>
                  <a:satMod val="115000"/>
                </a:schemeClr>
              </a:gs>
              <a:gs pos="100000">
                <a:schemeClr val="accent3">
                  <a:lumMod val="20000"/>
                  <a:lumOff val="80000"/>
                  <a:shade val="100000"/>
                  <a:satMod val="115000"/>
                </a:schemeClr>
              </a:gs>
            </a:gsLst>
            <a:lin ang="10800000" scaled="1"/>
            <a:tileRect/>
          </a:gradFill>
          <a:ln>
            <a:noFill/>
          </a:ln>
          <a:effectLst/>
        </p:spPr>
        <p:txBody>
          <a:bodyPr>
            <a:normAutofit/>
          </a:bodyPr>
          <a:lstStyle/>
          <a:p>
            <a:r>
              <a:rPr lang="en-US" sz="4800" b="1" dirty="0">
                <a:cs typeface="Phetsarath OT" panose="02000500000000020004" pitchFamily="2" charset="0"/>
              </a:rPr>
              <a:t>III. Research Hypothesis </a:t>
            </a:r>
            <a:endParaRPr lang="lo-LA" sz="4800" dirty="0">
              <a:cs typeface="Phetsarath OT" panose="02000500000000020004" pitchFamily="2" charset="0"/>
            </a:endParaRPr>
          </a:p>
        </p:txBody>
      </p:sp>
      <p:sp>
        <p:nvSpPr>
          <p:cNvPr id="3" name="Content Placeholder 2"/>
          <p:cNvSpPr>
            <a:spLocks noGrp="1"/>
          </p:cNvSpPr>
          <p:nvPr>
            <p:ph idx="1"/>
          </p:nvPr>
        </p:nvSpPr>
        <p:spPr>
          <a:xfrm>
            <a:off x="557575" y="1593166"/>
            <a:ext cx="10987087" cy="4814888"/>
          </a:xfrm>
          <a:solidFill>
            <a:schemeClr val="accent3">
              <a:lumMod val="20000"/>
              <a:lumOff val="80000"/>
              <a:alpha val="27000"/>
            </a:schemeClr>
          </a:solidFill>
          <a:ln w="19050">
            <a:noFill/>
          </a:ln>
        </p:spPr>
        <p:txBody>
          <a:bodyPr>
            <a:normAutofit/>
          </a:bodyPr>
          <a:lstStyle/>
          <a:p>
            <a:pPr marL="465138" indent="-465138" algn="thaiDist">
              <a:lnSpc>
                <a:spcPct val="150000"/>
              </a:lnSpc>
              <a:buNone/>
              <a:tabLst>
                <a:tab pos="806450" algn="l"/>
                <a:tab pos="1146175" algn="l"/>
              </a:tabLst>
            </a:pPr>
            <a:endParaRPr lang="en-US" sz="2000" dirty="0">
              <a:sym typeface="Wingdings" panose="05000000000000000000" pitchFamily="2" charset="2"/>
            </a:endParaRPr>
          </a:p>
          <a:p>
            <a:pPr marL="465138" lvl="0" indent="-465138">
              <a:lnSpc>
                <a:spcPct val="100000"/>
              </a:lnSpc>
              <a:buNone/>
            </a:pPr>
            <a:r>
              <a:rPr lang="en-US" sz="3200" dirty="0">
                <a:sym typeface="Wingdings" panose="05000000000000000000" pitchFamily="2" charset="2"/>
              </a:rPr>
              <a:t></a:t>
            </a:r>
            <a:r>
              <a:rPr lang="lo-LA" sz="3200" dirty="0">
                <a:sym typeface="Wingdings" panose="05000000000000000000" pitchFamily="2" charset="2"/>
              </a:rPr>
              <a:t> </a:t>
            </a:r>
            <a:r>
              <a:rPr lang="en-US" sz="3200" dirty="0"/>
              <a:t>The student`s participation in Online instruction  are in a high level</a:t>
            </a:r>
            <a:endParaRPr lang="en-US" sz="3200" dirty="0">
              <a:cs typeface="Phetsarath OT" panose="02000500000000020004" pitchFamily="2" charset="0"/>
            </a:endParaRPr>
          </a:p>
          <a:p>
            <a:pPr marL="465138" indent="-465138" algn="thaiDist">
              <a:lnSpc>
                <a:spcPct val="100000"/>
              </a:lnSpc>
              <a:buNone/>
              <a:tabLst>
                <a:tab pos="806450" algn="l"/>
                <a:tab pos="914400" algn="l"/>
              </a:tabLst>
            </a:pPr>
            <a:r>
              <a:rPr lang="en-US" sz="3200" dirty="0">
                <a:sym typeface="Wingdings" panose="05000000000000000000" pitchFamily="2" charset="2"/>
              </a:rPr>
              <a:t> </a:t>
            </a:r>
            <a:r>
              <a:rPr lang="en-US" sz="3200" dirty="0">
                <a:cs typeface="Phetsarath OT" panose="02000500000000020004" pitchFamily="2" charset="0"/>
              </a:rPr>
              <a:t>The student from urban and rural resident has different participation level with the statistical significant of .05  </a:t>
            </a:r>
          </a:p>
          <a:p>
            <a:pPr marL="511175" indent="-511175" algn="thaiDist">
              <a:lnSpc>
                <a:spcPct val="150000"/>
              </a:lnSpc>
              <a:buNone/>
              <a:tabLst>
                <a:tab pos="806450" algn="l"/>
                <a:tab pos="914400" algn="l"/>
              </a:tabLst>
            </a:pPr>
            <a:endParaRPr lang="lo-LA" sz="3200" dirty="0">
              <a:cs typeface="Phetsarath OT" panose="02000500000000020004" pitchFamily="2" charset="0"/>
            </a:endParaRPr>
          </a:p>
        </p:txBody>
      </p:sp>
      <p:pic>
        <p:nvPicPr>
          <p:cNvPr id="5" name="Picture 4">
            <a:extLst>
              <a:ext uri="{FF2B5EF4-FFF2-40B4-BE49-F238E27FC236}">
                <a16:creationId xmlns:a16="http://schemas.microsoft.com/office/drawing/2014/main" id="{2AA0EC77-AAE5-4DDC-124A-71A024EB06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8440" y="120491"/>
            <a:ext cx="1402080" cy="1402080"/>
          </a:xfrm>
          <a:prstGeom prst="rect">
            <a:avLst/>
          </a:prstGeom>
        </p:spPr>
      </p:pic>
    </p:spTree>
    <p:extLst>
      <p:ext uri="{BB962C8B-B14F-4D97-AF65-F5344CB8AC3E}">
        <p14:creationId xmlns:p14="http://schemas.microsoft.com/office/powerpoint/2010/main" val="2695086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3" y="342900"/>
            <a:ext cx="9927908" cy="957262"/>
          </a:xfrm>
          <a:gradFill flip="none" rotWithShape="1">
            <a:gsLst>
              <a:gs pos="0">
                <a:schemeClr val="accent3">
                  <a:lumMod val="20000"/>
                  <a:lumOff val="80000"/>
                  <a:shade val="30000"/>
                  <a:satMod val="115000"/>
                </a:schemeClr>
              </a:gs>
              <a:gs pos="34000">
                <a:schemeClr val="accent3">
                  <a:lumMod val="20000"/>
                  <a:lumOff val="80000"/>
                  <a:shade val="67500"/>
                  <a:satMod val="115000"/>
                </a:schemeClr>
              </a:gs>
              <a:gs pos="100000">
                <a:schemeClr val="accent3">
                  <a:lumMod val="20000"/>
                  <a:lumOff val="80000"/>
                  <a:shade val="100000"/>
                  <a:satMod val="115000"/>
                </a:schemeClr>
              </a:gs>
            </a:gsLst>
            <a:lin ang="10800000" scaled="1"/>
            <a:tileRect/>
          </a:gradFill>
          <a:ln>
            <a:noFill/>
          </a:ln>
          <a:effectLst/>
        </p:spPr>
        <p:txBody>
          <a:bodyPr>
            <a:normAutofit/>
          </a:bodyPr>
          <a:lstStyle/>
          <a:p>
            <a:pPr algn="l"/>
            <a:r>
              <a:rPr lang="en-US" sz="4800" b="1" dirty="0">
                <a:cs typeface="Phetsarath OT" panose="02000500000000020004" pitchFamily="2" charset="0"/>
              </a:rPr>
              <a:t>IV. Literature Review</a:t>
            </a:r>
            <a:endParaRPr lang="lo-LA" sz="4800" dirty="0">
              <a:cs typeface="Phetsarath OT" panose="02000500000000020004" pitchFamily="2"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57575" y="1593166"/>
                <a:ext cx="10987087" cy="4814888"/>
              </a:xfrm>
              <a:solidFill>
                <a:schemeClr val="accent3">
                  <a:lumMod val="20000"/>
                  <a:lumOff val="80000"/>
                  <a:alpha val="27000"/>
                </a:schemeClr>
              </a:solidFill>
              <a:ln w="19050">
                <a:noFill/>
              </a:ln>
            </p:spPr>
            <p:txBody>
              <a:bodyPr>
                <a:normAutofit/>
              </a:bodyPr>
              <a:lstStyle/>
              <a:p>
                <a:pPr marL="0" indent="0">
                  <a:lnSpc>
                    <a:spcPts val="2000"/>
                  </a:lnSpc>
                  <a:spcAft>
                    <a:spcPts val="800"/>
                  </a:spcAft>
                  <a:buNone/>
                </a:pPr>
                <a:endParaRPr lang="en-US" sz="2400" dirty="0">
                  <a:effectLst/>
                  <a:ea typeface="Calibri" panose="020F0502020204030204" pitchFamily="34" charset="0"/>
                  <a:cs typeface="Cordia New" panose="020B0304020202020204" pitchFamily="34" charset="-34"/>
                </a:endParaRPr>
              </a:p>
              <a:p>
                <a:pPr marL="342900" lvl="0" indent="-342900" algn="thaiDist">
                  <a:lnSpc>
                    <a:spcPct val="115000"/>
                  </a:lnSpc>
                  <a:buFont typeface="Symbol" panose="05050102010706020507" pitchFamily="18" charset="2"/>
                  <a:buChar char=""/>
                </a:pPr>
                <a:r>
                  <a:rPr lang="lo-LA" sz="2400" dirty="0">
                    <a:effectLst/>
                    <a:ea typeface="Cordia New" panose="020B0304020202020204" pitchFamily="34" charset="-34"/>
                    <a:cs typeface="Phetsarath OT" panose="02000500000000020004" pitchFamily="2" charset="0"/>
                  </a:rPr>
                  <a:t>(</a:t>
                </a:r>
                <a:r>
                  <a:rPr lang="en-US" sz="2400" dirty="0">
                    <a:effectLst/>
                    <a:ea typeface="Cordia New" panose="020B0304020202020204" pitchFamily="34" charset="-34"/>
                    <a:cs typeface="Phetsarath OT" panose="02000500000000020004" pitchFamily="2" charset="0"/>
                  </a:rPr>
                  <a:t>Yang </a:t>
                </a:r>
                <a:r>
                  <a:rPr lang="en-US" sz="2400" dirty="0" err="1">
                    <a:effectLst/>
                    <a:ea typeface="Cordia New" panose="020B0304020202020204" pitchFamily="34" charset="-34"/>
                    <a:cs typeface="Phetsarath OT" panose="02000500000000020004" pitchFamily="2" charset="0"/>
                  </a:rPr>
                  <a:t>XANG</a:t>
                </a:r>
                <a:r>
                  <a:rPr lang="en-US" sz="2400" dirty="0">
                    <a:effectLst/>
                    <a:ea typeface="Cordia New" panose="020B0304020202020204" pitchFamily="34" charset="-34"/>
                    <a:cs typeface="Phetsarath OT" panose="02000500000000020004" pitchFamily="2" charset="0"/>
                  </a:rPr>
                  <a:t> et al, </a:t>
                </a:r>
                <a:r>
                  <a:rPr lang="lo-LA" sz="2400" dirty="0">
                    <a:effectLst/>
                    <a:ea typeface="Cordia New" panose="020B0304020202020204" pitchFamily="34" charset="-34"/>
                    <a:cs typeface="Phetsarath OT" panose="02000500000000020004" pitchFamily="2" charset="0"/>
                  </a:rPr>
                  <a:t>2021) </a:t>
                </a:r>
                <a:r>
                  <a:rPr lang="en-US" sz="2400" dirty="0">
                    <a:effectLst/>
                    <a:ea typeface="Cordia New" panose="020B0304020202020204" pitchFamily="34" charset="-34"/>
                    <a:cs typeface="Phetsarath OT" panose="02000500000000020004" pitchFamily="2" charset="0"/>
                  </a:rPr>
                  <a:t>Student's attitude toward online learning at faculty of Education, </a:t>
                </a:r>
                <a:r>
                  <a:rPr lang="en-US" sz="2400" dirty="0" err="1">
                    <a:effectLst/>
                    <a:ea typeface="Cordia New" panose="020B0304020202020204" pitchFamily="34" charset="-34"/>
                    <a:cs typeface="Phetsarath OT" panose="02000500000000020004" pitchFamily="2" charset="0"/>
                  </a:rPr>
                  <a:t>Souphanouvong</a:t>
                </a:r>
                <a:r>
                  <a:rPr lang="en-US" sz="2400" dirty="0">
                    <a:effectLst/>
                    <a:ea typeface="Cordia New" panose="020B0304020202020204" pitchFamily="34" charset="-34"/>
                    <a:cs typeface="Phetsarath OT" panose="02000500000000020004" pitchFamily="2" charset="0"/>
                  </a:rPr>
                  <a:t> University Laos</a:t>
                </a:r>
                <a:r>
                  <a:rPr lang="lo-LA" sz="2400" dirty="0">
                    <a:effectLst/>
                    <a:ea typeface="Cordia New" panose="020B0304020202020204" pitchFamily="34" charset="-34"/>
                    <a:cs typeface="Phetsarath OT" panose="02000500000000020004" pitchFamily="2" charset="0"/>
                  </a:rPr>
                  <a:t> </a:t>
                </a:r>
                <a14:m>
                  <m:oMath xmlns:m="http://schemas.openxmlformats.org/officeDocument/2006/math">
                    <m:r>
                      <a:rPr lang="lo-LA" sz="2400">
                        <a:effectLst/>
                        <a:ea typeface="Cordia New" panose="020B0304020202020204" pitchFamily="34" charset="-34"/>
                        <a:cs typeface="Times New Roman" panose="02020603050405020304" pitchFamily="18" charset="0"/>
                      </a:rPr>
                      <m:t>2019 – 2020 </m:t>
                    </m:r>
                  </m:oMath>
                </a14:m>
                <a:endParaRPr lang="en-US" sz="2400" dirty="0">
                  <a:effectLst/>
                  <a:ea typeface="Calibri" panose="020F0502020204030204" pitchFamily="34" charset="0"/>
                  <a:cs typeface="Cordia New" panose="020B0304020202020204" pitchFamily="34" charset="-34"/>
                </a:endParaRPr>
              </a:p>
              <a:p>
                <a:pPr marL="342900" lvl="0" indent="-342900" algn="thaiDist">
                  <a:lnSpc>
                    <a:spcPct val="115000"/>
                  </a:lnSpc>
                  <a:buFont typeface="Symbol" panose="05050102010706020507" pitchFamily="18" charset="2"/>
                  <a:buChar char=""/>
                </a:pPr>
                <a:r>
                  <a:rPr lang="en-US" sz="2400" dirty="0">
                    <a:effectLst/>
                    <a:ea typeface="Cordia New" panose="020B0304020202020204" pitchFamily="34" charset="-34"/>
                    <a:cs typeface="Phetsarath OT" panose="02000500000000020004" pitchFamily="2" charset="0"/>
                  </a:rPr>
                  <a:t>(</a:t>
                </a:r>
                <a:r>
                  <a:rPr lang="en-US" sz="2400" dirty="0" err="1">
                    <a:effectLst/>
                    <a:ea typeface="Cordia New" panose="020B0304020202020204" pitchFamily="34" charset="-34"/>
                    <a:cs typeface="Phetsarath OT" panose="02000500000000020004" pitchFamily="2" charset="0"/>
                  </a:rPr>
                  <a:t>Kammee</a:t>
                </a:r>
                <a:r>
                  <a:rPr lang="en-US" sz="2400" dirty="0">
                    <a:effectLst/>
                    <a:ea typeface="Cordia New" panose="020B0304020202020204" pitchFamily="34" charset="-34"/>
                    <a:cs typeface="Phetsarath OT" panose="02000500000000020004" pitchFamily="2" charset="0"/>
                  </a:rPr>
                  <a:t> VANG et al, 2020)</a:t>
                </a:r>
                <a:r>
                  <a:rPr lang="lo-LA" sz="2400" dirty="0">
                    <a:effectLst/>
                    <a:ea typeface="Cordia New" panose="020B0304020202020204" pitchFamily="34" charset="-34"/>
                    <a:cs typeface="Times New Roman" panose="02020603050405020304" pitchFamily="18" charset="0"/>
                  </a:rPr>
                  <a:t> </a:t>
                </a:r>
                <a:r>
                  <a:rPr lang="en-US" sz="2400" dirty="0">
                    <a:effectLst/>
                    <a:ea typeface="Cordia New" panose="020B0304020202020204" pitchFamily="34" charset="-34"/>
                    <a:cs typeface="Phetsarath OT" panose="02000500000000020004" pitchFamily="2" charset="0"/>
                  </a:rPr>
                  <a:t>Using E-learning in English instruction at </a:t>
                </a:r>
                <a:r>
                  <a:rPr lang="en-US" sz="2400" dirty="0" err="1">
                    <a:effectLst/>
                    <a:ea typeface="Cordia New" panose="020B0304020202020204" pitchFamily="34" charset="-34"/>
                    <a:cs typeface="Phetsarath OT" panose="02000500000000020004" pitchFamily="2" charset="0"/>
                  </a:rPr>
                  <a:t>facuty</a:t>
                </a:r>
                <a:r>
                  <a:rPr lang="en-US" sz="2400" dirty="0">
                    <a:effectLst/>
                    <a:ea typeface="Cordia New" panose="020B0304020202020204" pitchFamily="34" charset="-34"/>
                    <a:cs typeface="Phetsarath OT" panose="02000500000000020004" pitchFamily="2" charset="0"/>
                  </a:rPr>
                  <a:t> of </a:t>
                </a:r>
                <a:r>
                  <a:rPr lang="en-US" sz="2400" dirty="0" err="1">
                    <a:effectLst/>
                    <a:ea typeface="Cordia New" panose="020B0304020202020204" pitchFamily="34" charset="-34"/>
                    <a:cs typeface="Phetsarath OT" panose="02000500000000020004" pitchFamily="2" charset="0"/>
                  </a:rPr>
                  <a:t>educatio</a:t>
                </a:r>
                <a:r>
                  <a:rPr lang="en-US" sz="2400" dirty="0">
                    <a:effectLst/>
                    <a:ea typeface="Cordia New" panose="020B0304020202020204" pitchFamily="34" charset="-34"/>
                    <a:cs typeface="Phetsarath OT" panose="02000500000000020004" pitchFamily="2" charset="0"/>
                  </a:rPr>
                  <a:t>, </a:t>
                </a:r>
                <a:r>
                  <a:rPr lang="en-US" sz="2400" dirty="0" err="1">
                    <a:effectLst/>
                    <a:ea typeface="Cordia New" panose="020B0304020202020204" pitchFamily="34" charset="-34"/>
                    <a:cs typeface="Phetsarath OT" panose="02000500000000020004" pitchFamily="2" charset="0"/>
                  </a:rPr>
                  <a:t>Souphanouvong</a:t>
                </a:r>
                <a:r>
                  <a:rPr lang="en-US" sz="2400" dirty="0">
                    <a:effectLst/>
                    <a:ea typeface="Cordia New" panose="020B0304020202020204" pitchFamily="34" charset="-34"/>
                    <a:cs typeface="Phetsarath OT" panose="02000500000000020004" pitchFamily="2" charset="0"/>
                  </a:rPr>
                  <a:t> University Laos</a:t>
                </a:r>
                <a:endParaRPr lang="en-US" sz="2400" dirty="0">
                  <a:effectLst/>
                  <a:ea typeface="Calibri" panose="020F0502020204030204" pitchFamily="34" charset="0"/>
                  <a:cs typeface="Cordia New" panose="020B0304020202020204" pitchFamily="34" charset="-34"/>
                </a:endParaRPr>
              </a:p>
              <a:p>
                <a:pPr marL="342900" lvl="0" indent="-342900" algn="thaiDist">
                  <a:lnSpc>
                    <a:spcPct val="115000"/>
                  </a:lnSpc>
                  <a:buFont typeface="Symbol" panose="05050102010706020507" pitchFamily="18" charset="2"/>
                  <a:buChar char=""/>
                </a:pPr>
                <a:r>
                  <a:rPr lang="lo-LA" sz="2400" dirty="0">
                    <a:effectLst/>
                    <a:ea typeface="Calibri" panose="020F0502020204030204" pitchFamily="34" charset="0"/>
                    <a:cs typeface="Phetsarath OT" panose="02000500000000020004" pitchFamily="2" charset="0"/>
                  </a:rPr>
                  <a:t>(</a:t>
                </a:r>
                <a:r>
                  <a:rPr lang="en-US" sz="2400" dirty="0" err="1">
                    <a:effectLst/>
                    <a:ea typeface="Calibri" panose="020F0502020204030204" pitchFamily="34" charset="0"/>
                    <a:cs typeface="Cordia New" panose="020B0304020202020204" pitchFamily="34" charset="-34"/>
                  </a:rPr>
                  <a:t>Ladavanh</a:t>
                </a:r>
                <a:r>
                  <a:rPr lang="en-US" sz="2400" dirty="0">
                    <a:effectLst/>
                    <a:ea typeface="Calibri" panose="020F0502020204030204" pitchFamily="34" charset="0"/>
                    <a:cs typeface="Cordia New" panose="020B0304020202020204" pitchFamily="34" charset="-34"/>
                  </a:rPr>
                  <a:t> </a:t>
                </a:r>
                <a:r>
                  <a:rPr lang="en-US" sz="2400" dirty="0" err="1">
                    <a:effectLst/>
                    <a:ea typeface="Calibri" panose="020F0502020204030204" pitchFamily="34" charset="0"/>
                    <a:cs typeface="Cordia New" panose="020B0304020202020204" pitchFamily="34" charset="-34"/>
                  </a:rPr>
                  <a:t>SAMOUNTY</a:t>
                </a:r>
                <a:r>
                  <a:rPr lang="en-US" sz="2400" dirty="0">
                    <a:effectLst/>
                    <a:ea typeface="Calibri" panose="020F0502020204030204" pitchFamily="34" charset="0"/>
                    <a:cs typeface="Cordia New" panose="020B0304020202020204" pitchFamily="34" charset="-34"/>
                  </a:rPr>
                  <a:t>, </a:t>
                </a:r>
                <a:r>
                  <a:rPr lang="lo-LA" sz="2400" dirty="0">
                    <a:effectLst/>
                    <a:ea typeface="Calibri" panose="020F0502020204030204" pitchFamily="34" charset="0"/>
                    <a:cs typeface="Phetsarath OT" panose="02000500000000020004" pitchFamily="2" charset="0"/>
                  </a:rPr>
                  <a:t>2020) </a:t>
                </a:r>
                <a:r>
                  <a:rPr lang="en-US" sz="2400" dirty="0">
                    <a:effectLst/>
                    <a:ea typeface="Calibri" panose="020F0502020204030204" pitchFamily="34" charset="0"/>
                    <a:cs typeface="Cordia New" panose="020B0304020202020204" pitchFamily="34" charset="-34"/>
                  </a:rPr>
                  <a:t>Student's Behavior and Satisfy on internet service in </a:t>
                </a:r>
                <a:r>
                  <a:rPr lang="en-US" sz="2400" dirty="0" err="1">
                    <a:effectLst/>
                    <a:ea typeface="Calibri" panose="020F0502020204030204" pitchFamily="34" charset="0"/>
                    <a:cs typeface="Cordia New" panose="020B0304020202020204" pitchFamily="34" charset="-34"/>
                  </a:rPr>
                  <a:t>DongDok</a:t>
                </a:r>
                <a:r>
                  <a:rPr lang="en-US" sz="2400" dirty="0">
                    <a:effectLst/>
                    <a:ea typeface="Calibri" panose="020F0502020204030204" pitchFamily="34" charset="0"/>
                    <a:cs typeface="Cordia New" panose="020B0304020202020204" pitchFamily="34" charset="-34"/>
                  </a:rPr>
                  <a:t> Campus, National University of Laos</a:t>
                </a:r>
              </a:p>
              <a:p>
                <a:pPr marL="342900" lvl="0" indent="-342900" algn="thaiDist">
                  <a:lnSpc>
                    <a:spcPct val="115000"/>
                  </a:lnSpc>
                  <a:spcAft>
                    <a:spcPts val="800"/>
                  </a:spcAft>
                  <a:buFont typeface="Symbol" panose="05050102010706020507" pitchFamily="18" charset="2"/>
                  <a:buChar char=""/>
                </a:pPr>
                <a:r>
                  <a:rPr lang="en-US" sz="2400" dirty="0">
                    <a:effectLst/>
                    <a:ea typeface="Cordia New" panose="020B0304020202020204" pitchFamily="34" charset="-34"/>
                    <a:cs typeface="Cordia New" panose="020B0304020202020204" pitchFamily="34" charset="-34"/>
                  </a:rPr>
                  <a:t>(</a:t>
                </a:r>
                <a:r>
                  <a:rPr lang="en-US" sz="2400" dirty="0" err="1">
                    <a:effectLst/>
                    <a:ea typeface="Cordia New" panose="020B0304020202020204" pitchFamily="34" charset="-34"/>
                    <a:cs typeface="Cordia New" panose="020B0304020202020204" pitchFamily="34" charset="-34"/>
                  </a:rPr>
                  <a:t>Somsack</a:t>
                </a:r>
                <a:r>
                  <a:rPr lang="en-US" sz="2400" dirty="0">
                    <a:effectLst/>
                    <a:ea typeface="Cordia New" panose="020B0304020202020204" pitchFamily="34" charset="-34"/>
                    <a:cs typeface="Cordia New" panose="020B0304020202020204" pitchFamily="34" charset="-34"/>
                  </a:rPr>
                  <a:t> </a:t>
                </a:r>
                <a:r>
                  <a:rPr lang="en-US" sz="2400" dirty="0" err="1">
                    <a:effectLst/>
                    <a:ea typeface="Cordia New" panose="020B0304020202020204" pitchFamily="34" charset="-34"/>
                    <a:cs typeface="Cordia New" panose="020B0304020202020204" pitchFamily="34" charset="-34"/>
                  </a:rPr>
                  <a:t>SANTISOUK</a:t>
                </a:r>
                <a:r>
                  <a:rPr lang="en-US" sz="2400" dirty="0">
                    <a:effectLst/>
                    <a:ea typeface="Cordia New" panose="020B0304020202020204" pitchFamily="34" charset="-34"/>
                    <a:cs typeface="Cordia New" panose="020B0304020202020204" pitchFamily="34" charset="-34"/>
                  </a:rPr>
                  <a:t> et al, 2020)</a:t>
                </a:r>
                <a:r>
                  <a:rPr lang="lo-LA" sz="2400" i="1" dirty="0">
                    <a:effectLst/>
                    <a:ea typeface="Cordia New" panose="020B0304020202020204" pitchFamily="34" charset="-34"/>
                    <a:cs typeface="Phetsarath OT" panose="02000500000000020004" pitchFamily="2" charset="0"/>
                  </a:rPr>
                  <a:t> </a:t>
                </a:r>
                <a:r>
                  <a:rPr lang="en-US" sz="2400" i="1" dirty="0">
                    <a:effectLst/>
                    <a:ea typeface="Cordia New" panose="020B0304020202020204" pitchFamily="34" charset="-34"/>
                    <a:cs typeface="Cordia New" panose="020B0304020202020204" pitchFamily="34" charset="-34"/>
                  </a:rPr>
                  <a:t>student's behaviors on social media using in Vientiane capital City</a:t>
                </a:r>
                <a:endParaRPr lang="en-US" sz="2400" dirty="0">
                  <a:effectLst/>
                  <a:ea typeface="Calibri" panose="020F0502020204030204" pitchFamily="34" charset="0"/>
                  <a:cs typeface="Cordia New" panose="020B0304020202020204" pitchFamily="34" charset="-34"/>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57575" y="1593166"/>
                <a:ext cx="10987087" cy="4814888"/>
              </a:xfrm>
              <a:blipFill>
                <a:blip r:embed="rId2"/>
                <a:stretch>
                  <a:fillRect l="-887" r="-1442"/>
                </a:stretch>
              </a:blipFill>
              <a:ln w="19050">
                <a:noFill/>
              </a:ln>
            </p:spPr>
            <p:txBody>
              <a:bodyPr/>
              <a:lstStyle/>
              <a:p>
                <a:r>
                  <a:rPr lang="en-US">
                    <a:noFill/>
                  </a:rPr>
                  <a:t> </a:t>
                </a:r>
              </a:p>
            </p:txBody>
          </p:sp>
        </mc:Fallback>
      </mc:AlternateContent>
      <p:pic>
        <p:nvPicPr>
          <p:cNvPr id="6" name="Picture 5">
            <a:extLst>
              <a:ext uri="{FF2B5EF4-FFF2-40B4-BE49-F238E27FC236}">
                <a16:creationId xmlns:a16="http://schemas.microsoft.com/office/drawing/2014/main" id="{56752099-28BE-BD89-1CC1-1D72C1692A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8440" y="120491"/>
            <a:ext cx="1402080" cy="1402080"/>
          </a:xfrm>
          <a:prstGeom prst="rect">
            <a:avLst/>
          </a:prstGeom>
        </p:spPr>
      </p:pic>
    </p:spTree>
    <p:extLst>
      <p:ext uri="{BB962C8B-B14F-4D97-AF65-F5344CB8AC3E}">
        <p14:creationId xmlns:p14="http://schemas.microsoft.com/office/powerpoint/2010/main" val="633726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7229" y="2189380"/>
            <a:ext cx="5878883" cy="3617774"/>
          </a:xfrm>
          <a:prstGeom prst="rect">
            <a:avLst/>
          </a:prstGeom>
        </p:spPr>
      </p:pic>
      <p:sp>
        <p:nvSpPr>
          <p:cNvPr id="2" name="Title 1"/>
          <p:cNvSpPr>
            <a:spLocks noGrp="1"/>
          </p:cNvSpPr>
          <p:nvPr>
            <p:ph type="title"/>
          </p:nvPr>
        </p:nvSpPr>
        <p:spPr>
          <a:xfrm>
            <a:off x="557213" y="342900"/>
            <a:ext cx="9927907" cy="957262"/>
          </a:xfrm>
          <a:gradFill flip="none" rotWithShape="1">
            <a:gsLst>
              <a:gs pos="0">
                <a:schemeClr val="accent3">
                  <a:lumMod val="20000"/>
                  <a:lumOff val="80000"/>
                  <a:shade val="30000"/>
                  <a:satMod val="115000"/>
                </a:schemeClr>
              </a:gs>
              <a:gs pos="34000">
                <a:schemeClr val="accent3">
                  <a:lumMod val="20000"/>
                  <a:lumOff val="80000"/>
                  <a:shade val="67500"/>
                  <a:satMod val="115000"/>
                </a:schemeClr>
              </a:gs>
              <a:gs pos="100000">
                <a:schemeClr val="accent3">
                  <a:lumMod val="20000"/>
                  <a:lumOff val="80000"/>
                  <a:shade val="100000"/>
                  <a:satMod val="115000"/>
                </a:schemeClr>
              </a:gs>
            </a:gsLst>
            <a:lin ang="10800000" scaled="1"/>
            <a:tileRect/>
          </a:gradFill>
          <a:ln>
            <a:noFill/>
          </a:ln>
          <a:effectLst/>
        </p:spPr>
        <p:txBody>
          <a:bodyPr>
            <a:normAutofit/>
          </a:bodyPr>
          <a:lstStyle/>
          <a:p>
            <a:pPr algn="l"/>
            <a:r>
              <a:rPr lang="en-US" sz="4800" b="1" dirty="0">
                <a:cs typeface="Phetsarath OT" panose="02000500000000020004" pitchFamily="2" charset="0"/>
              </a:rPr>
              <a:t>V. </a:t>
            </a:r>
            <a:r>
              <a:rPr lang="th-TH" sz="4800" b="1" dirty="0">
                <a:cs typeface="Phetsarath OT" panose="02000500000000020004" pitchFamily="2" charset="0"/>
              </a:rPr>
              <a:t> </a:t>
            </a:r>
            <a:r>
              <a:rPr lang="en-US" sz="4800" b="1" dirty="0">
                <a:cs typeface="Phetsarath OT" panose="02000500000000020004" pitchFamily="2" charset="0"/>
              </a:rPr>
              <a:t>Methodology</a:t>
            </a:r>
            <a:endParaRPr lang="lo-LA" sz="4800" dirty="0">
              <a:cs typeface="Phetsarath OT" panose="02000500000000020004" pitchFamily="2" charset="0"/>
            </a:endParaRPr>
          </a:p>
        </p:txBody>
      </p:sp>
      <p:sp>
        <p:nvSpPr>
          <p:cNvPr id="3" name="Content Placeholder 2"/>
          <p:cNvSpPr>
            <a:spLocks noGrp="1"/>
          </p:cNvSpPr>
          <p:nvPr>
            <p:ph idx="1"/>
          </p:nvPr>
        </p:nvSpPr>
        <p:spPr>
          <a:xfrm>
            <a:off x="602456" y="1590823"/>
            <a:ext cx="10987087" cy="4814888"/>
          </a:xfrm>
          <a:solidFill>
            <a:schemeClr val="accent3">
              <a:lumMod val="20000"/>
              <a:lumOff val="80000"/>
              <a:alpha val="27000"/>
            </a:schemeClr>
          </a:solidFill>
          <a:ln w="19050">
            <a:noFill/>
          </a:ln>
        </p:spPr>
        <p:txBody>
          <a:bodyPr>
            <a:normAutofit/>
          </a:bodyPr>
          <a:lstStyle/>
          <a:p>
            <a:pPr marL="0" indent="0" algn="thaiDist">
              <a:lnSpc>
                <a:spcPct val="150000"/>
              </a:lnSpc>
              <a:buNone/>
              <a:tabLst>
                <a:tab pos="457200" algn="l"/>
                <a:tab pos="514350" algn="l"/>
              </a:tabLst>
            </a:pPr>
            <a:r>
              <a:rPr lang="en-US" sz="2800" dirty="0">
                <a:latin typeface="+mj-lt"/>
              </a:rPr>
              <a:t>(Yamane,</a:t>
            </a:r>
            <a:r>
              <a:rPr lang="th-TH" sz="2800" dirty="0">
                <a:latin typeface="+mj-lt"/>
              </a:rPr>
              <a:t> </a:t>
            </a:r>
            <a:r>
              <a:rPr lang="en-US" sz="2800" dirty="0">
                <a:latin typeface="+mj-lt"/>
              </a:rPr>
              <a:t>1970: 580-581)</a:t>
            </a:r>
            <a:endParaRPr lang="lo-LA" dirty="0">
              <a:latin typeface="+mj-lt"/>
              <a:cs typeface="Phetsarath OT" panose="02000500000000020004" pitchFamily="2" charset="0"/>
            </a:endParaRPr>
          </a:p>
        </p:txBody>
      </p:sp>
      <p:sp>
        <p:nvSpPr>
          <p:cNvPr id="9" name="TextBox 8"/>
          <p:cNvSpPr txBox="1"/>
          <p:nvPr/>
        </p:nvSpPr>
        <p:spPr>
          <a:xfrm>
            <a:off x="557213" y="1543050"/>
            <a:ext cx="4603724" cy="646331"/>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10800000" scaled="1"/>
            <a:tileRect/>
          </a:gradFill>
        </p:spPr>
        <p:txBody>
          <a:bodyPr wrap="square" rtlCol="0">
            <a:spAutoFit/>
          </a:bodyPr>
          <a:lstStyle/>
          <a:p>
            <a:pPr lvl="0"/>
            <a:r>
              <a:rPr lang="en-US" sz="3600" dirty="0">
                <a:latin typeface="+mj-lt"/>
                <a:cs typeface="Phetsarath OT" panose="02000500000000020004" pitchFamily="2" charset="0"/>
              </a:rPr>
              <a:t>Population and sample </a:t>
            </a:r>
          </a:p>
        </p:txBody>
      </p:sp>
      <p:sp>
        <p:nvSpPr>
          <p:cNvPr id="4" name="Rectangle 3"/>
          <p:cNvSpPr/>
          <p:nvPr/>
        </p:nvSpPr>
        <p:spPr>
          <a:xfrm>
            <a:off x="572711" y="2267724"/>
            <a:ext cx="6096000" cy="3046988"/>
          </a:xfrm>
          <a:prstGeom prst="rect">
            <a:avLst/>
          </a:prstGeom>
        </p:spPr>
        <p:txBody>
          <a:bodyPr>
            <a:spAutoFit/>
          </a:bodyPr>
          <a:lstStyle/>
          <a:p>
            <a:r>
              <a:rPr lang="en-US" sz="3200" dirty="0"/>
              <a:t>	This research has conducted with 165 sampling students which has selected from the total of 283 students who are currently study during the academic year 2020-2022;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9295" y="4817365"/>
            <a:ext cx="2587964" cy="1151380"/>
          </a:xfrm>
          <a:prstGeom prst="rect">
            <a:avLst/>
          </a:prstGeom>
        </p:spPr>
      </p:pic>
      <p:sp>
        <p:nvSpPr>
          <p:cNvPr id="10" name="TextBox 9">
            <a:extLst>
              <a:ext uri="{FF2B5EF4-FFF2-40B4-BE49-F238E27FC236}">
                <a16:creationId xmlns:a16="http://schemas.microsoft.com/office/drawing/2014/main" id="{B95DEED6-598D-1FAA-4AF8-4398EC93EE51}"/>
              </a:ext>
            </a:extLst>
          </p:cNvPr>
          <p:cNvSpPr txBox="1"/>
          <p:nvPr/>
        </p:nvSpPr>
        <p:spPr>
          <a:xfrm>
            <a:off x="1937884" y="5993093"/>
            <a:ext cx="2589375" cy="369332"/>
          </a:xfrm>
          <a:prstGeom prst="rect">
            <a:avLst/>
          </a:prstGeom>
          <a:noFill/>
        </p:spPr>
        <p:txBody>
          <a:bodyPr wrap="square">
            <a:spAutoFit/>
          </a:bodyPr>
          <a:lstStyle/>
          <a:p>
            <a:pPr algn="ctr"/>
            <a:r>
              <a:rPr lang="en-US" sz="1800" dirty="0"/>
              <a:t>(Yamane,</a:t>
            </a:r>
            <a:r>
              <a:rPr lang="th-TH" sz="1800" dirty="0"/>
              <a:t> </a:t>
            </a:r>
            <a:r>
              <a:rPr lang="en-US" sz="1800" dirty="0"/>
              <a:t>1970: 580-581)</a:t>
            </a:r>
            <a:endParaRPr lang="en-US" sz="2800" dirty="0"/>
          </a:p>
        </p:txBody>
      </p:sp>
      <p:pic>
        <p:nvPicPr>
          <p:cNvPr id="11" name="Picture 10">
            <a:extLst>
              <a:ext uri="{FF2B5EF4-FFF2-40B4-BE49-F238E27FC236}">
                <a16:creationId xmlns:a16="http://schemas.microsoft.com/office/drawing/2014/main" id="{66466594-27A7-0D1E-1470-A4C771CAEE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78440" y="120491"/>
            <a:ext cx="1402080" cy="1402080"/>
          </a:xfrm>
          <a:prstGeom prst="rect">
            <a:avLst/>
          </a:prstGeom>
        </p:spPr>
      </p:pic>
    </p:spTree>
    <p:extLst>
      <p:ext uri="{BB962C8B-B14F-4D97-AF65-F5344CB8AC3E}">
        <p14:creationId xmlns:p14="http://schemas.microsoft.com/office/powerpoint/2010/main" val="243976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3" y="342900"/>
            <a:ext cx="9927907" cy="957262"/>
          </a:xfrm>
          <a:gradFill flip="none" rotWithShape="1">
            <a:gsLst>
              <a:gs pos="0">
                <a:schemeClr val="accent3">
                  <a:lumMod val="20000"/>
                  <a:lumOff val="80000"/>
                  <a:shade val="30000"/>
                  <a:satMod val="115000"/>
                </a:schemeClr>
              </a:gs>
              <a:gs pos="34000">
                <a:schemeClr val="accent3">
                  <a:lumMod val="20000"/>
                  <a:lumOff val="80000"/>
                  <a:shade val="67500"/>
                  <a:satMod val="115000"/>
                </a:schemeClr>
              </a:gs>
              <a:gs pos="100000">
                <a:schemeClr val="accent3">
                  <a:lumMod val="20000"/>
                  <a:lumOff val="80000"/>
                  <a:shade val="100000"/>
                  <a:satMod val="115000"/>
                </a:schemeClr>
              </a:gs>
            </a:gsLst>
            <a:lin ang="10800000" scaled="1"/>
            <a:tileRect/>
          </a:gradFill>
          <a:ln>
            <a:noFill/>
          </a:ln>
          <a:effectLst/>
        </p:spPr>
        <p:txBody>
          <a:bodyPr>
            <a:normAutofit/>
          </a:bodyPr>
          <a:lstStyle/>
          <a:p>
            <a:pPr algn="l"/>
            <a:r>
              <a:rPr lang="en-US" sz="4800" b="1" dirty="0">
                <a:cs typeface="Phetsarath OT" panose="02000500000000020004" pitchFamily="2" charset="0"/>
              </a:rPr>
              <a:t>V. </a:t>
            </a:r>
            <a:r>
              <a:rPr lang="th-TH" sz="4800" b="1" dirty="0">
                <a:cs typeface="Phetsarath OT" panose="02000500000000020004" pitchFamily="2" charset="0"/>
              </a:rPr>
              <a:t> </a:t>
            </a:r>
            <a:r>
              <a:rPr lang="en-US" sz="4800" b="1" dirty="0">
                <a:cs typeface="Phetsarath OT" panose="02000500000000020004" pitchFamily="2" charset="0"/>
              </a:rPr>
              <a:t>Methodology</a:t>
            </a:r>
            <a:endParaRPr lang="lo-LA" sz="4800" dirty="0">
              <a:cs typeface="Phetsarath OT" panose="02000500000000020004" pitchFamily="2" charset="0"/>
            </a:endParaRPr>
          </a:p>
        </p:txBody>
      </p:sp>
      <p:pic>
        <p:nvPicPr>
          <p:cNvPr id="5" name="Content Placeholder 4"/>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7625166" y="1543050"/>
            <a:ext cx="3919133" cy="4814888"/>
          </a:xfrm>
          <a:solidFill>
            <a:schemeClr val="accent3">
              <a:lumMod val="20000"/>
              <a:lumOff val="80000"/>
              <a:alpha val="27000"/>
            </a:schemeClr>
          </a:solidFill>
          <a:ln w="19050">
            <a:noFill/>
          </a:ln>
        </p:spPr>
      </p:pic>
      <p:sp>
        <p:nvSpPr>
          <p:cNvPr id="9" name="TextBox 8"/>
          <p:cNvSpPr txBox="1"/>
          <p:nvPr/>
        </p:nvSpPr>
        <p:spPr>
          <a:xfrm>
            <a:off x="557212" y="1543050"/>
            <a:ext cx="4092280" cy="646331"/>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10800000" scaled="1"/>
            <a:tileRect/>
          </a:gradFill>
        </p:spPr>
        <p:txBody>
          <a:bodyPr wrap="square" rtlCol="0">
            <a:spAutoFit/>
          </a:bodyPr>
          <a:lstStyle/>
          <a:p>
            <a:pPr lvl="0"/>
            <a:r>
              <a:rPr lang="en-US" sz="3600" dirty="0">
                <a:latin typeface="+mj-lt"/>
              </a:rPr>
              <a:t>Research instrument</a:t>
            </a:r>
            <a:endParaRPr lang="en-US" sz="3600" dirty="0">
              <a:latin typeface="+mj-lt"/>
              <a:cs typeface="Phetsarath OT" panose="02000500000000020004" pitchFamily="2" charset="0"/>
            </a:endParaRPr>
          </a:p>
        </p:txBody>
      </p:sp>
      <p:sp>
        <p:nvSpPr>
          <p:cNvPr id="4" name="Rectangle 3"/>
          <p:cNvSpPr/>
          <p:nvPr/>
        </p:nvSpPr>
        <p:spPr>
          <a:xfrm>
            <a:off x="557212" y="2309158"/>
            <a:ext cx="6726991" cy="2246769"/>
          </a:xfrm>
          <a:prstGeom prst="rect">
            <a:avLst/>
          </a:prstGeom>
        </p:spPr>
        <p:txBody>
          <a:bodyPr wrap="square">
            <a:spAutoFit/>
          </a:bodyPr>
          <a:lstStyle/>
          <a:p>
            <a:pPr algn="thaiDist">
              <a:tabLst>
                <a:tab pos="457200" algn="l"/>
                <a:tab pos="514350" algn="l"/>
              </a:tabLst>
            </a:pPr>
            <a:r>
              <a:rPr lang="en-US" sz="2800" dirty="0"/>
              <a:t>	The instrument of this research  is a rating scale of questionnaire for investigate the student’s participation with 4 processes of online instruction in respond to 25 items of  with IOC = 1 and the reliability was of .964</a:t>
            </a:r>
            <a:endParaRPr lang="lo-LA" sz="2800" dirty="0">
              <a:cs typeface="Phetsarath OT" panose="02000500000000020004" pitchFamily="2" charset="0"/>
            </a:endParaRPr>
          </a:p>
        </p:txBody>
      </p:sp>
      <p:pic>
        <p:nvPicPr>
          <p:cNvPr id="7" name="Picture 6">
            <a:extLst>
              <a:ext uri="{FF2B5EF4-FFF2-40B4-BE49-F238E27FC236}">
                <a16:creationId xmlns:a16="http://schemas.microsoft.com/office/drawing/2014/main" id="{8D77220A-76DF-A386-95FD-F4D59E606F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78440" y="120491"/>
            <a:ext cx="1402080" cy="1402080"/>
          </a:xfrm>
          <a:prstGeom prst="rect">
            <a:avLst/>
          </a:prstGeom>
        </p:spPr>
      </p:pic>
    </p:spTree>
    <p:extLst>
      <p:ext uri="{BB962C8B-B14F-4D97-AF65-F5344CB8AC3E}">
        <p14:creationId xmlns:p14="http://schemas.microsoft.com/office/powerpoint/2010/main" val="1268910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575" y="281940"/>
            <a:ext cx="9973265" cy="957262"/>
          </a:xfrm>
          <a:gradFill flip="none" rotWithShape="1">
            <a:gsLst>
              <a:gs pos="0">
                <a:schemeClr val="accent3">
                  <a:lumMod val="20000"/>
                  <a:lumOff val="80000"/>
                  <a:shade val="30000"/>
                  <a:satMod val="115000"/>
                </a:schemeClr>
              </a:gs>
              <a:gs pos="34000">
                <a:schemeClr val="accent3">
                  <a:lumMod val="20000"/>
                  <a:lumOff val="80000"/>
                  <a:shade val="67500"/>
                  <a:satMod val="115000"/>
                </a:schemeClr>
              </a:gs>
              <a:gs pos="100000">
                <a:schemeClr val="accent3">
                  <a:lumMod val="20000"/>
                  <a:lumOff val="80000"/>
                  <a:shade val="100000"/>
                  <a:satMod val="115000"/>
                </a:schemeClr>
              </a:gs>
            </a:gsLst>
            <a:lin ang="10800000" scaled="1"/>
            <a:tileRect/>
          </a:gradFill>
          <a:ln>
            <a:noFill/>
          </a:ln>
          <a:effectLst/>
        </p:spPr>
        <p:txBody>
          <a:bodyPr>
            <a:normAutofit/>
          </a:bodyPr>
          <a:lstStyle/>
          <a:p>
            <a:r>
              <a:rPr lang="en-US" sz="4800" b="1" dirty="0">
                <a:cs typeface="Phetsarath OT" panose="02000500000000020004" pitchFamily="2" charset="0"/>
              </a:rPr>
              <a:t>VI. Analyze</a:t>
            </a:r>
            <a:endParaRPr lang="lo-LA" sz="4800" dirty="0">
              <a:cs typeface="Phetsarath OT" panose="02000500000000020004" pitchFamily="2" charset="0"/>
            </a:endParaRPr>
          </a:p>
        </p:txBody>
      </p:sp>
      <p:sp>
        <p:nvSpPr>
          <p:cNvPr id="3" name="Content Placeholder 2"/>
          <p:cNvSpPr>
            <a:spLocks noGrp="1"/>
          </p:cNvSpPr>
          <p:nvPr>
            <p:ph idx="1"/>
          </p:nvPr>
        </p:nvSpPr>
        <p:spPr>
          <a:xfrm>
            <a:off x="557575" y="1593166"/>
            <a:ext cx="10987087" cy="4814888"/>
          </a:xfrm>
          <a:solidFill>
            <a:schemeClr val="accent3">
              <a:lumMod val="20000"/>
              <a:lumOff val="80000"/>
              <a:alpha val="27000"/>
            </a:schemeClr>
          </a:solidFill>
          <a:ln w="19050">
            <a:noFill/>
          </a:ln>
        </p:spPr>
        <p:txBody>
          <a:bodyPr>
            <a:normAutofit/>
          </a:bodyPr>
          <a:lstStyle/>
          <a:p>
            <a:pPr marL="0" indent="511175" algn="thaiDist">
              <a:lnSpc>
                <a:spcPct val="100000"/>
              </a:lnSpc>
              <a:buNone/>
              <a:tabLst>
                <a:tab pos="806450" algn="l"/>
                <a:tab pos="1146175" algn="l"/>
              </a:tabLst>
            </a:pPr>
            <a:r>
              <a:rPr lang="en-US" sz="3200" dirty="0"/>
              <a:t>the research was conduct throughout the analyzing of Mean, Standard Deviation and Compare Mean</a:t>
            </a:r>
            <a:endParaRPr lang="en-US" sz="3200" dirty="0">
              <a:sym typeface="Wingdings" panose="05000000000000000000" pitchFamily="2" charset="2"/>
            </a:endParaRPr>
          </a:p>
          <a:p>
            <a:pPr marL="465138" lvl="0" indent="-465138">
              <a:lnSpc>
                <a:spcPct val="100000"/>
              </a:lnSpc>
              <a:buNone/>
            </a:pPr>
            <a:r>
              <a:rPr lang="en-US" sz="3200" dirty="0">
                <a:sym typeface="Wingdings" panose="05000000000000000000" pitchFamily="2" charset="2"/>
              </a:rPr>
              <a:t></a:t>
            </a:r>
            <a:r>
              <a:rPr lang="lo-LA" sz="3200" dirty="0">
                <a:sym typeface="Wingdings" panose="05000000000000000000" pitchFamily="2" charset="2"/>
              </a:rPr>
              <a:t> </a:t>
            </a:r>
            <a:r>
              <a:rPr lang="en-US" sz="3200" dirty="0"/>
              <a:t>Analyze to finding </a:t>
            </a:r>
            <a:r>
              <a:rPr lang="en-US" sz="3200" i="1" dirty="0"/>
              <a:t>Mean </a:t>
            </a:r>
            <a:r>
              <a:rPr lang="en-US" sz="3200" dirty="0"/>
              <a:t>and </a:t>
            </a:r>
            <a:r>
              <a:rPr lang="en-US" sz="3200" i="1" dirty="0"/>
              <a:t>Standard Deviation </a:t>
            </a:r>
            <a:r>
              <a:rPr lang="en-US" sz="3200" dirty="0"/>
              <a:t>to indicate the level of student’s participation   </a:t>
            </a:r>
            <a:endParaRPr lang="en-US" sz="3200" dirty="0">
              <a:cs typeface="Phetsarath OT" panose="02000500000000020004" pitchFamily="2" charset="0"/>
            </a:endParaRPr>
          </a:p>
          <a:p>
            <a:pPr marL="465138" lvl="0" indent="-465138">
              <a:lnSpc>
                <a:spcPct val="100000"/>
              </a:lnSpc>
              <a:buNone/>
            </a:pPr>
            <a:r>
              <a:rPr lang="en-US" sz="3200" dirty="0">
                <a:sym typeface="Wingdings" panose="05000000000000000000" pitchFamily="2" charset="2"/>
              </a:rPr>
              <a:t></a:t>
            </a:r>
            <a:r>
              <a:rPr lang="lo-LA" sz="3200" dirty="0">
                <a:sym typeface="Wingdings" panose="05000000000000000000" pitchFamily="2" charset="2"/>
              </a:rPr>
              <a:t> </a:t>
            </a:r>
            <a:r>
              <a:rPr lang="en-US" sz="3200" dirty="0"/>
              <a:t>Analyze to compare mean of the student’s participation between the Urban and Rural resident by </a:t>
            </a:r>
            <a:r>
              <a:rPr lang="en-US" sz="3200" i="1" dirty="0"/>
              <a:t>Independent sample T-test </a:t>
            </a:r>
            <a:endParaRPr lang="en-US" sz="3200" i="1" dirty="0">
              <a:cs typeface="Phetsarath OT" panose="02000500000000020004" pitchFamily="2" charset="0"/>
            </a:endParaRPr>
          </a:p>
          <a:p>
            <a:pPr marL="0" indent="0" algn="thaiDist">
              <a:lnSpc>
                <a:spcPct val="100000"/>
              </a:lnSpc>
              <a:buNone/>
              <a:tabLst>
                <a:tab pos="457200" algn="l"/>
                <a:tab pos="514350" algn="l"/>
              </a:tabLst>
            </a:pPr>
            <a:endParaRPr lang="lo-LA" sz="3200" dirty="0">
              <a:cs typeface="Phetsarath OT" panose="02000500000000020004" pitchFamily="2" charset="0"/>
            </a:endParaRPr>
          </a:p>
        </p:txBody>
      </p:sp>
      <p:pic>
        <p:nvPicPr>
          <p:cNvPr id="5" name="Picture 4">
            <a:extLst>
              <a:ext uri="{FF2B5EF4-FFF2-40B4-BE49-F238E27FC236}">
                <a16:creationId xmlns:a16="http://schemas.microsoft.com/office/drawing/2014/main" id="{D5233915-2197-83D0-EFA7-EE5E03B722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8440" y="120491"/>
            <a:ext cx="1402080" cy="1402080"/>
          </a:xfrm>
          <a:prstGeom prst="rect">
            <a:avLst/>
          </a:prstGeom>
        </p:spPr>
      </p:pic>
    </p:spTree>
    <p:extLst>
      <p:ext uri="{BB962C8B-B14F-4D97-AF65-F5344CB8AC3E}">
        <p14:creationId xmlns:p14="http://schemas.microsoft.com/office/powerpoint/2010/main" val="1740248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3" y="342900"/>
            <a:ext cx="9927908" cy="957262"/>
          </a:xfrm>
          <a:gradFill flip="none" rotWithShape="1">
            <a:gsLst>
              <a:gs pos="0">
                <a:schemeClr val="accent3">
                  <a:lumMod val="20000"/>
                  <a:lumOff val="80000"/>
                  <a:shade val="30000"/>
                  <a:satMod val="115000"/>
                </a:schemeClr>
              </a:gs>
              <a:gs pos="34000">
                <a:schemeClr val="accent3">
                  <a:lumMod val="20000"/>
                  <a:lumOff val="80000"/>
                  <a:shade val="67500"/>
                  <a:satMod val="115000"/>
                </a:schemeClr>
              </a:gs>
              <a:gs pos="100000">
                <a:schemeClr val="accent3">
                  <a:lumMod val="20000"/>
                  <a:lumOff val="80000"/>
                  <a:shade val="100000"/>
                  <a:satMod val="115000"/>
                </a:schemeClr>
              </a:gs>
            </a:gsLst>
            <a:lin ang="10800000" scaled="1"/>
            <a:tileRect/>
          </a:gradFill>
          <a:ln>
            <a:noFill/>
          </a:ln>
          <a:effectLst/>
        </p:spPr>
        <p:txBody>
          <a:bodyPr>
            <a:normAutofit/>
          </a:bodyPr>
          <a:lstStyle/>
          <a:p>
            <a:pPr algn="l"/>
            <a:r>
              <a:rPr lang="en-US" sz="4800" b="1" dirty="0">
                <a:cs typeface="Phetsarath OT" panose="02000500000000020004" pitchFamily="2" charset="0"/>
              </a:rPr>
              <a:t>VII. Outcome</a:t>
            </a:r>
            <a:endParaRPr lang="lo-LA" sz="4800" dirty="0">
              <a:cs typeface="Phetsarath OT" panose="02000500000000020004" pitchFamily="2" charset="0"/>
            </a:endParaRPr>
          </a:p>
        </p:txBody>
      </p:sp>
      <p:sp>
        <p:nvSpPr>
          <p:cNvPr id="3" name="Content Placeholder 2"/>
          <p:cNvSpPr>
            <a:spLocks noGrp="1"/>
          </p:cNvSpPr>
          <p:nvPr>
            <p:ph idx="1"/>
          </p:nvPr>
        </p:nvSpPr>
        <p:spPr>
          <a:xfrm>
            <a:off x="557212" y="1473800"/>
            <a:ext cx="10987087" cy="4814888"/>
          </a:xfrm>
          <a:solidFill>
            <a:schemeClr val="accent3">
              <a:lumMod val="20000"/>
              <a:lumOff val="80000"/>
              <a:alpha val="27000"/>
            </a:schemeClr>
          </a:solidFill>
          <a:ln w="19050">
            <a:noFill/>
          </a:ln>
        </p:spPr>
        <p:txBody>
          <a:bodyPr>
            <a:normAutofit/>
          </a:bodyPr>
          <a:lstStyle/>
          <a:p>
            <a:pPr marL="0" indent="0" algn="thaiDist">
              <a:lnSpc>
                <a:spcPct val="100000"/>
              </a:lnSpc>
              <a:buNone/>
              <a:tabLst>
                <a:tab pos="457200" algn="l"/>
                <a:tab pos="514350" algn="l"/>
              </a:tabLst>
            </a:pPr>
            <a:r>
              <a:rPr lang="lo-LA" dirty="0">
                <a:latin typeface="Phetsarath OT" panose="02000500000000020004" pitchFamily="2" charset="0"/>
                <a:cs typeface="Phetsarath OT" panose="02000500000000020004" pitchFamily="2" charset="0"/>
              </a:rPr>
              <a:t>	</a:t>
            </a:r>
          </a:p>
          <a:p>
            <a:pPr marL="0" indent="0" algn="thaiDist">
              <a:lnSpc>
                <a:spcPct val="100000"/>
              </a:lnSpc>
              <a:buNone/>
              <a:tabLst>
                <a:tab pos="457200" algn="l"/>
                <a:tab pos="514350" algn="l"/>
              </a:tabLst>
            </a:pPr>
            <a:endParaRPr lang="lo-LA" dirty="0">
              <a:latin typeface="Phetsarath OT" panose="02000500000000020004" pitchFamily="2" charset="0"/>
              <a:cs typeface="Phetsarath OT" panose="02000500000000020004" pitchFamily="2" charset="0"/>
            </a:endParaRPr>
          </a:p>
        </p:txBody>
      </p:sp>
      <p:sp>
        <p:nvSpPr>
          <p:cNvPr id="11" name="Rounded Rectangle 10"/>
          <p:cNvSpPr/>
          <p:nvPr/>
        </p:nvSpPr>
        <p:spPr>
          <a:xfrm>
            <a:off x="777658" y="1554010"/>
            <a:ext cx="7529434" cy="492800"/>
          </a:xfrm>
          <a:prstGeom prst="roundRect">
            <a:avLst/>
          </a:prstGeom>
          <a:gradFill flip="none" rotWithShape="1">
            <a:gsLst>
              <a:gs pos="0">
                <a:schemeClr val="accent1">
                  <a:tint val="66000"/>
                  <a:satMod val="160000"/>
                </a:schemeClr>
              </a:gs>
              <a:gs pos="56000">
                <a:schemeClr val="accent1">
                  <a:tint val="44500"/>
                  <a:satMod val="160000"/>
                </a:schemeClr>
              </a:gs>
              <a:gs pos="100000">
                <a:schemeClr val="accent1">
                  <a:tint val="23500"/>
                  <a:satMod val="160000"/>
                </a:schemeClr>
              </a:gs>
            </a:gsLst>
            <a:lin ang="0" scaled="1"/>
            <a:tileRect/>
          </a:gradFill>
          <a:ln>
            <a:noFill/>
          </a:ln>
          <a:effectLst>
            <a:reflection blurRad="6350" stA="52000" endA="300" endPos="35000" dir="5400000" sy="-100000" algn="bl" rotWithShape="0"/>
          </a:effectLst>
        </p:spPr>
        <p:style>
          <a:lnRef idx="1">
            <a:schemeClr val="accent5"/>
          </a:lnRef>
          <a:fillRef idx="2">
            <a:schemeClr val="accent5"/>
          </a:fillRef>
          <a:effectRef idx="1">
            <a:schemeClr val="accent5"/>
          </a:effectRef>
          <a:fontRef idx="minor">
            <a:schemeClr val="dk1"/>
          </a:fontRef>
        </p:style>
        <p:txBody>
          <a:bodyPr rtlCol="0" anchor="ctr"/>
          <a:lstStyle/>
          <a:p>
            <a:r>
              <a:rPr lang="en-US" sz="3200" dirty="0">
                <a:ln>
                  <a:solidFill>
                    <a:prstClr val="black"/>
                  </a:solidFill>
                </a:ln>
                <a:solidFill>
                  <a:prstClr val="black"/>
                </a:solidFill>
                <a:latin typeface="+mj-lt"/>
                <a:cs typeface="Phetsarath OT" pitchFamily="2" charset="0"/>
              </a:rPr>
              <a:t>Student’s Residential </a:t>
            </a:r>
          </a:p>
        </p:txBody>
      </p:sp>
      <p:pic>
        <p:nvPicPr>
          <p:cNvPr id="4" name="Picture 3">
            <a:extLst>
              <a:ext uri="{FF2B5EF4-FFF2-40B4-BE49-F238E27FC236}">
                <a16:creationId xmlns:a16="http://schemas.microsoft.com/office/drawing/2014/main" id="{0A483C15-9C5F-C6E7-4542-51FBFC17A1AD}"/>
              </a:ext>
            </a:extLst>
          </p:cNvPr>
          <p:cNvPicPr>
            <a:picLocks noChangeAspect="1"/>
          </p:cNvPicPr>
          <p:nvPr/>
        </p:nvPicPr>
        <p:blipFill rotWithShape="1">
          <a:blip r:embed="rId2"/>
          <a:srcRect r="57232"/>
          <a:stretch/>
        </p:blipFill>
        <p:spPr>
          <a:xfrm>
            <a:off x="1240320" y="2646132"/>
            <a:ext cx="9711360" cy="2470223"/>
          </a:xfrm>
          <a:prstGeom prst="rect">
            <a:avLst/>
          </a:prstGeom>
        </p:spPr>
      </p:pic>
      <p:pic>
        <p:nvPicPr>
          <p:cNvPr id="8" name="Picture 7">
            <a:extLst>
              <a:ext uri="{FF2B5EF4-FFF2-40B4-BE49-F238E27FC236}">
                <a16:creationId xmlns:a16="http://schemas.microsoft.com/office/drawing/2014/main" id="{E086A826-5BE8-07A0-DB08-7A61CAFBE9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8440" y="120491"/>
            <a:ext cx="1402080" cy="1402080"/>
          </a:xfrm>
          <a:prstGeom prst="rect">
            <a:avLst/>
          </a:prstGeom>
        </p:spPr>
      </p:pic>
    </p:spTree>
    <p:extLst>
      <p:ext uri="{BB962C8B-B14F-4D97-AF65-F5344CB8AC3E}">
        <p14:creationId xmlns:p14="http://schemas.microsoft.com/office/powerpoint/2010/main" val="3177853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3" y="342900"/>
            <a:ext cx="9927908" cy="957262"/>
          </a:xfrm>
          <a:gradFill flip="none" rotWithShape="1">
            <a:gsLst>
              <a:gs pos="0">
                <a:schemeClr val="accent3">
                  <a:lumMod val="20000"/>
                  <a:lumOff val="80000"/>
                  <a:shade val="30000"/>
                  <a:satMod val="115000"/>
                </a:schemeClr>
              </a:gs>
              <a:gs pos="34000">
                <a:schemeClr val="accent3">
                  <a:lumMod val="20000"/>
                  <a:lumOff val="80000"/>
                  <a:shade val="67500"/>
                  <a:satMod val="115000"/>
                </a:schemeClr>
              </a:gs>
              <a:gs pos="100000">
                <a:schemeClr val="accent3">
                  <a:lumMod val="20000"/>
                  <a:lumOff val="80000"/>
                  <a:shade val="100000"/>
                  <a:satMod val="115000"/>
                </a:schemeClr>
              </a:gs>
            </a:gsLst>
            <a:lin ang="10800000" scaled="1"/>
            <a:tileRect/>
          </a:gradFill>
          <a:ln>
            <a:noFill/>
          </a:ln>
          <a:effectLst/>
        </p:spPr>
        <p:txBody>
          <a:bodyPr>
            <a:normAutofit/>
          </a:bodyPr>
          <a:lstStyle/>
          <a:p>
            <a:pPr algn="l"/>
            <a:r>
              <a:rPr lang="en-US" sz="4800" b="1" dirty="0">
                <a:cs typeface="Phetsarath OT" panose="02000500000000020004" pitchFamily="2" charset="0"/>
              </a:rPr>
              <a:t>VII. Outcome</a:t>
            </a:r>
            <a:endParaRPr lang="lo-LA" sz="4800" dirty="0">
              <a:cs typeface="Phetsarath OT" panose="02000500000000020004" pitchFamily="2" charset="0"/>
            </a:endParaRPr>
          </a:p>
        </p:txBody>
      </p:sp>
      <p:sp>
        <p:nvSpPr>
          <p:cNvPr id="3" name="Content Placeholder 2"/>
          <p:cNvSpPr>
            <a:spLocks noGrp="1"/>
          </p:cNvSpPr>
          <p:nvPr>
            <p:ph idx="1"/>
          </p:nvPr>
        </p:nvSpPr>
        <p:spPr>
          <a:xfrm>
            <a:off x="602456" y="1413510"/>
            <a:ext cx="10987087" cy="4814888"/>
          </a:xfrm>
          <a:solidFill>
            <a:schemeClr val="accent3">
              <a:lumMod val="20000"/>
              <a:lumOff val="80000"/>
              <a:alpha val="27000"/>
            </a:schemeClr>
          </a:solidFill>
          <a:ln w="19050">
            <a:noFill/>
          </a:ln>
        </p:spPr>
        <p:txBody>
          <a:bodyPr>
            <a:normAutofit/>
          </a:bodyPr>
          <a:lstStyle/>
          <a:p>
            <a:pPr marL="0" indent="0" algn="thaiDist">
              <a:lnSpc>
                <a:spcPct val="100000"/>
              </a:lnSpc>
              <a:buNone/>
              <a:tabLst>
                <a:tab pos="457200" algn="l"/>
                <a:tab pos="514350" algn="l"/>
              </a:tabLst>
            </a:pPr>
            <a:r>
              <a:rPr lang="lo-LA" dirty="0">
                <a:latin typeface="Phetsarath OT" panose="02000500000000020004" pitchFamily="2" charset="0"/>
                <a:cs typeface="Phetsarath OT" panose="02000500000000020004" pitchFamily="2" charset="0"/>
              </a:rPr>
              <a:t>	</a:t>
            </a:r>
          </a:p>
          <a:p>
            <a:pPr marL="0" indent="0" algn="thaiDist">
              <a:lnSpc>
                <a:spcPct val="100000"/>
              </a:lnSpc>
              <a:buNone/>
              <a:tabLst>
                <a:tab pos="457200" algn="l"/>
                <a:tab pos="514350" algn="l"/>
              </a:tabLst>
            </a:pPr>
            <a:endParaRPr lang="lo-LA" dirty="0">
              <a:latin typeface="Phetsarath OT" panose="02000500000000020004" pitchFamily="2" charset="0"/>
              <a:cs typeface="Phetsarath OT" panose="02000500000000020004" pitchFamily="2" charset="0"/>
            </a:endParaRPr>
          </a:p>
        </p:txBody>
      </p:sp>
      <p:sp>
        <p:nvSpPr>
          <p:cNvPr id="11" name="Rounded Rectangle 10"/>
          <p:cNvSpPr/>
          <p:nvPr/>
        </p:nvSpPr>
        <p:spPr>
          <a:xfrm>
            <a:off x="777657" y="1554010"/>
            <a:ext cx="6010601" cy="492800"/>
          </a:xfrm>
          <a:prstGeom prst="roundRect">
            <a:avLst/>
          </a:prstGeom>
          <a:gradFill flip="none" rotWithShape="1">
            <a:gsLst>
              <a:gs pos="0">
                <a:schemeClr val="accent1">
                  <a:tint val="66000"/>
                  <a:satMod val="160000"/>
                </a:schemeClr>
              </a:gs>
              <a:gs pos="56000">
                <a:schemeClr val="accent1">
                  <a:tint val="44500"/>
                  <a:satMod val="160000"/>
                </a:schemeClr>
              </a:gs>
              <a:gs pos="100000">
                <a:schemeClr val="accent1">
                  <a:tint val="23500"/>
                  <a:satMod val="160000"/>
                </a:schemeClr>
              </a:gs>
            </a:gsLst>
            <a:lin ang="0" scaled="1"/>
            <a:tileRect/>
          </a:gradFill>
          <a:ln>
            <a:noFill/>
          </a:ln>
          <a:effectLst>
            <a:reflection blurRad="6350" stA="52000" endA="300" endPos="35000" dir="5400000" sy="-100000" algn="bl" rotWithShape="0"/>
          </a:effectLst>
        </p:spPr>
        <p:style>
          <a:lnRef idx="1">
            <a:schemeClr val="accent5"/>
          </a:lnRef>
          <a:fillRef idx="2">
            <a:schemeClr val="accent5"/>
          </a:fillRef>
          <a:effectRef idx="1">
            <a:schemeClr val="accent5"/>
          </a:effectRef>
          <a:fontRef idx="minor">
            <a:schemeClr val="dk1"/>
          </a:fontRef>
        </p:style>
        <p:txBody>
          <a:bodyPr rtlCol="0" anchor="ctr"/>
          <a:lstStyle/>
          <a:p>
            <a:r>
              <a:rPr lang="en-US" sz="3200" dirty="0">
                <a:ln>
                  <a:solidFill>
                    <a:prstClr val="black"/>
                  </a:solidFill>
                </a:ln>
                <a:solidFill>
                  <a:prstClr val="black"/>
                </a:solidFill>
                <a:latin typeface="+mj-lt"/>
                <a:cs typeface="Phetsarath OT" pitchFamily="2" charset="0"/>
              </a:rPr>
              <a:t>Participation on Platform planning</a:t>
            </a:r>
          </a:p>
        </p:txBody>
      </p:sp>
      <p:pic>
        <p:nvPicPr>
          <p:cNvPr id="6" name="Picture 5">
            <a:extLst>
              <a:ext uri="{FF2B5EF4-FFF2-40B4-BE49-F238E27FC236}">
                <a16:creationId xmlns:a16="http://schemas.microsoft.com/office/drawing/2014/main" id="{13E14BCB-1707-1007-0E2F-93509DC00D13}"/>
              </a:ext>
            </a:extLst>
          </p:cNvPr>
          <p:cNvPicPr>
            <a:picLocks noChangeAspect="1"/>
          </p:cNvPicPr>
          <p:nvPr/>
        </p:nvPicPr>
        <p:blipFill rotWithShape="1">
          <a:blip r:embed="rId2"/>
          <a:srcRect r="51115"/>
          <a:stretch/>
        </p:blipFill>
        <p:spPr>
          <a:xfrm>
            <a:off x="777657" y="2447980"/>
            <a:ext cx="10617669" cy="3667069"/>
          </a:xfrm>
          <a:prstGeom prst="rect">
            <a:avLst/>
          </a:prstGeom>
        </p:spPr>
      </p:pic>
      <p:pic>
        <p:nvPicPr>
          <p:cNvPr id="10" name="Picture 9">
            <a:extLst>
              <a:ext uri="{FF2B5EF4-FFF2-40B4-BE49-F238E27FC236}">
                <a16:creationId xmlns:a16="http://schemas.microsoft.com/office/drawing/2014/main" id="{FE2F1DF0-4DF8-DC6C-14E3-C4D37C11D7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8440" y="120491"/>
            <a:ext cx="1402080" cy="1402080"/>
          </a:xfrm>
          <a:prstGeom prst="rect">
            <a:avLst/>
          </a:prstGeom>
        </p:spPr>
      </p:pic>
    </p:spTree>
    <p:extLst>
      <p:ext uri="{BB962C8B-B14F-4D97-AF65-F5344CB8AC3E}">
        <p14:creationId xmlns:p14="http://schemas.microsoft.com/office/powerpoint/2010/main" val="3621167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3" y="342900"/>
            <a:ext cx="9973628" cy="957262"/>
          </a:xfrm>
          <a:gradFill flip="none" rotWithShape="1">
            <a:gsLst>
              <a:gs pos="0">
                <a:schemeClr val="accent3">
                  <a:lumMod val="20000"/>
                  <a:lumOff val="80000"/>
                  <a:shade val="30000"/>
                  <a:satMod val="115000"/>
                </a:schemeClr>
              </a:gs>
              <a:gs pos="34000">
                <a:schemeClr val="accent3">
                  <a:lumMod val="20000"/>
                  <a:lumOff val="80000"/>
                  <a:shade val="67500"/>
                  <a:satMod val="115000"/>
                </a:schemeClr>
              </a:gs>
              <a:gs pos="100000">
                <a:schemeClr val="accent3">
                  <a:lumMod val="20000"/>
                  <a:lumOff val="80000"/>
                  <a:shade val="100000"/>
                  <a:satMod val="115000"/>
                </a:schemeClr>
              </a:gs>
            </a:gsLst>
            <a:lin ang="10800000" scaled="1"/>
            <a:tileRect/>
          </a:gradFill>
          <a:ln>
            <a:noFill/>
          </a:ln>
          <a:effectLst/>
        </p:spPr>
        <p:txBody>
          <a:bodyPr>
            <a:normAutofit/>
          </a:bodyPr>
          <a:lstStyle/>
          <a:p>
            <a:pPr algn="l"/>
            <a:r>
              <a:rPr lang="en-US" sz="4800" b="1" dirty="0">
                <a:cs typeface="Phetsarath OT" panose="02000500000000020004" pitchFamily="2" charset="0"/>
              </a:rPr>
              <a:t>VII. Outcome</a:t>
            </a:r>
            <a:endParaRPr lang="lo-LA" sz="4800" dirty="0">
              <a:cs typeface="Phetsarath OT" panose="02000500000000020004" pitchFamily="2" charset="0"/>
            </a:endParaRPr>
          </a:p>
        </p:txBody>
      </p:sp>
      <p:sp>
        <p:nvSpPr>
          <p:cNvPr id="3" name="Content Placeholder 2"/>
          <p:cNvSpPr>
            <a:spLocks noGrp="1"/>
          </p:cNvSpPr>
          <p:nvPr>
            <p:ph idx="1"/>
          </p:nvPr>
        </p:nvSpPr>
        <p:spPr>
          <a:xfrm>
            <a:off x="602456" y="1554010"/>
            <a:ext cx="10987087" cy="4814888"/>
          </a:xfrm>
          <a:solidFill>
            <a:schemeClr val="accent3">
              <a:lumMod val="20000"/>
              <a:lumOff val="80000"/>
              <a:alpha val="27000"/>
            </a:schemeClr>
          </a:solidFill>
          <a:ln w="19050">
            <a:noFill/>
          </a:ln>
        </p:spPr>
        <p:txBody>
          <a:bodyPr>
            <a:normAutofit/>
          </a:bodyPr>
          <a:lstStyle/>
          <a:p>
            <a:pPr marL="0" indent="0" algn="thaiDist">
              <a:lnSpc>
                <a:spcPct val="100000"/>
              </a:lnSpc>
              <a:buNone/>
              <a:tabLst>
                <a:tab pos="457200" algn="l"/>
                <a:tab pos="514350" algn="l"/>
              </a:tabLst>
            </a:pPr>
            <a:r>
              <a:rPr lang="lo-LA">
                <a:latin typeface="Phetsarath OT" panose="02000500000000020004" pitchFamily="2" charset="0"/>
                <a:cs typeface="Phetsarath OT" panose="02000500000000020004" pitchFamily="2" charset="0"/>
              </a:rPr>
              <a:t>	</a:t>
            </a:r>
          </a:p>
          <a:p>
            <a:pPr marL="0" indent="0" algn="thaiDist">
              <a:lnSpc>
                <a:spcPct val="100000"/>
              </a:lnSpc>
              <a:buNone/>
              <a:tabLst>
                <a:tab pos="457200" algn="l"/>
                <a:tab pos="514350" algn="l"/>
              </a:tabLst>
            </a:pPr>
            <a:endParaRPr lang="lo-LA" dirty="0">
              <a:latin typeface="Phetsarath OT" panose="02000500000000020004" pitchFamily="2" charset="0"/>
              <a:cs typeface="Phetsarath OT" panose="02000500000000020004" pitchFamily="2" charset="0"/>
            </a:endParaRPr>
          </a:p>
        </p:txBody>
      </p:sp>
      <p:sp>
        <p:nvSpPr>
          <p:cNvPr id="11" name="Rounded Rectangle 10"/>
          <p:cNvSpPr/>
          <p:nvPr/>
        </p:nvSpPr>
        <p:spPr>
          <a:xfrm>
            <a:off x="777658" y="1554010"/>
            <a:ext cx="6380380" cy="492800"/>
          </a:xfrm>
          <a:prstGeom prst="roundRect">
            <a:avLst/>
          </a:prstGeom>
          <a:gradFill flip="none" rotWithShape="1">
            <a:gsLst>
              <a:gs pos="0">
                <a:schemeClr val="accent1">
                  <a:tint val="66000"/>
                  <a:satMod val="160000"/>
                </a:schemeClr>
              </a:gs>
              <a:gs pos="56000">
                <a:schemeClr val="accent1">
                  <a:tint val="44500"/>
                  <a:satMod val="160000"/>
                </a:schemeClr>
              </a:gs>
              <a:gs pos="100000">
                <a:schemeClr val="accent1">
                  <a:tint val="23500"/>
                  <a:satMod val="160000"/>
                </a:schemeClr>
              </a:gs>
            </a:gsLst>
            <a:lin ang="0" scaled="1"/>
            <a:tileRect/>
          </a:gradFill>
          <a:ln>
            <a:noFill/>
          </a:ln>
          <a:effectLst>
            <a:reflection blurRad="6350" stA="52000" endA="300" endPos="35000" dir="5400000" sy="-100000" algn="bl" rotWithShape="0"/>
          </a:effectLst>
        </p:spPr>
        <p:style>
          <a:lnRef idx="1">
            <a:schemeClr val="accent5"/>
          </a:lnRef>
          <a:fillRef idx="2">
            <a:schemeClr val="accent5"/>
          </a:fillRef>
          <a:effectRef idx="1">
            <a:schemeClr val="accent5"/>
          </a:effectRef>
          <a:fontRef idx="minor">
            <a:schemeClr val="dk1"/>
          </a:fontRef>
        </p:style>
        <p:txBody>
          <a:bodyPr rtlCol="0" anchor="ctr"/>
          <a:lstStyle/>
          <a:p>
            <a:r>
              <a:rPr lang="en-US" sz="3200" dirty="0">
                <a:ln>
                  <a:solidFill>
                    <a:prstClr val="black"/>
                  </a:solidFill>
                </a:ln>
                <a:solidFill>
                  <a:prstClr val="black"/>
                </a:solidFill>
                <a:latin typeface="+mj-lt"/>
                <a:cs typeface="Phetsarath OT" pitchFamily="2" charset="0"/>
              </a:rPr>
              <a:t>Participation on Instruction activities</a:t>
            </a:r>
          </a:p>
        </p:txBody>
      </p:sp>
      <p:pic>
        <p:nvPicPr>
          <p:cNvPr id="8" name="Picture 7">
            <a:extLst>
              <a:ext uri="{FF2B5EF4-FFF2-40B4-BE49-F238E27FC236}">
                <a16:creationId xmlns:a16="http://schemas.microsoft.com/office/drawing/2014/main" id="{0239D06B-DC59-E10E-9BE7-BD5E815E85D0}"/>
              </a:ext>
            </a:extLst>
          </p:cNvPr>
          <p:cNvPicPr>
            <a:picLocks noChangeAspect="1"/>
          </p:cNvPicPr>
          <p:nvPr/>
        </p:nvPicPr>
        <p:blipFill rotWithShape="1">
          <a:blip r:embed="rId2"/>
          <a:srcRect r="41982"/>
          <a:stretch/>
        </p:blipFill>
        <p:spPr>
          <a:xfrm>
            <a:off x="1463134" y="2105039"/>
            <a:ext cx="9175242" cy="4205629"/>
          </a:xfrm>
          <a:prstGeom prst="rect">
            <a:avLst/>
          </a:prstGeom>
        </p:spPr>
      </p:pic>
      <p:pic>
        <p:nvPicPr>
          <p:cNvPr id="12" name="Picture 11">
            <a:extLst>
              <a:ext uri="{FF2B5EF4-FFF2-40B4-BE49-F238E27FC236}">
                <a16:creationId xmlns:a16="http://schemas.microsoft.com/office/drawing/2014/main" id="{282176D8-0ED9-A601-191A-052BBFB1EF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8440" y="120491"/>
            <a:ext cx="1402080" cy="1402080"/>
          </a:xfrm>
          <a:prstGeom prst="rect">
            <a:avLst/>
          </a:prstGeom>
        </p:spPr>
      </p:pic>
    </p:spTree>
    <p:extLst>
      <p:ext uri="{BB962C8B-B14F-4D97-AF65-F5344CB8AC3E}">
        <p14:creationId xmlns:p14="http://schemas.microsoft.com/office/powerpoint/2010/main" val="1146989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2" y="342900"/>
            <a:ext cx="9973627" cy="957262"/>
          </a:xfrm>
          <a:gradFill flip="none" rotWithShape="1">
            <a:gsLst>
              <a:gs pos="0">
                <a:schemeClr val="accent3">
                  <a:lumMod val="20000"/>
                  <a:lumOff val="80000"/>
                  <a:shade val="30000"/>
                  <a:satMod val="115000"/>
                </a:schemeClr>
              </a:gs>
              <a:gs pos="34000">
                <a:schemeClr val="accent3">
                  <a:lumMod val="20000"/>
                  <a:lumOff val="80000"/>
                  <a:shade val="67500"/>
                  <a:satMod val="115000"/>
                </a:schemeClr>
              </a:gs>
              <a:gs pos="100000">
                <a:schemeClr val="accent3">
                  <a:lumMod val="20000"/>
                  <a:lumOff val="80000"/>
                  <a:shade val="100000"/>
                  <a:satMod val="115000"/>
                </a:schemeClr>
              </a:gs>
            </a:gsLst>
            <a:lin ang="10800000" scaled="1"/>
            <a:tileRect/>
          </a:gradFill>
          <a:ln>
            <a:noFill/>
          </a:ln>
          <a:effectLst/>
        </p:spPr>
        <p:txBody>
          <a:bodyPr>
            <a:normAutofit/>
          </a:bodyPr>
          <a:lstStyle/>
          <a:p>
            <a:pPr algn="l"/>
            <a:r>
              <a:rPr lang="en-US" sz="4800" b="1" dirty="0">
                <a:cs typeface="Phetsarath OT" panose="02000500000000020004" pitchFamily="2" charset="0"/>
              </a:rPr>
              <a:t>VII. Outcome</a:t>
            </a:r>
            <a:endParaRPr lang="lo-LA" sz="4800" dirty="0">
              <a:cs typeface="Phetsarath OT" panose="02000500000000020004" pitchFamily="2" charset="0"/>
            </a:endParaRPr>
          </a:p>
        </p:txBody>
      </p:sp>
      <p:sp>
        <p:nvSpPr>
          <p:cNvPr id="3" name="Content Placeholder 2"/>
          <p:cNvSpPr>
            <a:spLocks noGrp="1"/>
          </p:cNvSpPr>
          <p:nvPr>
            <p:ph idx="1"/>
          </p:nvPr>
        </p:nvSpPr>
        <p:spPr>
          <a:xfrm>
            <a:off x="557212" y="1473800"/>
            <a:ext cx="10987087" cy="4814888"/>
          </a:xfrm>
          <a:solidFill>
            <a:schemeClr val="accent3">
              <a:lumMod val="20000"/>
              <a:lumOff val="80000"/>
              <a:alpha val="27000"/>
            </a:schemeClr>
          </a:solidFill>
          <a:ln w="19050">
            <a:noFill/>
          </a:ln>
        </p:spPr>
        <p:txBody>
          <a:bodyPr>
            <a:normAutofit/>
          </a:bodyPr>
          <a:lstStyle/>
          <a:p>
            <a:pPr marL="0" indent="0" algn="thaiDist">
              <a:lnSpc>
                <a:spcPct val="100000"/>
              </a:lnSpc>
              <a:buNone/>
              <a:tabLst>
                <a:tab pos="457200" algn="l"/>
                <a:tab pos="514350" algn="l"/>
              </a:tabLst>
            </a:pPr>
            <a:r>
              <a:rPr lang="lo-LA" dirty="0">
                <a:latin typeface="Phetsarath OT" panose="02000500000000020004" pitchFamily="2" charset="0"/>
                <a:cs typeface="Phetsarath OT" panose="02000500000000020004" pitchFamily="2" charset="0"/>
              </a:rPr>
              <a:t>	</a:t>
            </a:r>
          </a:p>
          <a:p>
            <a:pPr marL="0" indent="0" algn="thaiDist">
              <a:lnSpc>
                <a:spcPct val="100000"/>
              </a:lnSpc>
              <a:buNone/>
              <a:tabLst>
                <a:tab pos="457200" algn="l"/>
                <a:tab pos="514350" algn="l"/>
              </a:tabLst>
            </a:pPr>
            <a:endParaRPr lang="lo-LA" dirty="0">
              <a:latin typeface="Phetsarath OT" panose="02000500000000020004" pitchFamily="2" charset="0"/>
              <a:cs typeface="Phetsarath OT" panose="02000500000000020004" pitchFamily="2" charset="0"/>
            </a:endParaRPr>
          </a:p>
        </p:txBody>
      </p:sp>
      <p:sp>
        <p:nvSpPr>
          <p:cNvPr id="11" name="Rounded Rectangle 10"/>
          <p:cNvSpPr/>
          <p:nvPr/>
        </p:nvSpPr>
        <p:spPr>
          <a:xfrm>
            <a:off x="777658" y="1554010"/>
            <a:ext cx="4823042" cy="492800"/>
          </a:xfrm>
          <a:prstGeom prst="roundRect">
            <a:avLst/>
          </a:prstGeom>
          <a:gradFill flip="none" rotWithShape="1">
            <a:gsLst>
              <a:gs pos="0">
                <a:schemeClr val="accent1">
                  <a:tint val="66000"/>
                  <a:satMod val="160000"/>
                </a:schemeClr>
              </a:gs>
              <a:gs pos="56000">
                <a:schemeClr val="accent1">
                  <a:tint val="44500"/>
                  <a:satMod val="160000"/>
                </a:schemeClr>
              </a:gs>
              <a:gs pos="100000">
                <a:schemeClr val="accent1">
                  <a:tint val="23500"/>
                  <a:satMod val="160000"/>
                </a:schemeClr>
              </a:gs>
            </a:gsLst>
            <a:lin ang="0" scaled="1"/>
            <a:tileRect/>
          </a:gradFill>
          <a:ln>
            <a:noFill/>
          </a:ln>
          <a:effectLst>
            <a:reflection blurRad="6350" stA="52000" endA="300" endPos="35000" dir="5400000" sy="-100000" algn="bl" rotWithShape="0"/>
          </a:effectLst>
        </p:spPr>
        <p:style>
          <a:lnRef idx="1">
            <a:schemeClr val="accent5"/>
          </a:lnRef>
          <a:fillRef idx="2">
            <a:schemeClr val="accent5"/>
          </a:fillRef>
          <a:effectRef idx="1">
            <a:schemeClr val="accent5"/>
          </a:effectRef>
          <a:fontRef idx="minor">
            <a:schemeClr val="dk1"/>
          </a:fontRef>
        </p:style>
        <p:txBody>
          <a:bodyPr rtlCol="0" anchor="ctr"/>
          <a:lstStyle/>
          <a:p>
            <a:r>
              <a:rPr lang="en-US" sz="3200" dirty="0">
                <a:ln>
                  <a:solidFill>
                    <a:prstClr val="black"/>
                  </a:solidFill>
                </a:ln>
                <a:solidFill>
                  <a:prstClr val="black"/>
                </a:solidFill>
                <a:latin typeface="+mj-lt"/>
                <a:cs typeface="Phetsarath OT" pitchFamily="2" charset="0"/>
              </a:rPr>
              <a:t>Participation on Discussions</a:t>
            </a:r>
          </a:p>
        </p:txBody>
      </p:sp>
      <p:pic>
        <p:nvPicPr>
          <p:cNvPr id="4" name="Picture 3">
            <a:extLst>
              <a:ext uri="{FF2B5EF4-FFF2-40B4-BE49-F238E27FC236}">
                <a16:creationId xmlns:a16="http://schemas.microsoft.com/office/drawing/2014/main" id="{8E65ECC0-D81D-A051-B306-29E4A9305338}"/>
              </a:ext>
            </a:extLst>
          </p:cNvPr>
          <p:cNvPicPr>
            <a:picLocks noChangeAspect="1"/>
          </p:cNvPicPr>
          <p:nvPr/>
        </p:nvPicPr>
        <p:blipFill rotWithShape="1">
          <a:blip r:embed="rId2"/>
          <a:srcRect r="42421"/>
          <a:stretch/>
        </p:blipFill>
        <p:spPr>
          <a:xfrm>
            <a:off x="1114765" y="2347824"/>
            <a:ext cx="9962469" cy="4021074"/>
          </a:xfrm>
          <a:prstGeom prst="rect">
            <a:avLst/>
          </a:prstGeom>
        </p:spPr>
      </p:pic>
      <p:pic>
        <p:nvPicPr>
          <p:cNvPr id="7" name="Picture 6">
            <a:extLst>
              <a:ext uri="{FF2B5EF4-FFF2-40B4-BE49-F238E27FC236}">
                <a16:creationId xmlns:a16="http://schemas.microsoft.com/office/drawing/2014/main" id="{D006568A-3F31-F083-7944-06F8697BFD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8440" y="120491"/>
            <a:ext cx="1402080" cy="1402080"/>
          </a:xfrm>
          <a:prstGeom prst="rect">
            <a:avLst/>
          </a:prstGeom>
        </p:spPr>
      </p:pic>
    </p:spTree>
    <p:extLst>
      <p:ext uri="{BB962C8B-B14F-4D97-AF65-F5344CB8AC3E}">
        <p14:creationId xmlns:p14="http://schemas.microsoft.com/office/powerpoint/2010/main" val="1317090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2" y="342900"/>
            <a:ext cx="9927907" cy="957262"/>
          </a:xfrm>
          <a:gradFill flip="none" rotWithShape="1">
            <a:gsLst>
              <a:gs pos="0">
                <a:schemeClr val="accent3">
                  <a:lumMod val="20000"/>
                  <a:lumOff val="80000"/>
                  <a:shade val="30000"/>
                  <a:satMod val="115000"/>
                </a:schemeClr>
              </a:gs>
              <a:gs pos="34000">
                <a:schemeClr val="accent3">
                  <a:lumMod val="20000"/>
                  <a:lumOff val="80000"/>
                  <a:shade val="67500"/>
                  <a:satMod val="115000"/>
                </a:schemeClr>
              </a:gs>
              <a:gs pos="100000">
                <a:schemeClr val="accent3">
                  <a:lumMod val="20000"/>
                  <a:lumOff val="80000"/>
                  <a:shade val="100000"/>
                  <a:satMod val="115000"/>
                </a:schemeClr>
              </a:gs>
            </a:gsLst>
            <a:lin ang="10800000" scaled="1"/>
            <a:tileRect/>
          </a:gradFill>
          <a:ln>
            <a:noFill/>
          </a:ln>
          <a:effectLst/>
        </p:spPr>
        <p:txBody>
          <a:bodyPr>
            <a:normAutofit/>
          </a:bodyPr>
          <a:lstStyle/>
          <a:p>
            <a:pPr algn="l"/>
            <a:r>
              <a:rPr lang="en-US" sz="4800" b="1" dirty="0">
                <a:cs typeface="Phetsarath OT" panose="02000500000000020004" pitchFamily="2" charset="0"/>
              </a:rPr>
              <a:t>VII. Outcome</a:t>
            </a:r>
            <a:endParaRPr lang="lo-LA" sz="4800" dirty="0">
              <a:cs typeface="Phetsarath OT" panose="02000500000000020004" pitchFamily="2" charset="0"/>
            </a:endParaRPr>
          </a:p>
        </p:txBody>
      </p:sp>
      <p:sp>
        <p:nvSpPr>
          <p:cNvPr id="3" name="Content Placeholder 2"/>
          <p:cNvSpPr>
            <a:spLocks noGrp="1"/>
          </p:cNvSpPr>
          <p:nvPr>
            <p:ph idx="1"/>
          </p:nvPr>
        </p:nvSpPr>
        <p:spPr>
          <a:xfrm>
            <a:off x="557212" y="1473800"/>
            <a:ext cx="10987087" cy="4814888"/>
          </a:xfrm>
          <a:solidFill>
            <a:schemeClr val="accent3">
              <a:lumMod val="20000"/>
              <a:lumOff val="80000"/>
              <a:alpha val="27000"/>
            </a:schemeClr>
          </a:solidFill>
          <a:ln w="19050">
            <a:noFill/>
          </a:ln>
        </p:spPr>
        <p:txBody>
          <a:bodyPr>
            <a:normAutofit/>
          </a:bodyPr>
          <a:lstStyle/>
          <a:p>
            <a:pPr marL="0" indent="0" algn="thaiDist">
              <a:lnSpc>
                <a:spcPct val="100000"/>
              </a:lnSpc>
              <a:buNone/>
              <a:tabLst>
                <a:tab pos="457200" algn="l"/>
                <a:tab pos="514350" algn="l"/>
              </a:tabLst>
            </a:pPr>
            <a:r>
              <a:rPr lang="lo-LA" dirty="0">
                <a:latin typeface="Phetsarath OT" panose="02000500000000020004" pitchFamily="2" charset="0"/>
                <a:cs typeface="Phetsarath OT" panose="02000500000000020004" pitchFamily="2" charset="0"/>
              </a:rPr>
              <a:t>	</a:t>
            </a:r>
          </a:p>
          <a:p>
            <a:pPr marL="0" indent="0" algn="thaiDist">
              <a:lnSpc>
                <a:spcPct val="100000"/>
              </a:lnSpc>
              <a:buNone/>
              <a:tabLst>
                <a:tab pos="457200" algn="l"/>
                <a:tab pos="514350" algn="l"/>
              </a:tabLst>
            </a:pPr>
            <a:endParaRPr lang="lo-LA" dirty="0">
              <a:latin typeface="Phetsarath OT" panose="02000500000000020004" pitchFamily="2" charset="0"/>
              <a:cs typeface="Phetsarath OT" panose="02000500000000020004" pitchFamily="2" charset="0"/>
            </a:endParaRPr>
          </a:p>
        </p:txBody>
      </p:sp>
      <p:sp>
        <p:nvSpPr>
          <p:cNvPr id="11" name="Rounded Rectangle 10"/>
          <p:cNvSpPr/>
          <p:nvPr/>
        </p:nvSpPr>
        <p:spPr>
          <a:xfrm>
            <a:off x="777658" y="1554010"/>
            <a:ext cx="4823042" cy="492800"/>
          </a:xfrm>
          <a:prstGeom prst="roundRect">
            <a:avLst/>
          </a:prstGeom>
          <a:gradFill flip="none" rotWithShape="1">
            <a:gsLst>
              <a:gs pos="0">
                <a:schemeClr val="accent1">
                  <a:tint val="66000"/>
                  <a:satMod val="160000"/>
                </a:schemeClr>
              </a:gs>
              <a:gs pos="56000">
                <a:schemeClr val="accent1">
                  <a:tint val="44500"/>
                  <a:satMod val="160000"/>
                </a:schemeClr>
              </a:gs>
              <a:gs pos="100000">
                <a:schemeClr val="accent1">
                  <a:tint val="23500"/>
                  <a:satMod val="160000"/>
                </a:schemeClr>
              </a:gs>
            </a:gsLst>
            <a:lin ang="0" scaled="1"/>
            <a:tileRect/>
          </a:gradFill>
          <a:ln>
            <a:noFill/>
          </a:ln>
          <a:effectLst>
            <a:reflection blurRad="6350" stA="52000" endA="300" endPos="35000" dir="5400000" sy="-100000" algn="bl" rotWithShape="0"/>
          </a:effectLst>
        </p:spPr>
        <p:style>
          <a:lnRef idx="1">
            <a:schemeClr val="accent5"/>
          </a:lnRef>
          <a:fillRef idx="2">
            <a:schemeClr val="accent5"/>
          </a:fillRef>
          <a:effectRef idx="1">
            <a:schemeClr val="accent5"/>
          </a:effectRef>
          <a:fontRef idx="minor">
            <a:schemeClr val="dk1"/>
          </a:fontRef>
        </p:style>
        <p:txBody>
          <a:bodyPr rtlCol="0" anchor="ctr"/>
          <a:lstStyle/>
          <a:p>
            <a:r>
              <a:rPr lang="en-US" sz="3200" dirty="0">
                <a:ln>
                  <a:solidFill>
                    <a:prstClr val="black"/>
                  </a:solidFill>
                </a:ln>
                <a:solidFill>
                  <a:prstClr val="black"/>
                </a:solidFill>
                <a:latin typeface="+mj-lt"/>
                <a:cs typeface="Phetsarath OT" pitchFamily="2" charset="0"/>
              </a:rPr>
              <a:t>Participation on Evaluations</a:t>
            </a:r>
          </a:p>
        </p:txBody>
      </p:sp>
      <p:pic>
        <p:nvPicPr>
          <p:cNvPr id="4" name="Picture 3">
            <a:extLst>
              <a:ext uri="{FF2B5EF4-FFF2-40B4-BE49-F238E27FC236}">
                <a16:creationId xmlns:a16="http://schemas.microsoft.com/office/drawing/2014/main" id="{C2B857BB-9CD0-C513-3D49-CAD541365EDF}"/>
              </a:ext>
            </a:extLst>
          </p:cNvPr>
          <p:cNvPicPr>
            <a:picLocks noChangeAspect="1"/>
          </p:cNvPicPr>
          <p:nvPr/>
        </p:nvPicPr>
        <p:blipFill rotWithShape="1">
          <a:blip r:embed="rId2"/>
          <a:srcRect r="41512"/>
          <a:stretch/>
        </p:blipFill>
        <p:spPr>
          <a:xfrm>
            <a:off x="1086772" y="2179014"/>
            <a:ext cx="9927965" cy="3973068"/>
          </a:xfrm>
          <a:prstGeom prst="rect">
            <a:avLst/>
          </a:prstGeom>
        </p:spPr>
      </p:pic>
      <p:pic>
        <p:nvPicPr>
          <p:cNvPr id="7" name="Picture 6">
            <a:extLst>
              <a:ext uri="{FF2B5EF4-FFF2-40B4-BE49-F238E27FC236}">
                <a16:creationId xmlns:a16="http://schemas.microsoft.com/office/drawing/2014/main" id="{C412633B-39B1-B81C-5144-64215D6FA8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8440" y="120491"/>
            <a:ext cx="1402080" cy="1402080"/>
          </a:xfrm>
          <a:prstGeom prst="rect">
            <a:avLst/>
          </a:prstGeom>
        </p:spPr>
      </p:pic>
    </p:spTree>
    <p:extLst>
      <p:ext uri="{BB962C8B-B14F-4D97-AF65-F5344CB8AC3E}">
        <p14:creationId xmlns:p14="http://schemas.microsoft.com/office/powerpoint/2010/main" val="3761976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3" y="342900"/>
            <a:ext cx="9927908" cy="957262"/>
          </a:xfrm>
          <a:gradFill flip="none" rotWithShape="1">
            <a:gsLst>
              <a:gs pos="0">
                <a:schemeClr val="accent3">
                  <a:lumMod val="20000"/>
                  <a:lumOff val="80000"/>
                  <a:shade val="30000"/>
                  <a:satMod val="115000"/>
                </a:schemeClr>
              </a:gs>
              <a:gs pos="34000">
                <a:schemeClr val="accent3">
                  <a:lumMod val="20000"/>
                  <a:lumOff val="80000"/>
                  <a:shade val="67500"/>
                  <a:satMod val="115000"/>
                </a:schemeClr>
              </a:gs>
              <a:gs pos="100000">
                <a:schemeClr val="accent3">
                  <a:lumMod val="20000"/>
                  <a:lumOff val="80000"/>
                  <a:shade val="100000"/>
                  <a:satMod val="115000"/>
                </a:schemeClr>
              </a:gs>
            </a:gsLst>
            <a:lin ang="10800000" scaled="1"/>
            <a:tileRect/>
          </a:gradFill>
          <a:ln>
            <a:noFill/>
          </a:ln>
          <a:effectLst/>
        </p:spPr>
        <p:txBody>
          <a:bodyPr>
            <a:normAutofit/>
          </a:bodyPr>
          <a:lstStyle/>
          <a:p>
            <a:pPr marL="457200" indent="-457200" algn="l">
              <a:buFont typeface="+mj-lt"/>
              <a:buAutoNum type="romanUcPeriod"/>
            </a:pPr>
            <a:r>
              <a:rPr lang="en-US" sz="4800" b="1" dirty="0">
                <a:cs typeface="Phetsarath OT" panose="02000500000000020004" pitchFamily="2" charset="0"/>
              </a:rPr>
              <a:t>Background</a:t>
            </a:r>
            <a:endParaRPr lang="lo-LA" sz="4800" dirty="0">
              <a:cs typeface="Phetsarath OT" panose="02000500000000020004" pitchFamily="2" charset="0"/>
            </a:endParaRPr>
          </a:p>
        </p:txBody>
      </p:sp>
      <p:sp>
        <p:nvSpPr>
          <p:cNvPr id="8" name="Content Placeholder 2"/>
          <p:cNvSpPr txBox="1">
            <a:spLocks/>
          </p:cNvSpPr>
          <p:nvPr/>
        </p:nvSpPr>
        <p:spPr>
          <a:xfrm>
            <a:off x="557213" y="1543050"/>
            <a:ext cx="10987087" cy="4814888"/>
          </a:xfrm>
          <a:prstGeom prst="rect">
            <a:avLst/>
          </a:prstGeom>
          <a:solidFill>
            <a:schemeClr val="accent3">
              <a:lumMod val="20000"/>
              <a:lumOff val="80000"/>
              <a:alpha val="27000"/>
            </a:schemeClr>
          </a:solidFill>
          <a:ln w="19050">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thaiDist">
              <a:lnSpc>
                <a:spcPct val="100000"/>
              </a:lnSpc>
              <a:buNone/>
              <a:tabLst>
                <a:tab pos="457200" algn="l"/>
              </a:tabLst>
            </a:pPr>
            <a:r>
              <a:rPr lang="lo-LA" sz="3200" dirty="0">
                <a:cs typeface="Phetsarath OT" panose="02000500000000020004" pitchFamily="2" charset="0"/>
              </a:rPr>
              <a:t>	</a:t>
            </a:r>
            <a:endParaRPr lang="en-US" sz="3200" dirty="0">
              <a:cs typeface="Phetsarath OT" panose="02000500000000020004" pitchFamily="2" charset="0"/>
            </a:endParaRPr>
          </a:p>
          <a:p>
            <a:pPr marL="0" indent="0" algn="thaiDist">
              <a:lnSpc>
                <a:spcPct val="100000"/>
              </a:lnSpc>
              <a:buNone/>
              <a:tabLst>
                <a:tab pos="457200" algn="l"/>
              </a:tabLst>
            </a:pPr>
            <a:r>
              <a:rPr lang="en-US" sz="3200" dirty="0">
                <a:cs typeface="Phetsarath OT" panose="02000500000000020004" pitchFamily="2" charset="0"/>
              </a:rPr>
              <a:t>	</a:t>
            </a:r>
            <a:r>
              <a:rPr lang="lo-LA" sz="3200" dirty="0">
                <a:cs typeface="Phetsarath OT" panose="02000500000000020004" pitchFamily="2" charset="0"/>
              </a:rPr>
              <a:t>“</a:t>
            </a:r>
            <a:r>
              <a:rPr lang="en-US" sz="3200" dirty="0"/>
              <a:t>In the present day, technology had a huge development and connect the haft of the people from all over the world together on a network named “Internet” (</a:t>
            </a:r>
            <a:r>
              <a:rPr lang="en-US" sz="3200" dirty="0" err="1"/>
              <a:t>internetworldstats</a:t>
            </a:r>
            <a:r>
              <a:rPr lang="en-US" sz="3200" dirty="0"/>
              <a:t>, 2020). </a:t>
            </a:r>
          </a:p>
          <a:p>
            <a:pPr marL="0" indent="0" algn="thaiDist">
              <a:lnSpc>
                <a:spcPct val="100000"/>
              </a:lnSpc>
              <a:buNone/>
              <a:tabLst>
                <a:tab pos="457200" algn="l"/>
              </a:tabLst>
            </a:pPr>
            <a:r>
              <a:rPr lang="en-US" sz="3200" dirty="0"/>
              <a:t>	</a:t>
            </a:r>
            <a:endParaRPr lang="lo-LA" sz="3200" dirty="0">
              <a:cs typeface="Phetsarath OT" panose="02000500000000020004" pitchFamily="2" charset="0"/>
            </a:endParaRPr>
          </a:p>
        </p:txBody>
      </p:sp>
      <p:pic>
        <p:nvPicPr>
          <p:cNvPr id="4" name="Picture 3">
            <a:extLst>
              <a:ext uri="{FF2B5EF4-FFF2-40B4-BE49-F238E27FC236}">
                <a16:creationId xmlns:a16="http://schemas.microsoft.com/office/drawing/2014/main" id="{EBBDB266-A8A5-F7FE-A225-100981E343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8440" y="120491"/>
            <a:ext cx="1402080" cy="1402080"/>
          </a:xfrm>
          <a:prstGeom prst="rect">
            <a:avLst/>
          </a:prstGeom>
        </p:spPr>
      </p:pic>
    </p:spTree>
    <p:extLst>
      <p:ext uri="{BB962C8B-B14F-4D97-AF65-F5344CB8AC3E}">
        <p14:creationId xmlns:p14="http://schemas.microsoft.com/office/powerpoint/2010/main" val="4078313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3" y="342900"/>
            <a:ext cx="9912668" cy="957262"/>
          </a:xfrm>
          <a:gradFill flip="none" rotWithShape="1">
            <a:gsLst>
              <a:gs pos="0">
                <a:schemeClr val="accent3">
                  <a:lumMod val="20000"/>
                  <a:lumOff val="80000"/>
                  <a:shade val="30000"/>
                  <a:satMod val="115000"/>
                </a:schemeClr>
              </a:gs>
              <a:gs pos="34000">
                <a:schemeClr val="accent3">
                  <a:lumMod val="20000"/>
                  <a:lumOff val="80000"/>
                  <a:shade val="67500"/>
                  <a:satMod val="115000"/>
                </a:schemeClr>
              </a:gs>
              <a:gs pos="100000">
                <a:schemeClr val="accent3">
                  <a:lumMod val="20000"/>
                  <a:lumOff val="80000"/>
                  <a:shade val="100000"/>
                  <a:satMod val="115000"/>
                </a:schemeClr>
              </a:gs>
            </a:gsLst>
            <a:lin ang="10800000" scaled="1"/>
            <a:tileRect/>
          </a:gradFill>
          <a:ln>
            <a:noFill/>
          </a:ln>
          <a:effectLst/>
        </p:spPr>
        <p:txBody>
          <a:bodyPr>
            <a:normAutofit/>
          </a:bodyPr>
          <a:lstStyle/>
          <a:p>
            <a:pPr algn="l"/>
            <a:r>
              <a:rPr lang="en-US" sz="4800" b="1" dirty="0">
                <a:cs typeface="Phetsarath OT" panose="02000500000000020004" pitchFamily="2" charset="0"/>
              </a:rPr>
              <a:t>VII. Outcome</a:t>
            </a:r>
            <a:endParaRPr lang="lo-LA" sz="4800" dirty="0">
              <a:cs typeface="Phetsarath OT" panose="02000500000000020004" pitchFamily="2" charset="0"/>
            </a:endParaRPr>
          </a:p>
        </p:txBody>
      </p:sp>
      <p:sp>
        <p:nvSpPr>
          <p:cNvPr id="3" name="Content Placeholder 2"/>
          <p:cNvSpPr>
            <a:spLocks noGrp="1"/>
          </p:cNvSpPr>
          <p:nvPr>
            <p:ph idx="1"/>
          </p:nvPr>
        </p:nvSpPr>
        <p:spPr>
          <a:xfrm>
            <a:off x="557212" y="1473800"/>
            <a:ext cx="10987087" cy="4814888"/>
          </a:xfrm>
          <a:solidFill>
            <a:schemeClr val="accent3">
              <a:lumMod val="20000"/>
              <a:lumOff val="80000"/>
              <a:alpha val="27000"/>
            </a:schemeClr>
          </a:solidFill>
          <a:ln w="19050">
            <a:noFill/>
          </a:ln>
        </p:spPr>
        <p:txBody>
          <a:bodyPr>
            <a:normAutofit/>
          </a:bodyPr>
          <a:lstStyle/>
          <a:p>
            <a:pPr marL="0" indent="0" algn="thaiDist">
              <a:lnSpc>
                <a:spcPct val="100000"/>
              </a:lnSpc>
              <a:buNone/>
              <a:tabLst>
                <a:tab pos="457200" algn="l"/>
                <a:tab pos="514350" algn="l"/>
              </a:tabLst>
            </a:pPr>
            <a:r>
              <a:rPr lang="lo-LA" dirty="0">
                <a:latin typeface="Phetsarath OT" panose="02000500000000020004" pitchFamily="2" charset="0"/>
                <a:cs typeface="Phetsarath OT" panose="02000500000000020004" pitchFamily="2" charset="0"/>
              </a:rPr>
              <a:t>	</a:t>
            </a:r>
          </a:p>
          <a:p>
            <a:pPr marL="0" indent="0" algn="thaiDist">
              <a:lnSpc>
                <a:spcPct val="100000"/>
              </a:lnSpc>
              <a:buNone/>
              <a:tabLst>
                <a:tab pos="457200" algn="l"/>
                <a:tab pos="514350" algn="l"/>
              </a:tabLst>
            </a:pPr>
            <a:endParaRPr lang="lo-LA" dirty="0">
              <a:latin typeface="Phetsarath OT" panose="02000500000000020004" pitchFamily="2" charset="0"/>
              <a:cs typeface="Phetsarath OT" panose="02000500000000020004" pitchFamily="2" charset="0"/>
            </a:endParaRPr>
          </a:p>
        </p:txBody>
      </p:sp>
      <p:sp>
        <p:nvSpPr>
          <p:cNvPr id="11" name="Rounded Rectangle 10"/>
          <p:cNvSpPr/>
          <p:nvPr/>
        </p:nvSpPr>
        <p:spPr>
          <a:xfrm>
            <a:off x="777658" y="1554010"/>
            <a:ext cx="6008905" cy="492800"/>
          </a:xfrm>
          <a:prstGeom prst="roundRect">
            <a:avLst/>
          </a:prstGeom>
          <a:gradFill flip="none" rotWithShape="1">
            <a:gsLst>
              <a:gs pos="0">
                <a:schemeClr val="accent1">
                  <a:tint val="66000"/>
                  <a:satMod val="160000"/>
                </a:schemeClr>
              </a:gs>
              <a:gs pos="56000">
                <a:schemeClr val="accent1">
                  <a:tint val="44500"/>
                  <a:satMod val="160000"/>
                </a:schemeClr>
              </a:gs>
              <a:gs pos="100000">
                <a:schemeClr val="accent1">
                  <a:tint val="23500"/>
                  <a:satMod val="160000"/>
                </a:schemeClr>
              </a:gs>
            </a:gsLst>
            <a:lin ang="0" scaled="1"/>
            <a:tileRect/>
          </a:gradFill>
          <a:ln>
            <a:noFill/>
          </a:ln>
          <a:effectLst>
            <a:reflection blurRad="6350" stA="52000" endA="300" endPos="35000" dir="5400000" sy="-100000" algn="bl" rotWithShape="0"/>
          </a:effectLst>
        </p:spPr>
        <p:style>
          <a:lnRef idx="1">
            <a:schemeClr val="accent5"/>
          </a:lnRef>
          <a:fillRef idx="2">
            <a:schemeClr val="accent5"/>
          </a:fillRef>
          <a:effectRef idx="1">
            <a:schemeClr val="accent5"/>
          </a:effectRef>
          <a:fontRef idx="minor">
            <a:schemeClr val="dk1"/>
          </a:fontRef>
        </p:style>
        <p:txBody>
          <a:bodyPr rtlCol="0" anchor="ctr"/>
          <a:lstStyle/>
          <a:p>
            <a:r>
              <a:rPr lang="en-US" sz="3200" dirty="0">
                <a:ln>
                  <a:solidFill>
                    <a:prstClr val="black"/>
                  </a:solidFill>
                </a:ln>
                <a:solidFill>
                  <a:prstClr val="black"/>
                </a:solidFill>
                <a:latin typeface="+mj-lt"/>
                <a:cs typeface="Phetsarath OT" pitchFamily="2" charset="0"/>
              </a:rPr>
              <a:t>Over all of Student’s participations  </a:t>
            </a:r>
          </a:p>
        </p:txBody>
      </p:sp>
      <p:pic>
        <p:nvPicPr>
          <p:cNvPr id="4" name="Picture 3">
            <a:extLst>
              <a:ext uri="{FF2B5EF4-FFF2-40B4-BE49-F238E27FC236}">
                <a16:creationId xmlns:a16="http://schemas.microsoft.com/office/drawing/2014/main" id="{14D6F190-8246-90C8-DFB3-E745F432FB0B}"/>
              </a:ext>
            </a:extLst>
          </p:cNvPr>
          <p:cNvPicPr>
            <a:picLocks noChangeAspect="1"/>
          </p:cNvPicPr>
          <p:nvPr/>
        </p:nvPicPr>
        <p:blipFill rotWithShape="1">
          <a:blip r:embed="rId2"/>
          <a:srcRect r="40603"/>
          <a:stretch/>
        </p:blipFill>
        <p:spPr>
          <a:xfrm>
            <a:off x="597408" y="2419349"/>
            <a:ext cx="10799460" cy="3338513"/>
          </a:xfrm>
          <a:prstGeom prst="rect">
            <a:avLst/>
          </a:prstGeom>
        </p:spPr>
      </p:pic>
      <p:pic>
        <p:nvPicPr>
          <p:cNvPr id="7" name="Picture 6">
            <a:extLst>
              <a:ext uri="{FF2B5EF4-FFF2-40B4-BE49-F238E27FC236}">
                <a16:creationId xmlns:a16="http://schemas.microsoft.com/office/drawing/2014/main" id="{D7D189BB-2BE7-946B-ED29-4A3E239218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8440" y="120491"/>
            <a:ext cx="1402080" cy="1402080"/>
          </a:xfrm>
          <a:prstGeom prst="rect">
            <a:avLst/>
          </a:prstGeom>
        </p:spPr>
      </p:pic>
    </p:spTree>
    <p:extLst>
      <p:ext uri="{BB962C8B-B14F-4D97-AF65-F5344CB8AC3E}">
        <p14:creationId xmlns:p14="http://schemas.microsoft.com/office/powerpoint/2010/main" val="958855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3" y="342900"/>
            <a:ext cx="9927908" cy="957262"/>
          </a:xfrm>
          <a:gradFill flip="none" rotWithShape="1">
            <a:gsLst>
              <a:gs pos="0">
                <a:schemeClr val="accent3">
                  <a:lumMod val="20000"/>
                  <a:lumOff val="80000"/>
                  <a:shade val="30000"/>
                  <a:satMod val="115000"/>
                </a:schemeClr>
              </a:gs>
              <a:gs pos="34000">
                <a:schemeClr val="accent3">
                  <a:lumMod val="20000"/>
                  <a:lumOff val="80000"/>
                  <a:shade val="67500"/>
                  <a:satMod val="115000"/>
                </a:schemeClr>
              </a:gs>
              <a:gs pos="100000">
                <a:schemeClr val="accent3">
                  <a:lumMod val="20000"/>
                  <a:lumOff val="80000"/>
                  <a:shade val="100000"/>
                  <a:satMod val="115000"/>
                </a:schemeClr>
              </a:gs>
            </a:gsLst>
            <a:lin ang="10800000" scaled="1"/>
            <a:tileRect/>
          </a:gradFill>
          <a:ln>
            <a:noFill/>
          </a:ln>
          <a:effectLst/>
        </p:spPr>
        <p:txBody>
          <a:bodyPr>
            <a:normAutofit/>
          </a:bodyPr>
          <a:lstStyle/>
          <a:p>
            <a:pPr algn="l"/>
            <a:r>
              <a:rPr lang="en-US" sz="4800" b="1" dirty="0">
                <a:cs typeface="Phetsarath OT" panose="02000500000000020004" pitchFamily="2" charset="0"/>
              </a:rPr>
              <a:t>VII. Outcome</a:t>
            </a:r>
            <a:endParaRPr lang="lo-LA" sz="4800" dirty="0">
              <a:cs typeface="Phetsarath OT" panose="02000500000000020004" pitchFamily="2" charset="0"/>
            </a:endParaRPr>
          </a:p>
        </p:txBody>
      </p:sp>
      <p:sp>
        <p:nvSpPr>
          <p:cNvPr id="3" name="Content Placeholder 2"/>
          <p:cNvSpPr>
            <a:spLocks noGrp="1"/>
          </p:cNvSpPr>
          <p:nvPr>
            <p:ph idx="1"/>
          </p:nvPr>
        </p:nvSpPr>
        <p:spPr>
          <a:xfrm>
            <a:off x="557212" y="1473800"/>
            <a:ext cx="10987087" cy="4814888"/>
          </a:xfrm>
          <a:solidFill>
            <a:schemeClr val="accent3">
              <a:lumMod val="20000"/>
              <a:lumOff val="80000"/>
              <a:alpha val="27000"/>
            </a:schemeClr>
          </a:solidFill>
          <a:ln w="19050">
            <a:noFill/>
          </a:ln>
        </p:spPr>
        <p:txBody>
          <a:bodyPr>
            <a:normAutofit/>
          </a:bodyPr>
          <a:lstStyle/>
          <a:p>
            <a:pPr marL="0" indent="0" algn="thaiDist">
              <a:lnSpc>
                <a:spcPct val="100000"/>
              </a:lnSpc>
              <a:buNone/>
              <a:tabLst>
                <a:tab pos="457200" algn="l"/>
                <a:tab pos="514350" algn="l"/>
              </a:tabLst>
            </a:pPr>
            <a:r>
              <a:rPr lang="lo-LA" dirty="0">
                <a:latin typeface="Phetsarath OT" panose="02000500000000020004" pitchFamily="2" charset="0"/>
                <a:cs typeface="Phetsarath OT" panose="02000500000000020004" pitchFamily="2" charset="0"/>
              </a:rPr>
              <a:t>	</a:t>
            </a:r>
          </a:p>
          <a:p>
            <a:pPr marL="0" indent="0" algn="thaiDist">
              <a:lnSpc>
                <a:spcPct val="100000"/>
              </a:lnSpc>
              <a:buNone/>
              <a:tabLst>
                <a:tab pos="457200" algn="l"/>
                <a:tab pos="514350" algn="l"/>
              </a:tabLst>
            </a:pPr>
            <a:endParaRPr lang="lo-LA" dirty="0">
              <a:latin typeface="Phetsarath OT" panose="02000500000000020004" pitchFamily="2" charset="0"/>
              <a:cs typeface="Phetsarath OT" panose="02000500000000020004" pitchFamily="2" charset="0"/>
            </a:endParaRPr>
          </a:p>
        </p:txBody>
      </p:sp>
      <p:sp>
        <p:nvSpPr>
          <p:cNvPr id="11" name="Rounded Rectangle 10"/>
          <p:cNvSpPr/>
          <p:nvPr/>
        </p:nvSpPr>
        <p:spPr>
          <a:xfrm>
            <a:off x="777657" y="1554010"/>
            <a:ext cx="8924281" cy="492800"/>
          </a:xfrm>
          <a:prstGeom prst="roundRect">
            <a:avLst/>
          </a:prstGeom>
          <a:gradFill flip="none" rotWithShape="1">
            <a:gsLst>
              <a:gs pos="0">
                <a:schemeClr val="accent1">
                  <a:tint val="66000"/>
                  <a:satMod val="160000"/>
                </a:schemeClr>
              </a:gs>
              <a:gs pos="56000">
                <a:schemeClr val="accent1">
                  <a:tint val="44500"/>
                  <a:satMod val="160000"/>
                </a:schemeClr>
              </a:gs>
              <a:gs pos="100000">
                <a:schemeClr val="accent1">
                  <a:tint val="23500"/>
                  <a:satMod val="160000"/>
                </a:schemeClr>
              </a:gs>
            </a:gsLst>
            <a:lin ang="0" scaled="1"/>
            <a:tileRect/>
          </a:gradFill>
          <a:ln>
            <a:noFill/>
          </a:ln>
          <a:effectLst>
            <a:reflection blurRad="6350" stA="52000" endA="300" endPos="35000" dir="5400000" sy="-100000" algn="bl" rotWithShape="0"/>
          </a:effectLst>
        </p:spPr>
        <p:style>
          <a:lnRef idx="1">
            <a:schemeClr val="accent5"/>
          </a:lnRef>
          <a:fillRef idx="2">
            <a:schemeClr val="accent5"/>
          </a:fillRef>
          <a:effectRef idx="1">
            <a:schemeClr val="accent5"/>
          </a:effectRef>
          <a:fontRef idx="minor">
            <a:schemeClr val="dk1"/>
          </a:fontRef>
        </p:style>
        <p:txBody>
          <a:bodyPr rtlCol="0" anchor="ctr"/>
          <a:lstStyle/>
          <a:p>
            <a:r>
              <a:rPr lang="en-US" sz="3200" dirty="0">
                <a:ln>
                  <a:solidFill>
                    <a:prstClr val="black"/>
                  </a:solidFill>
                </a:ln>
                <a:solidFill>
                  <a:prstClr val="black"/>
                </a:solidFill>
                <a:latin typeface="+mj-lt"/>
                <a:cs typeface="Phetsarath OT" pitchFamily="2" charset="0"/>
              </a:rPr>
              <a:t>Compare mean of Urban and Rural Residential</a:t>
            </a:r>
          </a:p>
        </p:txBody>
      </p:sp>
      <p:pic>
        <p:nvPicPr>
          <p:cNvPr id="4" name="Picture 3">
            <a:extLst>
              <a:ext uri="{FF2B5EF4-FFF2-40B4-BE49-F238E27FC236}">
                <a16:creationId xmlns:a16="http://schemas.microsoft.com/office/drawing/2014/main" id="{38AF0702-3300-5228-9E4F-1C211746EFED}"/>
              </a:ext>
            </a:extLst>
          </p:cNvPr>
          <p:cNvPicPr>
            <a:picLocks noChangeAspect="1"/>
          </p:cNvPicPr>
          <p:nvPr/>
        </p:nvPicPr>
        <p:blipFill rotWithShape="1">
          <a:blip r:embed="rId2"/>
          <a:srcRect r="9162"/>
          <a:stretch/>
        </p:blipFill>
        <p:spPr>
          <a:xfrm>
            <a:off x="1055940" y="2127020"/>
            <a:ext cx="9700979" cy="4832082"/>
          </a:xfrm>
          <a:prstGeom prst="rect">
            <a:avLst/>
          </a:prstGeom>
        </p:spPr>
      </p:pic>
      <p:pic>
        <p:nvPicPr>
          <p:cNvPr id="7" name="Picture 6">
            <a:extLst>
              <a:ext uri="{FF2B5EF4-FFF2-40B4-BE49-F238E27FC236}">
                <a16:creationId xmlns:a16="http://schemas.microsoft.com/office/drawing/2014/main" id="{71BA51A6-678F-8EFA-C48A-3D22132BC6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8440" y="120491"/>
            <a:ext cx="1402080" cy="1402080"/>
          </a:xfrm>
          <a:prstGeom prst="rect">
            <a:avLst/>
          </a:prstGeom>
        </p:spPr>
      </p:pic>
    </p:spTree>
    <p:extLst>
      <p:ext uri="{BB962C8B-B14F-4D97-AF65-F5344CB8AC3E}">
        <p14:creationId xmlns:p14="http://schemas.microsoft.com/office/powerpoint/2010/main" val="106333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3" y="342900"/>
            <a:ext cx="9973627" cy="957262"/>
          </a:xfrm>
          <a:gradFill flip="none" rotWithShape="1">
            <a:gsLst>
              <a:gs pos="0">
                <a:schemeClr val="accent3">
                  <a:lumMod val="20000"/>
                  <a:lumOff val="80000"/>
                  <a:shade val="30000"/>
                  <a:satMod val="115000"/>
                </a:schemeClr>
              </a:gs>
              <a:gs pos="34000">
                <a:schemeClr val="accent3">
                  <a:lumMod val="20000"/>
                  <a:lumOff val="80000"/>
                  <a:shade val="67500"/>
                  <a:satMod val="115000"/>
                </a:schemeClr>
              </a:gs>
              <a:gs pos="100000">
                <a:schemeClr val="accent3">
                  <a:lumMod val="20000"/>
                  <a:lumOff val="80000"/>
                  <a:shade val="100000"/>
                  <a:satMod val="115000"/>
                </a:schemeClr>
              </a:gs>
            </a:gsLst>
            <a:lin ang="10800000" scaled="1"/>
            <a:tileRect/>
          </a:gradFill>
          <a:ln>
            <a:noFill/>
          </a:ln>
          <a:effectLst/>
        </p:spPr>
        <p:txBody>
          <a:bodyPr>
            <a:normAutofit/>
          </a:bodyPr>
          <a:lstStyle/>
          <a:p>
            <a:r>
              <a:rPr lang="en-US" sz="4800" b="1" dirty="0">
                <a:cs typeface="Phetsarath OT" panose="02000500000000020004" pitchFamily="2" charset="0"/>
              </a:rPr>
              <a:t>VIII. Keys finding </a:t>
            </a:r>
            <a:endParaRPr lang="lo-LA" sz="4800" dirty="0">
              <a:cs typeface="Phetsarath OT" panose="02000500000000020004" pitchFamily="2" charset="0"/>
            </a:endParaRPr>
          </a:p>
        </p:txBody>
      </p:sp>
      <p:sp>
        <p:nvSpPr>
          <p:cNvPr id="3" name="Content Placeholder 2"/>
          <p:cNvSpPr>
            <a:spLocks noGrp="1"/>
          </p:cNvSpPr>
          <p:nvPr>
            <p:ph idx="1"/>
          </p:nvPr>
        </p:nvSpPr>
        <p:spPr>
          <a:xfrm>
            <a:off x="557575" y="1593166"/>
            <a:ext cx="10987087" cy="4814888"/>
          </a:xfrm>
          <a:solidFill>
            <a:schemeClr val="accent3">
              <a:lumMod val="20000"/>
              <a:lumOff val="80000"/>
              <a:alpha val="27000"/>
            </a:schemeClr>
          </a:solidFill>
          <a:ln w="19050">
            <a:noFill/>
          </a:ln>
        </p:spPr>
        <p:txBody>
          <a:bodyPr>
            <a:normAutofit/>
          </a:bodyPr>
          <a:lstStyle/>
          <a:p>
            <a:pPr marL="465138" lvl="0" indent="-465138">
              <a:lnSpc>
                <a:spcPct val="150000"/>
              </a:lnSpc>
              <a:buNone/>
            </a:pPr>
            <a:r>
              <a:rPr lang="en-US" sz="3200" dirty="0">
                <a:latin typeface="+mj-lt"/>
                <a:sym typeface="Wingdings" panose="05000000000000000000" pitchFamily="2" charset="2"/>
              </a:rPr>
              <a:t></a:t>
            </a:r>
            <a:r>
              <a:rPr lang="lo-LA" sz="3200" dirty="0">
                <a:latin typeface="+mj-lt"/>
                <a:sym typeface="Wingdings" panose="05000000000000000000" pitchFamily="2" charset="2"/>
              </a:rPr>
              <a:t> </a:t>
            </a:r>
            <a:r>
              <a:rPr lang="en-US" sz="3200" b="1" dirty="0">
                <a:sym typeface="Wingdings" panose="05000000000000000000" pitchFamily="2" charset="2"/>
              </a:rPr>
              <a:t>The students’ participation in online instruction during the pandemic was found at moderate level by the mean of 3.35 and Standard Deviation = 1.05 </a:t>
            </a:r>
          </a:p>
          <a:p>
            <a:pPr marL="465138" lvl="0" indent="-465138">
              <a:lnSpc>
                <a:spcPct val="150000"/>
              </a:lnSpc>
              <a:buNone/>
            </a:pPr>
            <a:r>
              <a:rPr lang="en-US" sz="3200" b="1" dirty="0">
                <a:sym typeface="Wingdings" panose="05000000000000000000" pitchFamily="2" charset="2"/>
              </a:rPr>
              <a:t> S</a:t>
            </a:r>
            <a:r>
              <a:rPr lang="en-US" sz="3200" b="1" dirty="0">
                <a:effectLst/>
                <a:ea typeface="Calibri" panose="020F0502020204030204" pitchFamily="34" charset="0"/>
              </a:rPr>
              <a:t>tudent from Urban and Rural residence has different participation level with the statistical significant of .05</a:t>
            </a:r>
            <a:endParaRPr lang="en-US" sz="3200" b="1" dirty="0">
              <a:cs typeface="Phetsarath OT" panose="02000500000000020004" pitchFamily="2" charset="0"/>
            </a:endParaRPr>
          </a:p>
          <a:p>
            <a:pPr marL="511175" indent="-511175" algn="thaiDist">
              <a:lnSpc>
                <a:spcPct val="150000"/>
              </a:lnSpc>
              <a:buNone/>
              <a:tabLst>
                <a:tab pos="806450" algn="l"/>
                <a:tab pos="914400" algn="l"/>
              </a:tabLst>
            </a:pPr>
            <a:endParaRPr lang="lo-LA" sz="3200" dirty="0">
              <a:latin typeface="+mj-lt"/>
              <a:cs typeface="Phetsarath OT" panose="02000500000000020004" pitchFamily="2" charset="0"/>
            </a:endParaRPr>
          </a:p>
        </p:txBody>
      </p:sp>
      <p:pic>
        <p:nvPicPr>
          <p:cNvPr id="21" name="Picture 20">
            <a:extLst>
              <a:ext uri="{FF2B5EF4-FFF2-40B4-BE49-F238E27FC236}">
                <a16:creationId xmlns:a16="http://schemas.microsoft.com/office/drawing/2014/main" id="{C3ABD4DA-A9E1-43C8-85AA-E79142AA10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8440" y="120491"/>
            <a:ext cx="1402080" cy="1402080"/>
          </a:xfrm>
          <a:prstGeom prst="rect">
            <a:avLst/>
          </a:prstGeom>
        </p:spPr>
      </p:pic>
    </p:spTree>
    <p:extLst>
      <p:ext uri="{BB962C8B-B14F-4D97-AF65-F5344CB8AC3E}">
        <p14:creationId xmlns:p14="http://schemas.microsoft.com/office/powerpoint/2010/main" val="3934223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3" y="342900"/>
            <a:ext cx="9912668" cy="957262"/>
          </a:xfrm>
          <a:gradFill flip="none" rotWithShape="1">
            <a:gsLst>
              <a:gs pos="0">
                <a:schemeClr val="accent3">
                  <a:lumMod val="20000"/>
                  <a:lumOff val="80000"/>
                  <a:shade val="30000"/>
                  <a:satMod val="115000"/>
                </a:schemeClr>
              </a:gs>
              <a:gs pos="34000">
                <a:schemeClr val="accent3">
                  <a:lumMod val="20000"/>
                  <a:lumOff val="80000"/>
                  <a:shade val="67500"/>
                  <a:satMod val="115000"/>
                </a:schemeClr>
              </a:gs>
              <a:gs pos="100000">
                <a:schemeClr val="accent3">
                  <a:lumMod val="20000"/>
                  <a:lumOff val="80000"/>
                  <a:shade val="100000"/>
                  <a:satMod val="115000"/>
                </a:schemeClr>
              </a:gs>
            </a:gsLst>
            <a:lin ang="10800000" scaled="1"/>
            <a:tileRect/>
          </a:gradFill>
          <a:ln>
            <a:noFill/>
          </a:ln>
          <a:effectLst/>
        </p:spPr>
        <p:txBody>
          <a:bodyPr>
            <a:normAutofit/>
          </a:bodyPr>
          <a:lstStyle/>
          <a:p>
            <a:pPr algn="l"/>
            <a:r>
              <a:rPr lang="en-US" sz="4800" b="1" dirty="0">
                <a:cs typeface="Phetsarath OT" panose="02000500000000020004" pitchFamily="2" charset="0"/>
              </a:rPr>
              <a:t>IX. Conclusions</a:t>
            </a:r>
            <a:endParaRPr lang="lo-LA" sz="4800" dirty="0">
              <a:cs typeface="Phetsarath OT" panose="02000500000000020004" pitchFamily="2" charset="0"/>
            </a:endParaRPr>
          </a:p>
        </p:txBody>
      </p:sp>
      <p:sp>
        <p:nvSpPr>
          <p:cNvPr id="3" name="Content Placeholder 2"/>
          <p:cNvSpPr>
            <a:spLocks noGrp="1"/>
          </p:cNvSpPr>
          <p:nvPr>
            <p:ph idx="1"/>
          </p:nvPr>
        </p:nvSpPr>
        <p:spPr>
          <a:xfrm>
            <a:off x="557212" y="1473800"/>
            <a:ext cx="10987087" cy="4814888"/>
          </a:xfrm>
          <a:solidFill>
            <a:schemeClr val="accent3">
              <a:lumMod val="20000"/>
              <a:lumOff val="80000"/>
              <a:alpha val="27000"/>
            </a:schemeClr>
          </a:solidFill>
          <a:ln w="19050">
            <a:noFill/>
          </a:ln>
        </p:spPr>
        <p:txBody>
          <a:bodyPr>
            <a:normAutofit fontScale="77500" lnSpcReduction="20000"/>
          </a:bodyPr>
          <a:lstStyle/>
          <a:p>
            <a:pPr marL="0" indent="0" algn="thaiDist">
              <a:lnSpc>
                <a:spcPct val="150000"/>
              </a:lnSpc>
              <a:buNone/>
            </a:pPr>
            <a:r>
              <a:rPr lang="en-US" b="1" dirty="0"/>
              <a:t>	In conclusions, it was found that the student’s participation in online instruction in faculty of education during the pandemic of Covid-19 Academic year of 2020-2022 was in </a:t>
            </a:r>
            <a:r>
              <a:rPr lang="en-US" b="1" dirty="0">
                <a:highlight>
                  <a:srgbClr val="FFFF00"/>
                </a:highlight>
              </a:rPr>
              <a:t>Moderate level </a:t>
            </a:r>
          </a:p>
          <a:p>
            <a:pPr marL="0" indent="0" algn="thaiDist">
              <a:lnSpc>
                <a:spcPct val="150000"/>
              </a:lnSpc>
              <a:buNone/>
            </a:pPr>
            <a:r>
              <a:rPr lang="en-US" b="1" dirty="0"/>
              <a:t>	Meanwhile the finding showed that all processes of instruction has difference participation level such as  </a:t>
            </a:r>
          </a:p>
          <a:p>
            <a:pPr algn="thaiDist">
              <a:lnSpc>
                <a:spcPct val="150000"/>
              </a:lnSpc>
              <a:buFont typeface="Wingdings" panose="05000000000000000000" pitchFamily="2" charset="2"/>
              <a:buChar char="§"/>
            </a:pPr>
            <a:r>
              <a:rPr lang="en-US" b="1" dirty="0"/>
              <a:t>The Student’s participation with platform planning was in Low level</a:t>
            </a:r>
          </a:p>
          <a:p>
            <a:pPr algn="thaiDist">
              <a:lnSpc>
                <a:spcPct val="150000"/>
              </a:lnSpc>
              <a:buFont typeface="Wingdings" panose="05000000000000000000" pitchFamily="2" charset="2"/>
              <a:buChar char="§"/>
            </a:pPr>
            <a:r>
              <a:rPr lang="en-US" b="1" dirty="0"/>
              <a:t>The Student’s participation with Instruction activities was in Moderate level</a:t>
            </a:r>
          </a:p>
          <a:p>
            <a:pPr algn="thaiDist">
              <a:lnSpc>
                <a:spcPct val="150000"/>
              </a:lnSpc>
              <a:buFont typeface="Wingdings" panose="05000000000000000000" pitchFamily="2" charset="2"/>
              <a:buChar char="§"/>
            </a:pPr>
            <a:r>
              <a:rPr lang="en-US" b="1" dirty="0"/>
              <a:t>The Student’s participation with Discussion was in Moderate level</a:t>
            </a:r>
          </a:p>
          <a:p>
            <a:pPr algn="thaiDist">
              <a:lnSpc>
                <a:spcPct val="150000"/>
              </a:lnSpc>
              <a:buFont typeface="Wingdings" panose="05000000000000000000" pitchFamily="2" charset="2"/>
              <a:buChar char="§"/>
            </a:pPr>
            <a:r>
              <a:rPr lang="en-US" b="1" dirty="0"/>
              <a:t>The Student’s participation with Evaluation was in Moderate level</a:t>
            </a:r>
          </a:p>
        </p:txBody>
      </p:sp>
      <p:pic>
        <p:nvPicPr>
          <p:cNvPr id="5" name="Picture 4">
            <a:extLst>
              <a:ext uri="{FF2B5EF4-FFF2-40B4-BE49-F238E27FC236}">
                <a16:creationId xmlns:a16="http://schemas.microsoft.com/office/drawing/2014/main" id="{28D9D181-C7C0-09C4-B252-7B0FE422F0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8440" y="120491"/>
            <a:ext cx="1402080" cy="1402080"/>
          </a:xfrm>
          <a:prstGeom prst="rect">
            <a:avLst/>
          </a:prstGeom>
        </p:spPr>
      </p:pic>
    </p:spTree>
    <p:extLst>
      <p:ext uri="{BB962C8B-B14F-4D97-AF65-F5344CB8AC3E}">
        <p14:creationId xmlns:p14="http://schemas.microsoft.com/office/powerpoint/2010/main" val="2609524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3" y="342900"/>
            <a:ext cx="9866948" cy="957262"/>
          </a:xfrm>
          <a:gradFill flip="none" rotWithShape="1">
            <a:gsLst>
              <a:gs pos="0">
                <a:schemeClr val="accent3">
                  <a:lumMod val="20000"/>
                  <a:lumOff val="80000"/>
                  <a:shade val="30000"/>
                  <a:satMod val="115000"/>
                </a:schemeClr>
              </a:gs>
              <a:gs pos="34000">
                <a:schemeClr val="accent3">
                  <a:lumMod val="20000"/>
                  <a:lumOff val="80000"/>
                  <a:shade val="67500"/>
                  <a:satMod val="115000"/>
                </a:schemeClr>
              </a:gs>
              <a:gs pos="100000">
                <a:schemeClr val="accent3">
                  <a:lumMod val="20000"/>
                  <a:lumOff val="80000"/>
                  <a:shade val="100000"/>
                  <a:satMod val="115000"/>
                </a:schemeClr>
              </a:gs>
            </a:gsLst>
            <a:lin ang="10800000" scaled="1"/>
            <a:tileRect/>
          </a:gradFill>
          <a:ln>
            <a:noFill/>
          </a:ln>
          <a:effectLst/>
        </p:spPr>
        <p:txBody>
          <a:bodyPr>
            <a:normAutofit/>
          </a:bodyPr>
          <a:lstStyle/>
          <a:p>
            <a:pPr algn="l"/>
            <a:r>
              <a:rPr lang="en-US" sz="4800" b="1" dirty="0">
                <a:cs typeface="Phetsarath OT" panose="02000500000000020004" pitchFamily="2" charset="0"/>
              </a:rPr>
              <a:t>IX. Conclusions</a:t>
            </a:r>
            <a:endParaRPr lang="lo-LA" sz="4800" dirty="0">
              <a:cs typeface="Phetsarath OT" panose="02000500000000020004" pitchFamily="2" charset="0"/>
            </a:endParaRPr>
          </a:p>
        </p:txBody>
      </p:sp>
      <p:sp>
        <p:nvSpPr>
          <p:cNvPr id="3" name="Content Placeholder 2"/>
          <p:cNvSpPr>
            <a:spLocks noGrp="1"/>
          </p:cNvSpPr>
          <p:nvPr>
            <p:ph idx="1"/>
          </p:nvPr>
        </p:nvSpPr>
        <p:spPr>
          <a:xfrm>
            <a:off x="557212" y="1473800"/>
            <a:ext cx="10987087" cy="4814888"/>
          </a:xfrm>
          <a:solidFill>
            <a:schemeClr val="accent3">
              <a:lumMod val="20000"/>
              <a:lumOff val="80000"/>
              <a:alpha val="27000"/>
            </a:schemeClr>
          </a:solidFill>
          <a:ln w="19050">
            <a:noFill/>
          </a:ln>
        </p:spPr>
        <p:txBody>
          <a:bodyPr>
            <a:normAutofit fontScale="92500"/>
          </a:bodyPr>
          <a:lstStyle/>
          <a:p>
            <a:pPr marL="0" indent="0" algn="thaiDist">
              <a:lnSpc>
                <a:spcPct val="150000"/>
              </a:lnSpc>
              <a:buNone/>
            </a:pPr>
            <a:r>
              <a:rPr lang="en-US" b="1" dirty="0"/>
              <a:t>	In addition the compare mean of student’s participation who comes from difference resident, Urban and Rural area was found in significant difference due to the condition of internet access in both area where the student live and learn from home during the pandemic.</a:t>
            </a:r>
          </a:p>
          <a:p>
            <a:pPr marL="0" indent="0" algn="thaiDist">
              <a:lnSpc>
                <a:spcPct val="150000"/>
              </a:lnSpc>
              <a:buNone/>
            </a:pPr>
            <a:r>
              <a:rPr lang="en-US" b="1" dirty="0"/>
              <a:t>	Laos is a country with inconvenience infrastructure; particular the telecommunication network are not available in most remote area; So the student has a difficulty to participate the online learning from their area</a:t>
            </a:r>
          </a:p>
        </p:txBody>
      </p:sp>
      <p:pic>
        <p:nvPicPr>
          <p:cNvPr id="5" name="Picture 4">
            <a:extLst>
              <a:ext uri="{FF2B5EF4-FFF2-40B4-BE49-F238E27FC236}">
                <a16:creationId xmlns:a16="http://schemas.microsoft.com/office/drawing/2014/main" id="{81B52564-6018-0DC3-D3C0-B2485F3350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8440" y="120491"/>
            <a:ext cx="1402080" cy="1402080"/>
          </a:xfrm>
          <a:prstGeom prst="rect">
            <a:avLst/>
          </a:prstGeom>
        </p:spPr>
      </p:pic>
    </p:spTree>
    <p:extLst>
      <p:ext uri="{BB962C8B-B14F-4D97-AF65-F5344CB8AC3E}">
        <p14:creationId xmlns:p14="http://schemas.microsoft.com/office/powerpoint/2010/main" val="942506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3" y="342900"/>
            <a:ext cx="9821228" cy="957262"/>
          </a:xfrm>
          <a:gradFill flip="none" rotWithShape="1">
            <a:gsLst>
              <a:gs pos="0">
                <a:schemeClr val="accent3">
                  <a:lumMod val="20000"/>
                  <a:lumOff val="80000"/>
                  <a:shade val="30000"/>
                  <a:satMod val="115000"/>
                </a:schemeClr>
              </a:gs>
              <a:gs pos="34000">
                <a:schemeClr val="accent3">
                  <a:lumMod val="20000"/>
                  <a:lumOff val="80000"/>
                  <a:shade val="67500"/>
                  <a:satMod val="115000"/>
                </a:schemeClr>
              </a:gs>
              <a:gs pos="100000">
                <a:schemeClr val="accent3">
                  <a:lumMod val="20000"/>
                  <a:lumOff val="80000"/>
                  <a:shade val="100000"/>
                  <a:satMod val="115000"/>
                </a:schemeClr>
              </a:gs>
            </a:gsLst>
            <a:lin ang="10800000" scaled="1"/>
            <a:tileRect/>
          </a:gradFill>
          <a:ln>
            <a:noFill/>
          </a:ln>
          <a:effectLst/>
        </p:spPr>
        <p:txBody>
          <a:bodyPr>
            <a:normAutofit/>
          </a:bodyPr>
          <a:lstStyle/>
          <a:p>
            <a:pPr algn="l"/>
            <a:r>
              <a:rPr lang="en-US" sz="4800" b="1" dirty="0">
                <a:cs typeface="Phetsarath OT" panose="02000500000000020004" pitchFamily="2" charset="0"/>
              </a:rPr>
              <a:t>IX. Conclusions</a:t>
            </a:r>
            <a:endParaRPr lang="lo-LA" sz="4800" dirty="0">
              <a:cs typeface="Phetsarath OT" panose="02000500000000020004" pitchFamily="2" charset="0"/>
            </a:endParaRPr>
          </a:p>
        </p:txBody>
      </p:sp>
      <p:sp>
        <p:nvSpPr>
          <p:cNvPr id="3" name="Content Placeholder 2"/>
          <p:cNvSpPr>
            <a:spLocks noGrp="1"/>
          </p:cNvSpPr>
          <p:nvPr>
            <p:ph idx="1"/>
          </p:nvPr>
        </p:nvSpPr>
        <p:spPr>
          <a:xfrm>
            <a:off x="557212" y="1473800"/>
            <a:ext cx="10987087" cy="4814888"/>
          </a:xfrm>
          <a:solidFill>
            <a:schemeClr val="accent3">
              <a:lumMod val="20000"/>
              <a:lumOff val="80000"/>
              <a:alpha val="27000"/>
            </a:schemeClr>
          </a:solidFill>
          <a:ln w="19050">
            <a:noFill/>
          </a:ln>
        </p:spPr>
        <p:txBody>
          <a:bodyPr>
            <a:normAutofit/>
          </a:bodyPr>
          <a:lstStyle/>
          <a:p>
            <a:pPr marL="0" indent="0" algn="thaiDist">
              <a:lnSpc>
                <a:spcPct val="110000"/>
              </a:lnSpc>
              <a:buNone/>
            </a:pPr>
            <a:r>
              <a:rPr lang="en-US" b="1" dirty="0"/>
              <a:t>	An other reasons of the participation from the student who take part with online classroom were not in high level we found that the following factor:</a:t>
            </a:r>
          </a:p>
          <a:p>
            <a:pPr algn="thaiDist">
              <a:lnSpc>
                <a:spcPct val="110000"/>
              </a:lnSpc>
              <a:buFont typeface="Wingdings" panose="05000000000000000000" pitchFamily="2" charset="2"/>
              <a:buChar char="v"/>
            </a:pPr>
            <a:r>
              <a:rPr lang="en-US" b="1" dirty="0"/>
              <a:t>The preparation for the platform</a:t>
            </a:r>
          </a:p>
          <a:p>
            <a:pPr algn="thaiDist">
              <a:lnSpc>
                <a:spcPct val="110000"/>
              </a:lnSpc>
              <a:buFont typeface="Wingdings" panose="05000000000000000000" pitchFamily="2" charset="2"/>
              <a:buChar char="v"/>
            </a:pPr>
            <a:r>
              <a:rPr lang="en-US" b="1" dirty="0"/>
              <a:t>The preparation for Hardware</a:t>
            </a:r>
          </a:p>
          <a:p>
            <a:pPr algn="thaiDist">
              <a:lnSpc>
                <a:spcPct val="110000"/>
              </a:lnSpc>
              <a:buFont typeface="Wingdings" panose="05000000000000000000" pitchFamily="2" charset="2"/>
              <a:buChar char="v"/>
            </a:pPr>
            <a:r>
              <a:rPr lang="en-US" b="1" dirty="0"/>
              <a:t>The preparation for the contents </a:t>
            </a:r>
          </a:p>
          <a:p>
            <a:pPr algn="thaiDist">
              <a:lnSpc>
                <a:spcPct val="110000"/>
              </a:lnSpc>
              <a:buFont typeface="Wingdings" panose="05000000000000000000" pitchFamily="2" charset="2"/>
              <a:buChar char="v"/>
            </a:pPr>
            <a:r>
              <a:rPr lang="en-US" b="1" dirty="0"/>
              <a:t>The preparation for the methodology</a:t>
            </a:r>
          </a:p>
          <a:p>
            <a:pPr algn="thaiDist">
              <a:lnSpc>
                <a:spcPct val="110000"/>
              </a:lnSpc>
              <a:buFont typeface="Wingdings" panose="05000000000000000000" pitchFamily="2" charset="2"/>
              <a:buChar char="§"/>
            </a:pPr>
            <a:endParaRPr lang="en-US" b="1" dirty="0"/>
          </a:p>
        </p:txBody>
      </p:sp>
      <p:pic>
        <p:nvPicPr>
          <p:cNvPr id="5" name="Picture 4">
            <a:extLst>
              <a:ext uri="{FF2B5EF4-FFF2-40B4-BE49-F238E27FC236}">
                <a16:creationId xmlns:a16="http://schemas.microsoft.com/office/drawing/2014/main" id="{28A9B1E8-B1F7-2977-ABC8-3B819EBDFB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8440" y="120491"/>
            <a:ext cx="1402080" cy="1402080"/>
          </a:xfrm>
          <a:prstGeom prst="rect">
            <a:avLst/>
          </a:prstGeom>
        </p:spPr>
      </p:pic>
    </p:spTree>
    <p:extLst>
      <p:ext uri="{BB962C8B-B14F-4D97-AF65-F5344CB8AC3E}">
        <p14:creationId xmlns:p14="http://schemas.microsoft.com/office/powerpoint/2010/main" val="3117739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3" y="342900"/>
            <a:ext cx="9927907" cy="957262"/>
          </a:xfrm>
          <a:gradFill flip="none" rotWithShape="1">
            <a:gsLst>
              <a:gs pos="0">
                <a:schemeClr val="accent3">
                  <a:lumMod val="20000"/>
                  <a:lumOff val="80000"/>
                  <a:shade val="30000"/>
                  <a:satMod val="115000"/>
                </a:schemeClr>
              </a:gs>
              <a:gs pos="34000">
                <a:schemeClr val="accent3">
                  <a:lumMod val="20000"/>
                  <a:lumOff val="80000"/>
                  <a:shade val="67500"/>
                  <a:satMod val="115000"/>
                </a:schemeClr>
              </a:gs>
              <a:gs pos="100000">
                <a:schemeClr val="accent3">
                  <a:lumMod val="20000"/>
                  <a:lumOff val="80000"/>
                  <a:shade val="100000"/>
                  <a:satMod val="115000"/>
                </a:schemeClr>
              </a:gs>
            </a:gsLst>
            <a:lin ang="10800000" scaled="1"/>
            <a:tileRect/>
          </a:gradFill>
          <a:ln>
            <a:noFill/>
          </a:ln>
          <a:effectLst/>
        </p:spPr>
        <p:txBody>
          <a:bodyPr>
            <a:normAutofit/>
          </a:bodyPr>
          <a:lstStyle/>
          <a:p>
            <a:pPr algn="l"/>
            <a:r>
              <a:rPr lang="en-US" sz="4800" b="1" dirty="0">
                <a:cs typeface="Phetsarath OT" panose="02000500000000020004" pitchFamily="2" charset="0"/>
              </a:rPr>
              <a:t>IX. Conclusions</a:t>
            </a:r>
            <a:endParaRPr lang="lo-LA" sz="4800" dirty="0">
              <a:cs typeface="Phetsarath OT" panose="02000500000000020004" pitchFamily="2" charset="0"/>
            </a:endParaRPr>
          </a:p>
        </p:txBody>
      </p:sp>
      <p:sp>
        <p:nvSpPr>
          <p:cNvPr id="3" name="Content Placeholder 2"/>
          <p:cNvSpPr>
            <a:spLocks noGrp="1"/>
          </p:cNvSpPr>
          <p:nvPr>
            <p:ph idx="1"/>
          </p:nvPr>
        </p:nvSpPr>
        <p:spPr>
          <a:xfrm>
            <a:off x="557212" y="1473800"/>
            <a:ext cx="10987087" cy="4814888"/>
          </a:xfrm>
          <a:solidFill>
            <a:schemeClr val="accent3">
              <a:lumMod val="20000"/>
              <a:lumOff val="80000"/>
              <a:alpha val="27000"/>
            </a:schemeClr>
          </a:solidFill>
          <a:ln w="19050">
            <a:noFill/>
          </a:ln>
        </p:spPr>
        <p:txBody>
          <a:bodyPr>
            <a:normAutofit/>
          </a:bodyPr>
          <a:lstStyle/>
          <a:p>
            <a:pPr marL="0" indent="0" algn="thaiDist">
              <a:lnSpc>
                <a:spcPct val="110000"/>
              </a:lnSpc>
              <a:buNone/>
            </a:pPr>
            <a:r>
              <a:rPr lang="en-US" b="1" dirty="0"/>
              <a:t>	Anyhow, not only the participation that showing the statistic in the moderate level; we also found some research which it study in the same location and same period of pandemic such as </a:t>
            </a:r>
            <a:r>
              <a:rPr lang="lo-LA" sz="2800" b="1" i="1" dirty="0">
                <a:effectLst/>
                <a:ea typeface="Cordia New" panose="020B0304020202020204" pitchFamily="34" charset="-34"/>
                <a:cs typeface="Phetsarath OT" panose="02000500000000020004" pitchFamily="2" charset="0"/>
              </a:rPr>
              <a:t>(</a:t>
            </a:r>
            <a:r>
              <a:rPr lang="en-US" sz="2800" b="1" i="1" dirty="0">
                <a:effectLst/>
                <a:ea typeface="Cordia New" panose="020B0304020202020204" pitchFamily="34" charset="-34"/>
                <a:cs typeface="Phetsarath OT" panose="02000500000000020004" pitchFamily="2" charset="0"/>
              </a:rPr>
              <a:t>Yang </a:t>
            </a:r>
            <a:r>
              <a:rPr lang="en-US" sz="2800" b="1" i="1" dirty="0" err="1">
                <a:effectLst/>
                <a:ea typeface="Cordia New" panose="020B0304020202020204" pitchFamily="34" charset="-34"/>
                <a:cs typeface="Phetsarath OT" panose="02000500000000020004" pitchFamily="2" charset="0"/>
              </a:rPr>
              <a:t>XANG</a:t>
            </a:r>
            <a:r>
              <a:rPr lang="en-US" sz="2800" b="1" i="1" dirty="0">
                <a:effectLst/>
                <a:ea typeface="Cordia New" panose="020B0304020202020204" pitchFamily="34" charset="-34"/>
                <a:cs typeface="Phetsarath OT" panose="02000500000000020004" pitchFamily="2" charset="0"/>
              </a:rPr>
              <a:t> et al, </a:t>
            </a:r>
            <a:r>
              <a:rPr lang="lo-LA" sz="2800" b="1" i="1" dirty="0">
                <a:effectLst/>
                <a:ea typeface="Cordia New" panose="020B0304020202020204" pitchFamily="34" charset="-34"/>
                <a:cs typeface="Phetsarath OT" panose="02000500000000020004" pitchFamily="2" charset="0"/>
              </a:rPr>
              <a:t>2021)</a:t>
            </a:r>
            <a:r>
              <a:rPr lang="en-US" sz="2800" b="1" i="1" dirty="0">
                <a:effectLst/>
                <a:ea typeface="Cordia New" panose="020B0304020202020204" pitchFamily="34" charset="-34"/>
                <a:cs typeface="Phetsarath OT" panose="02000500000000020004" pitchFamily="2" charset="0"/>
              </a:rPr>
              <a:t> </a:t>
            </a:r>
            <a:r>
              <a:rPr lang="en-US" sz="2800" b="1" dirty="0">
                <a:effectLst/>
                <a:ea typeface="Cordia New" panose="020B0304020202020204" pitchFamily="34" charset="-34"/>
                <a:cs typeface="Phetsarath OT" panose="02000500000000020004" pitchFamily="2" charset="0"/>
              </a:rPr>
              <a:t>found that the students from difference resident has difference attitude about online learning; and </a:t>
            </a:r>
            <a:r>
              <a:rPr lang="en-US" sz="2800" b="1" i="1" dirty="0">
                <a:effectLst/>
                <a:ea typeface="Cordia New" panose="020B0304020202020204" pitchFamily="34" charset="-34"/>
                <a:cs typeface="Phetsarath OT" panose="02000500000000020004" pitchFamily="2" charset="0"/>
              </a:rPr>
              <a:t>(</a:t>
            </a:r>
            <a:r>
              <a:rPr lang="en-US" sz="2800" b="1" i="1" dirty="0" err="1">
                <a:effectLst/>
                <a:ea typeface="Cordia New" panose="020B0304020202020204" pitchFamily="34" charset="-34"/>
                <a:cs typeface="Phetsarath OT" panose="02000500000000020004" pitchFamily="2" charset="0"/>
              </a:rPr>
              <a:t>Kammee</a:t>
            </a:r>
            <a:r>
              <a:rPr lang="en-US" sz="2800" b="1" i="1" dirty="0">
                <a:effectLst/>
                <a:ea typeface="Cordia New" panose="020B0304020202020204" pitchFamily="34" charset="-34"/>
                <a:cs typeface="Phetsarath OT" panose="02000500000000020004" pitchFamily="2" charset="0"/>
              </a:rPr>
              <a:t> VANG et al, 2020) </a:t>
            </a:r>
            <a:r>
              <a:rPr lang="en-US" sz="2800" b="1" dirty="0">
                <a:effectLst/>
                <a:ea typeface="Cordia New" panose="020B0304020202020204" pitchFamily="34" charset="-34"/>
                <a:cs typeface="Phetsarath OT" panose="02000500000000020004" pitchFamily="2" charset="0"/>
              </a:rPr>
              <a:t>found that English student at the faculty of education has satisfy on learning English via E-learning in moderate level; </a:t>
            </a:r>
          </a:p>
        </p:txBody>
      </p:sp>
      <p:pic>
        <p:nvPicPr>
          <p:cNvPr id="5" name="Picture 4">
            <a:extLst>
              <a:ext uri="{FF2B5EF4-FFF2-40B4-BE49-F238E27FC236}">
                <a16:creationId xmlns:a16="http://schemas.microsoft.com/office/drawing/2014/main" id="{8D7B6CCB-A1F3-95C9-0453-5C93F5AA29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8440" y="120491"/>
            <a:ext cx="1402080" cy="1402080"/>
          </a:xfrm>
          <a:prstGeom prst="rect">
            <a:avLst/>
          </a:prstGeom>
        </p:spPr>
      </p:pic>
    </p:spTree>
    <p:extLst>
      <p:ext uri="{BB962C8B-B14F-4D97-AF65-F5344CB8AC3E}">
        <p14:creationId xmlns:p14="http://schemas.microsoft.com/office/powerpoint/2010/main" val="1463770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3" y="342900"/>
            <a:ext cx="9973628" cy="957262"/>
          </a:xfrm>
          <a:gradFill flip="none" rotWithShape="1">
            <a:gsLst>
              <a:gs pos="0">
                <a:schemeClr val="accent3">
                  <a:lumMod val="20000"/>
                  <a:lumOff val="80000"/>
                  <a:shade val="30000"/>
                  <a:satMod val="115000"/>
                </a:schemeClr>
              </a:gs>
              <a:gs pos="34000">
                <a:schemeClr val="accent3">
                  <a:lumMod val="20000"/>
                  <a:lumOff val="80000"/>
                  <a:shade val="67500"/>
                  <a:satMod val="115000"/>
                </a:schemeClr>
              </a:gs>
              <a:gs pos="100000">
                <a:schemeClr val="accent3">
                  <a:lumMod val="20000"/>
                  <a:lumOff val="80000"/>
                  <a:shade val="100000"/>
                  <a:satMod val="115000"/>
                </a:schemeClr>
              </a:gs>
            </a:gsLst>
            <a:lin ang="10800000" scaled="1"/>
            <a:tileRect/>
          </a:gradFill>
          <a:ln>
            <a:noFill/>
          </a:ln>
          <a:effectLst/>
        </p:spPr>
        <p:txBody>
          <a:bodyPr>
            <a:normAutofit/>
          </a:bodyPr>
          <a:lstStyle/>
          <a:p>
            <a:pPr algn="l"/>
            <a:r>
              <a:rPr lang="en-US" sz="4800" b="1" dirty="0">
                <a:cs typeface="Phetsarath OT" panose="02000500000000020004" pitchFamily="2" charset="0"/>
              </a:rPr>
              <a:t>IX. Conclusions</a:t>
            </a:r>
            <a:endParaRPr lang="lo-LA" sz="4800" dirty="0">
              <a:cs typeface="Phetsarath OT" panose="02000500000000020004" pitchFamily="2" charset="0"/>
            </a:endParaRPr>
          </a:p>
        </p:txBody>
      </p:sp>
      <p:sp>
        <p:nvSpPr>
          <p:cNvPr id="3" name="Content Placeholder 2"/>
          <p:cNvSpPr>
            <a:spLocks noGrp="1"/>
          </p:cNvSpPr>
          <p:nvPr>
            <p:ph idx="1"/>
          </p:nvPr>
        </p:nvSpPr>
        <p:spPr>
          <a:xfrm>
            <a:off x="557212" y="1473800"/>
            <a:ext cx="10987087" cy="4814888"/>
          </a:xfrm>
          <a:solidFill>
            <a:schemeClr val="accent3">
              <a:lumMod val="20000"/>
              <a:lumOff val="80000"/>
              <a:alpha val="27000"/>
            </a:schemeClr>
          </a:solidFill>
          <a:ln w="19050">
            <a:noFill/>
          </a:ln>
        </p:spPr>
        <p:txBody>
          <a:bodyPr>
            <a:normAutofit/>
          </a:bodyPr>
          <a:lstStyle/>
          <a:p>
            <a:pPr marL="0" indent="0" algn="thaiDist">
              <a:lnSpc>
                <a:spcPct val="110000"/>
              </a:lnSpc>
              <a:buNone/>
            </a:pPr>
            <a:r>
              <a:rPr lang="en-US" dirty="0"/>
              <a:t>	</a:t>
            </a:r>
            <a:r>
              <a:rPr lang="en-US" b="1" dirty="0">
                <a:ea typeface="Cordia New" panose="020B0304020202020204" pitchFamily="34" charset="-34"/>
                <a:cs typeface="Phetsarath OT" panose="02000500000000020004" pitchFamily="2" charset="0"/>
              </a:rPr>
              <a:t>As for the difference of student’s participation between Urban and Rural resident are significant differenced due to the internet access status in both area’ as we know the urban area is quite easier; so that the level of online engagement of the student in the city or urban area is in high level </a:t>
            </a:r>
            <a:r>
              <a:rPr lang="en-US" sz="2800" b="1" i="1" dirty="0">
                <a:effectLst/>
                <a:ea typeface="Cordia New" panose="020B0304020202020204" pitchFamily="34" charset="-34"/>
                <a:cs typeface="Cordia New" panose="020B0304020202020204" pitchFamily="34" charset="-34"/>
              </a:rPr>
              <a:t>(</a:t>
            </a:r>
            <a:r>
              <a:rPr lang="en-US" sz="2800" b="1" i="1" dirty="0" err="1">
                <a:effectLst/>
                <a:ea typeface="Cordia New" panose="020B0304020202020204" pitchFamily="34" charset="-34"/>
                <a:cs typeface="Cordia New" panose="020B0304020202020204" pitchFamily="34" charset="-34"/>
              </a:rPr>
              <a:t>Somsack</a:t>
            </a:r>
            <a:r>
              <a:rPr lang="en-US" sz="2800" b="1" i="1" dirty="0">
                <a:effectLst/>
                <a:ea typeface="Cordia New" panose="020B0304020202020204" pitchFamily="34" charset="-34"/>
                <a:cs typeface="Cordia New" panose="020B0304020202020204" pitchFamily="34" charset="-34"/>
              </a:rPr>
              <a:t> </a:t>
            </a:r>
            <a:r>
              <a:rPr lang="en-US" sz="2800" b="1" i="1" dirty="0" err="1">
                <a:effectLst/>
                <a:ea typeface="Cordia New" panose="020B0304020202020204" pitchFamily="34" charset="-34"/>
                <a:cs typeface="Cordia New" panose="020B0304020202020204" pitchFamily="34" charset="-34"/>
              </a:rPr>
              <a:t>SANTISOUK</a:t>
            </a:r>
            <a:r>
              <a:rPr lang="en-US" sz="2800" b="1" i="1" dirty="0">
                <a:effectLst/>
                <a:ea typeface="Cordia New" panose="020B0304020202020204" pitchFamily="34" charset="-34"/>
                <a:cs typeface="Cordia New" panose="020B0304020202020204" pitchFamily="34" charset="-34"/>
              </a:rPr>
              <a:t> et al, 2020</a:t>
            </a:r>
            <a:r>
              <a:rPr lang="en-US" sz="2800" b="1" dirty="0">
                <a:effectLst/>
                <a:ea typeface="Cordia New" panose="020B0304020202020204" pitchFamily="34" charset="-34"/>
                <a:cs typeface="Cordia New" panose="020B0304020202020204" pitchFamily="34" charset="-34"/>
              </a:rPr>
              <a:t>); and in other way the student in the town are also satisfy with the </a:t>
            </a:r>
            <a:r>
              <a:rPr lang="en-US" b="1" dirty="0">
                <a:ea typeface="Cordia New" panose="020B0304020202020204" pitchFamily="34" charset="-34"/>
                <a:cs typeface="Cordia New" panose="020B0304020202020204" pitchFamily="34" charset="-34"/>
              </a:rPr>
              <a:t>high speed of network </a:t>
            </a:r>
            <a:r>
              <a:rPr lang="lo-LA" sz="2800" b="1" i="1" dirty="0">
                <a:effectLst/>
                <a:ea typeface="Calibri" panose="020F0502020204030204" pitchFamily="34" charset="0"/>
                <a:cs typeface="Phetsarath OT" panose="02000500000000020004" pitchFamily="2" charset="0"/>
              </a:rPr>
              <a:t>(</a:t>
            </a:r>
            <a:r>
              <a:rPr lang="en-US" sz="2800" b="1" i="1" dirty="0" err="1">
                <a:effectLst/>
                <a:ea typeface="Calibri" panose="020F0502020204030204" pitchFamily="34" charset="0"/>
                <a:cs typeface="Cordia New" panose="020B0304020202020204" pitchFamily="34" charset="-34"/>
              </a:rPr>
              <a:t>Ladavanh</a:t>
            </a:r>
            <a:r>
              <a:rPr lang="en-US" sz="2800" b="1" i="1" dirty="0">
                <a:effectLst/>
                <a:ea typeface="Calibri" panose="020F0502020204030204" pitchFamily="34" charset="0"/>
                <a:cs typeface="Cordia New" panose="020B0304020202020204" pitchFamily="34" charset="-34"/>
              </a:rPr>
              <a:t> </a:t>
            </a:r>
            <a:r>
              <a:rPr lang="en-US" sz="2800" b="1" i="1" dirty="0" err="1">
                <a:effectLst/>
                <a:ea typeface="Calibri" panose="020F0502020204030204" pitchFamily="34" charset="0"/>
                <a:cs typeface="Cordia New" panose="020B0304020202020204" pitchFamily="34" charset="-34"/>
              </a:rPr>
              <a:t>SAMOUNTY</a:t>
            </a:r>
            <a:r>
              <a:rPr lang="en-US" sz="2800" b="1" i="1" dirty="0">
                <a:effectLst/>
                <a:ea typeface="Calibri" panose="020F0502020204030204" pitchFamily="34" charset="0"/>
                <a:cs typeface="Cordia New" panose="020B0304020202020204" pitchFamily="34" charset="-34"/>
              </a:rPr>
              <a:t>, </a:t>
            </a:r>
            <a:r>
              <a:rPr lang="lo-LA" sz="2800" b="1" i="1" dirty="0">
                <a:effectLst/>
                <a:ea typeface="Calibri" panose="020F0502020204030204" pitchFamily="34" charset="0"/>
                <a:cs typeface="Phetsarath OT" panose="02000500000000020004" pitchFamily="2" charset="0"/>
              </a:rPr>
              <a:t>2020)</a:t>
            </a:r>
            <a:r>
              <a:rPr lang="en-US" sz="2800" b="1" i="1" dirty="0">
                <a:effectLst/>
                <a:ea typeface="Calibri" panose="020F0502020204030204" pitchFamily="34" charset="0"/>
                <a:cs typeface="Phetsarath OT" panose="02000500000000020004" pitchFamily="2" charset="0"/>
              </a:rPr>
              <a:t>.</a:t>
            </a:r>
            <a:r>
              <a:rPr lang="en-US" b="1" i="1" dirty="0">
                <a:ea typeface="Cordia New" panose="020B0304020202020204" pitchFamily="34" charset="-34"/>
                <a:cs typeface="Cordia New" panose="020B0304020202020204" pitchFamily="34" charset="-34"/>
              </a:rPr>
              <a:t> </a:t>
            </a:r>
          </a:p>
          <a:p>
            <a:pPr marL="0" indent="0" algn="thaiDist">
              <a:lnSpc>
                <a:spcPct val="110000"/>
              </a:lnSpc>
              <a:buNone/>
            </a:pPr>
            <a:r>
              <a:rPr lang="en-US" sz="2800" b="1" dirty="0">
                <a:effectLst/>
                <a:ea typeface="Cordia New" panose="020B0304020202020204" pitchFamily="34" charset="-34"/>
                <a:cs typeface="Cordia New" panose="020B0304020202020204" pitchFamily="34" charset="-34"/>
              </a:rPr>
              <a:t>	</a:t>
            </a:r>
            <a:r>
              <a:rPr lang="en-US" b="1" dirty="0">
                <a:ea typeface="Cordia New" panose="020B0304020202020204" pitchFamily="34" charset="-34"/>
                <a:cs typeface="Cordia New" panose="020B0304020202020204" pitchFamily="34" charset="-34"/>
              </a:rPr>
              <a:t>Those above factors are not available in the Rural area</a:t>
            </a:r>
            <a:endParaRPr lang="en-US" sz="2800" b="1" dirty="0">
              <a:effectLst/>
              <a:ea typeface="Cordia New" panose="020B0304020202020204" pitchFamily="34" charset="-34"/>
              <a:cs typeface="Phetsarath OT" panose="02000500000000020004" pitchFamily="2" charset="0"/>
            </a:endParaRPr>
          </a:p>
        </p:txBody>
      </p:sp>
      <p:pic>
        <p:nvPicPr>
          <p:cNvPr id="5" name="Picture 4">
            <a:extLst>
              <a:ext uri="{FF2B5EF4-FFF2-40B4-BE49-F238E27FC236}">
                <a16:creationId xmlns:a16="http://schemas.microsoft.com/office/drawing/2014/main" id="{3F692475-FA84-2A2D-BDB3-521FDCC99B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8440" y="120491"/>
            <a:ext cx="1402080" cy="1402080"/>
          </a:xfrm>
          <a:prstGeom prst="rect">
            <a:avLst/>
          </a:prstGeom>
        </p:spPr>
      </p:pic>
    </p:spTree>
    <p:extLst>
      <p:ext uri="{BB962C8B-B14F-4D97-AF65-F5344CB8AC3E}">
        <p14:creationId xmlns:p14="http://schemas.microsoft.com/office/powerpoint/2010/main" val="3638631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2" y="342900"/>
            <a:ext cx="9912667" cy="957262"/>
          </a:xfrm>
          <a:gradFill flip="none" rotWithShape="1">
            <a:gsLst>
              <a:gs pos="0">
                <a:schemeClr val="accent3">
                  <a:lumMod val="20000"/>
                  <a:lumOff val="80000"/>
                  <a:shade val="30000"/>
                  <a:satMod val="115000"/>
                </a:schemeClr>
              </a:gs>
              <a:gs pos="34000">
                <a:schemeClr val="accent3">
                  <a:lumMod val="20000"/>
                  <a:lumOff val="80000"/>
                  <a:shade val="67500"/>
                  <a:satMod val="115000"/>
                </a:schemeClr>
              </a:gs>
              <a:gs pos="100000">
                <a:schemeClr val="accent3">
                  <a:lumMod val="20000"/>
                  <a:lumOff val="80000"/>
                  <a:shade val="100000"/>
                  <a:satMod val="115000"/>
                </a:schemeClr>
              </a:gs>
            </a:gsLst>
            <a:lin ang="10800000" scaled="1"/>
            <a:tileRect/>
          </a:gradFill>
          <a:ln>
            <a:noFill/>
          </a:ln>
          <a:effectLst/>
        </p:spPr>
        <p:txBody>
          <a:bodyPr>
            <a:normAutofit/>
          </a:bodyPr>
          <a:lstStyle/>
          <a:p>
            <a:pPr algn="l"/>
            <a:r>
              <a:rPr lang="en-US" sz="4800" b="1" dirty="0">
                <a:cs typeface="Phetsarath OT" panose="02000500000000020004" pitchFamily="2" charset="0"/>
              </a:rPr>
              <a:t>XI. Reference </a:t>
            </a:r>
            <a:endParaRPr lang="lo-LA" sz="4800" dirty="0">
              <a:cs typeface="Phetsarath OT" panose="02000500000000020004" pitchFamily="2" charset="0"/>
            </a:endParaRPr>
          </a:p>
        </p:txBody>
      </p:sp>
      <p:sp>
        <p:nvSpPr>
          <p:cNvPr id="3" name="Content Placeholder 2"/>
          <p:cNvSpPr>
            <a:spLocks noGrp="1"/>
          </p:cNvSpPr>
          <p:nvPr>
            <p:ph idx="1"/>
          </p:nvPr>
        </p:nvSpPr>
        <p:spPr>
          <a:xfrm>
            <a:off x="557212" y="1473800"/>
            <a:ext cx="10987087" cy="4814888"/>
          </a:xfrm>
          <a:solidFill>
            <a:schemeClr val="accent3">
              <a:lumMod val="20000"/>
              <a:lumOff val="80000"/>
              <a:alpha val="27000"/>
            </a:schemeClr>
          </a:solidFill>
          <a:ln w="19050">
            <a:noFill/>
          </a:ln>
        </p:spPr>
        <p:txBody>
          <a:bodyPr>
            <a:noAutofit/>
          </a:bodyPr>
          <a:lstStyle/>
          <a:p>
            <a:pPr marL="0" indent="0">
              <a:lnSpc>
                <a:spcPct val="100000"/>
              </a:lnSpc>
              <a:buNone/>
            </a:pPr>
            <a:r>
              <a:rPr lang="en-US" sz="2400" dirty="0"/>
              <a:t>	Faculty of Education. (2009). Educational Technology. </a:t>
            </a:r>
            <a:r>
              <a:rPr lang="en-US" sz="2400" dirty="0" err="1"/>
              <a:t>LouangPrabang</a:t>
            </a:r>
            <a:r>
              <a:rPr lang="en-US" sz="2400" dirty="0"/>
              <a:t>: </a:t>
            </a:r>
            <a:r>
              <a:rPr lang="en-US" sz="2400" dirty="0" err="1"/>
              <a:t>Souphanouvong</a:t>
            </a:r>
            <a:r>
              <a:rPr lang="en-US" sz="2400" dirty="0"/>
              <a:t> University.</a:t>
            </a:r>
          </a:p>
          <a:p>
            <a:pPr marL="0" indent="0">
              <a:lnSpc>
                <a:spcPct val="100000"/>
              </a:lnSpc>
              <a:buNone/>
            </a:pPr>
            <a:r>
              <a:rPr lang="en-US" sz="2400" dirty="0"/>
              <a:t>	</a:t>
            </a:r>
            <a:r>
              <a:rPr lang="en-US" sz="2400" dirty="0" err="1"/>
              <a:t>internetworldstats</a:t>
            </a:r>
            <a:r>
              <a:rPr lang="en-US" sz="2400" dirty="0"/>
              <a:t>. (2020). Internet User </a:t>
            </a:r>
            <a:r>
              <a:rPr lang="en-US" sz="2400" dirty="0" err="1"/>
              <a:t>Intribution</a:t>
            </a:r>
            <a:r>
              <a:rPr lang="en-US" sz="2400" dirty="0"/>
              <a:t> in the world. Retrieved from https://</a:t>
            </a:r>
            <a:r>
              <a:rPr lang="en-US" sz="2400" dirty="0" err="1"/>
              <a:t>www.internetworldstats.com</a:t>
            </a:r>
            <a:r>
              <a:rPr lang="en-US" sz="2400" dirty="0"/>
              <a:t>/</a:t>
            </a:r>
            <a:r>
              <a:rPr lang="en-US" sz="2400" dirty="0" err="1"/>
              <a:t>stats.htm</a:t>
            </a:r>
            <a:endParaRPr lang="en-US" sz="2400" dirty="0"/>
          </a:p>
          <a:p>
            <a:pPr marL="0" indent="0">
              <a:lnSpc>
                <a:spcPct val="100000"/>
              </a:lnSpc>
              <a:buNone/>
            </a:pPr>
            <a:r>
              <a:rPr lang="en-US" sz="2400" dirty="0"/>
              <a:t>	J. Michael Spector. (2020). Design for Educational Technology. Texas: University of North Texas.</a:t>
            </a:r>
          </a:p>
          <a:p>
            <a:pPr marL="0" indent="0">
              <a:lnSpc>
                <a:spcPct val="100000"/>
              </a:lnSpc>
              <a:buNone/>
            </a:pPr>
            <a:r>
              <a:rPr lang="en-US" sz="2400" dirty="0"/>
              <a:t>	</a:t>
            </a:r>
            <a:r>
              <a:rPr lang="en-US" sz="2400" dirty="0" err="1"/>
              <a:t>Junfeng</a:t>
            </a:r>
            <a:r>
              <a:rPr lang="en-US" sz="2400" dirty="0"/>
              <a:t> Yang. (2020). User perspective of educational education. Hangzhou, Zhejiang, China: Hangzhou Normal University.</a:t>
            </a:r>
          </a:p>
          <a:p>
            <a:pPr marL="0" indent="0">
              <a:lnSpc>
                <a:spcPct val="100000"/>
              </a:lnSpc>
              <a:buNone/>
            </a:pPr>
            <a:r>
              <a:rPr lang="en-US" sz="2400" dirty="0"/>
              <a:t>	</a:t>
            </a:r>
            <a:r>
              <a:rPr lang="en-US" sz="2400" dirty="0" err="1"/>
              <a:t>kansiri</a:t>
            </a:r>
            <a:r>
              <a:rPr lang="en-US" sz="2400" dirty="0"/>
              <a:t> </a:t>
            </a:r>
            <a:r>
              <a:rPr lang="en-US" sz="2400" dirty="0" err="1"/>
              <a:t>Chanchalearn</a:t>
            </a:r>
            <a:r>
              <a:rPr lang="en-US" sz="2400" dirty="0"/>
              <a:t>. (2015, 11 26). Identifying population and sample. Retrieved from </a:t>
            </a:r>
            <a:r>
              <a:rPr lang="en-US" sz="2400" dirty="0" err="1"/>
              <a:t>uxlabth.com</a:t>
            </a:r>
            <a:r>
              <a:rPr lang="en-US" sz="2400" dirty="0"/>
              <a:t>.</a:t>
            </a:r>
          </a:p>
          <a:p>
            <a:pPr marL="0" indent="0">
              <a:lnSpc>
                <a:spcPct val="100000"/>
              </a:lnSpc>
              <a:buNone/>
            </a:pPr>
            <a:r>
              <a:rPr lang="en-US" sz="2400" dirty="0"/>
              <a:t>	Ministry of Education and Sport. (2016). Strategy 2015 and Vision 2030 . Vientiane: Ministry of Education and Sport.</a:t>
            </a:r>
          </a:p>
          <a:p>
            <a:pPr marL="0" indent="0">
              <a:lnSpc>
                <a:spcPct val="100000"/>
              </a:lnSpc>
              <a:buNone/>
            </a:pPr>
            <a:endParaRPr lang="en-US" sz="2400" dirty="0"/>
          </a:p>
          <a:p>
            <a:pPr marL="0" indent="0">
              <a:lnSpc>
                <a:spcPct val="100000"/>
              </a:lnSpc>
              <a:buNone/>
            </a:pPr>
            <a:endParaRPr lang="en-US" sz="2400" dirty="0"/>
          </a:p>
        </p:txBody>
      </p:sp>
      <p:pic>
        <p:nvPicPr>
          <p:cNvPr id="5" name="Picture 4">
            <a:extLst>
              <a:ext uri="{FF2B5EF4-FFF2-40B4-BE49-F238E27FC236}">
                <a16:creationId xmlns:a16="http://schemas.microsoft.com/office/drawing/2014/main" id="{78ECBC4D-90C4-BD7C-8A38-21EAFF6F16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8440" y="120491"/>
            <a:ext cx="1402080" cy="1402080"/>
          </a:xfrm>
          <a:prstGeom prst="rect">
            <a:avLst/>
          </a:prstGeom>
        </p:spPr>
      </p:pic>
    </p:spTree>
    <p:extLst>
      <p:ext uri="{BB962C8B-B14F-4D97-AF65-F5344CB8AC3E}">
        <p14:creationId xmlns:p14="http://schemas.microsoft.com/office/powerpoint/2010/main" val="1123046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3" y="342900"/>
            <a:ext cx="9866948" cy="957262"/>
          </a:xfrm>
          <a:gradFill flip="none" rotWithShape="1">
            <a:gsLst>
              <a:gs pos="0">
                <a:schemeClr val="accent3">
                  <a:lumMod val="20000"/>
                  <a:lumOff val="80000"/>
                  <a:shade val="30000"/>
                  <a:satMod val="115000"/>
                </a:schemeClr>
              </a:gs>
              <a:gs pos="34000">
                <a:schemeClr val="accent3">
                  <a:lumMod val="20000"/>
                  <a:lumOff val="80000"/>
                  <a:shade val="67500"/>
                  <a:satMod val="115000"/>
                </a:schemeClr>
              </a:gs>
              <a:gs pos="100000">
                <a:schemeClr val="accent3">
                  <a:lumMod val="20000"/>
                  <a:lumOff val="80000"/>
                  <a:shade val="100000"/>
                  <a:satMod val="115000"/>
                </a:schemeClr>
              </a:gs>
            </a:gsLst>
            <a:lin ang="10800000" scaled="1"/>
            <a:tileRect/>
          </a:gradFill>
          <a:ln>
            <a:noFill/>
          </a:ln>
          <a:effectLst/>
        </p:spPr>
        <p:txBody>
          <a:bodyPr>
            <a:normAutofit/>
          </a:bodyPr>
          <a:lstStyle/>
          <a:p>
            <a:pPr algn="l"/>
            <a:r>
              <a:rPr lang="en-US" sz="4800" b="1" dirty="0">
                <a:cs typeface="Phetsarath OT" panose="02000500000000020004" pitchFamily="2" charset="0"/>
              </a:rPr>
              <a:t>XI. Reference </a:t>
            </a:r>
            <a:endParaRPr lang="lo-LA" sz="4800" dirty="0">
              <a:cs typeface="Phetsarath OT" panose="02000500000000020004" pitchFamily="2" charset="0"/>
            </a:endParaRPr>
          </a:p>
        </p:txBody>
      </p:sp>
      <p:sp>
        <p:nvSpPr>
          <p:cNvPr id="5" name="Content Placeholder 4">
            <a:extLst>
              <a:ext uri="{FF2B5EF4-FFF2-40B4-BE49-F238E27FC236}">
                <a16:creationId xmlns:a16="http://schemas.microsoft.com/office/drawing/2014/main" id="{17B8D488-5440-5AEF-7654-7C1EEDE81AEE}"/>
              </a:ext>
            </a:extLst>
          </p:cNvPr>
          <p:cNvSpPr>
            <a:spLocks noGrp="1"/>
          </p:cNvSpPr>
          <p:nvPr>
            <p:ph idx="1"/>
          </p:nvPr>
        </p:nvSpPr>
        <p:spPr>
          <a:xfrm>
            <a:off x="635009" y="1341596"/>
            <a:ext cx="10515600" cy="4351338"/>
          </a:xfrm>
        </p:spPr>
        <p:txBody>
          <a:bodyPr>
            <a:noAutofit/>
          </a:bodyPr>
          <a:lstStyle/>
          <a:p>
            <a:pPr marL="0" indent="0">
              <a:lnSpc>
                <a:spcPct val="100000"/>
              </a:lnSpc>
              <a:spcAft>
                <a:spcPts val="800"/>
              </a:spcAft>
              <a:buNone/>
            </a:pPr>
            <a:r>
              <a:rPr lang="en-US" sz="2400" dirty="0">
                <a:effectLst/>
                <a:ea typeface="Calibri" panose="020F0502020204030204" pitchFamily="34" charset="0"/>
                <a:cs typeface="Cordia New" panose="020B0304020202020204" pitchFamily="34" charset="-34"/>
              </a:rPr>
              <a:t>	</a:t>
            </a:r>
            <a:r>
              <a:rPr lang="en-US" sz="2400" dirty="0" err="1">
                <a:effectLst/>
                <a:ea typeface="Calibri" panose="020F0502020204030204" pitchFamily="34" charset="0"/>
                <a:cs typeface="Cordia New" panose="020B0304020202020204" pitchFamily="34" charset="-34"/>
              </a:rPr>
              <a:t>Kammee</a:t>
            </a:r>
            <a:r>
              <a:rPr lang="en-US" sz="2400" dirty="0">
                <a:effectLst/>
                <a:ea typeface="Calibri" panose="020F0502020204030204" pitchFamily="34" charset="0"/>
                <a:cs typeface="Cordia New" panose="020B0304020202020204" pitchFamily="34" charset="-34"/>
              </a:rPr>
              <a:t> VANG et al. (2020). Using E-learning in English instruction at </a:t>
            </a:r>
            <a:r>
              <a:rPr lang="en-US" sz="2400" dirty="0" err="1">
                <a:effectLst/>
                <a:ea typeface="Calibri" panose="020F0502020204030204" pitchFamily="34" charset="0"/>
                <a:cs typeface="Cordia New" panose="020B0304020202020204" pitchFamily="34" charset="-34"/>
              </a:rPr>
              <a:t>facuty</a:t>
            </a:r>
            <a:r>
              <a:rPr lang="en-US" sz="2400" dirty="0">
                <a:effectLst/>
                <a:ea typeface="Calibri" panose="020F0502020204030204" pitchFamily="34" charset="0"/>
                <a:cs typeface="Cordia New" panose="020B0304020202020204" pitchFamily="34" charset="-34"/>
              </a:rPr>
              <a:t> of </a:t>
            </a:r>
            <a:r>
              <a:rPr lang="en-US" sz="2400" dirty="0" err="1">
                <a:effectLst/>
                <a:ea typeface="Calibri" panose="020F0502020204030204" pitchFamily="34" charset="0"/>
                <a:cs typeface="Cordia New" panose="020B0304020202020204" pitchFamily="34" charset="-34"/>
              </a:rPr>
              <a:t>educatio</a:t>
            </a:r>
            <a:r>
              <a:rPr lang="en-US" sz="2400" dirty="0">
                <a:effectLst/>
                <a:ea typeface="Calibri" panose="020F0502020204030204" pitchFamily="34" charset="0"/>
                <a:cs typeface="Cordia New" panose="020B0304020202020204" pitchFamily="34" charset="-34"/>
              </a:rPr>
              <a:t>, </a:t>
            </a:r>
            <a:r>
              <a:rPr lang="en-US" sz="2400" dirty="0" err="1">
                <a:effectLst/>
                <a:ea typeface="Calibri" panose="020F0502020204030204" pitchFamily="34" charset="0"/>
                <a:cs typeface="Cordia New" panose="020B0304020202020204" pitchFamily="34" charset="-34"/>
              </a:rPr>
              <a:t>Souphanouvong</a:t>
            </a:r>
            <a:r>
              <a:rPr lang="en-US" sz="2400" dirty="0">
                <a:effectLst/>
                <a:ea typeface="Calibri" panose="020F0502020204030204" pitchFamily="34" charset="0"/>
                <a:cs typeface="Cordia New" panose="020B0304020202020204" pitchFamily="34" charset="-34"/>
              </a:rPr>
              <a:t> University Laos. </a:t>
            </a:r>
            <a:r>
              <a:rPr lang="en-US" sz="2400" i="1" dirty="0" err="1">
                <a:effectLst/>
                <a:ea typeface="Calibri" panose="020F0502020204030204" pitchFamily="34" charset="0"/>
                <a:cs typeface="Cordia New" panose="020B0304020202020204" pitchFamily="34" charset="-34"/>
              </a:rPr>
              <a:t>Souphanouvong</a:t>
            </a:r>
            <a:r>
              <a:rPr lang="en-US" sz="2400" i="1" dirty="0">
                <a:effectLst/>
                <a:ea typeface="Calibri" panose="020F0502020204030204" pitchFamily="34" charset="0"/>
                <a:cs typeface="Cordia New" panose="020B0304020202020204" pitchFamily="34" charset="-34"/>
              </a:rPr>
              <a:t> Journal: Multi-disciplinary Research of </a:t>
            </a:r>
            <a:r>
              <a:rPr lang="en-US" sz="2400" i="1" dirty="0" err="1">
                <a:effectLst/>
                <a:ea typeface="Calibri" panose="020F0502020204030204" pitchFamily="34" charset="0"/>
                <a:cs typeface="Cordia New" panose="020B0304020202020204" pitchFamily="34" charset="-34"/>
              </a:rPr>
              <a:t>Souphanouvong</a:t>
            </a:r>
            <a:r>
              <a:rPr lang="en-US" sz="2400" i="1" dirty="0">
                <a:effectLst/>
                <a:ea typeface="Calibri" panose="020F0502020204030204" pitchFamily="34" charset="0"/>
                <a:cs typeface="Cordia New" panose="020B0304020202020204" pitchFamily="34" charset="-34"/>
              </a:rPr>
              <a:t> University, 6</a:t>
            </a:r>
            <a:r>
              <a:rPr lang="en-US" sz="2400" dirty="0">
                <a:effectLst/>
                <a:ea typeface="Calibri" panose="020F0502020204030204" pitchFamily="34" charset="0"/>
                <a:cs typeface="Cordia New" panose="020B0304020202020204" pitchFamily="34" charset="-34"/>
              </a:rPr>
              <a:t>(1), 119-129.</a:t>
            </a:r>
          </a:p>
          <a:p>
            <a:pPr marL="0" indent="0">
              <a:lnSpc>
                <a:spcPct val="100000"/>
              </a:lnSpc>
              <a:spcAft>
                <a:spcPts val="800"/>
              </a:spcAft>
              <a:buNone/>
            </a:pPr>
            <a:r>
              <a:rPr lang="en-US" sz="2400" dirty="0">
                <a:effectLst/>
                <a:ea typeface="Calibri" panose="020F0502020204030204" pitchFamily="34" charset="0"/>
                <a:cs typeface="Cordia New" panose="020B0304020202020204" pitchFamily="34" charset="-34"/>
              </a:rPr>
              <a:t>	</a:t>
            </a:r>
            <a:r>
              <a:rPr lang="en-US" sz="2400" dirty="0" err="1">
                <a:effectLst/>
                <a:ea typeface="Calibri" panose="020F0502020204030204" pitchFamily="34" charset="0"/>
                <a:cs typeface="Cordia New" panose="020B0304020202020204" pitchFamily="34" charset="-34"/>
              </a:rPr>
              <a:t>Ladavanh</a:t>
            </a:r>
            <a:r>
              <a:rPr lang="en-US" sz="2400" dirty="0">
                <a:effectLst/>
                <a:ea typeface="Calibri" panose="020F0502020204030204" pitchFamily="34" charset="0"/>
                <a:cs typeface="Cordia New" panose="020B0304020202020204" pitchFamily="34" charset="-34"/>
              </a:rPr>
              <a:t> </a:t>
            </a:r>
            <a:r>
              <a:rPr lang="en-US" sz="2400" dirty="0" err="1">
                <a:effectLst/>
                <a:ea typeface="Calibri" panose="020F0502020204030204" pitchFamily="34" charset="0"/>
                <a:cs typeface="Cordia New" panose="020B0304020202020204" pitchFamily="34" charset="-34"/>
              </a:rPr>
              <a:t>SAMOUNTY</a:t>
            </a:r>
            <a:r>
              <a:rPr lang="en-US" sz="2400" dirty="0">
                <a:effectLst/>
                <a:ea typeface="Calibri" panose="020F0502020204030204" pitchFamily="34" charset="0"/>
                <a:cs typeface="Cordia New" panose="020B0304020202020204" pitchFamily="34" charset="-34"/>
              </a:rPr>
              <a:t>. (2020). </a:t>
            </a:r>
            <a:r>
              <a:rPr lang="en-US" sz="2400" i="1" dirty="0">
                <a:effectLst/>
                <a:ea typeface="Calibri" panose="020F0502020204030204" pitchFamily="34" charset="0"/>
                <a:cs typeface="Cordia New" panose="020B0304020202020204" pitchFamily="34" charset="-34"/>
              </a:rPr>
              <a:t>Student's </a:t>
            </a:r>
            <a:r>
              <a:rPr lang="en-US" sz="2400" i="1" dirty="0" err="1">
                <a:effectLst/>
                <a:ea typeface="Calibri" panose="020F0502020204030204" pitchFamily="34" charset="0"/>
                <a:cs typeface="Cordia New" panose="020B0304020202020204" pitchFamily="34" charset="-34"/>
              </a:rPr>
              <a:t>Behavoir</a:t>
            </a:r>
            <a:r>
              <a:rPr lang="en-US" sz="2400" i="1" dirty="0">
                <a:effectLst/>
                <a:ea typeface="Calibri" panose="020F0502020204030204" pitchFamily="34" charset="0"/>
                <a:cs typeface="Cordia New" panose="020B0304020202020204" pitchFamily="34" charset="-34"/>
              </a:rPr>
              <a:t> and </a:t>
            </a:r>
            <a:r>
              <a:rPr lang="en-US" sz="2400" i="1" dirty="0" err="1">
                <a:effectLst/>
                <a:ea typeface="Calibri" panose="020F0502020204030204" pitchFamily="34" charset="0"/>
                <a:cs typeface="Cordia New" panose="020B0304020202020204" pitchFamily="34" charset="-34"/>
              </a:rPr>
              <a:t>Satastify</a:t>
            </a:r>
            <a:r>
              <a:rPr lang="en-US" sz="2400" i="1" dirty="0">
                <a:effectLst/>
                <a:ea typeface="Calibri" panose="020F0502020204030204" pitchFamily="34" charset="0"/>
                <a:cs typeface="Cordia New" panose="020B0304020202020204" pitchFamily="34" charset="-34"/>
              </a:rPr>
              <a:t> on internet service in </a:t>
            </a:r>
            <a:r>
              <a:rPr lang="en-US" sz="2400" i="1" dirty="0" err="1">
                <a:effectLst/>
                <a:ea typeface="Calibri" panose="020F0502020204030204" pitchFamily="34" charset="0"/>
                <a:cs typeface="Cordia New" panose="020B0304020202020204" pitchFamily="34" charset="-34"/>
              </a:rPr>
              <a:t>DongDok</a:t>
            </a:r>
            <a:r>
              <a:rPr lang="en-US" sz="2400" i="1" dirty="0">
                <a:effectLst/>
                <a:ea typeface="Calibri" panose="020F0502020204030204" pitchFamily="34" charset="0"/>
                <a:cs typeface="Cordia New" panose="020B0304020202020204" pitchFamily="34" charset="-34"/>
              </a:rPr>
              <a:t> Campus, National University of Laos.</a:t>
            </a:r>
            <a:r>
              <a:rPr lang="en-US" sz="2400" dirty="0">
                <a:effectLst/>
                <a:ea typeface="Calibri" panose="020F0502020204030204" pitchFamily="34" charset="0"/>
                <a:cs typeface="Cordia New" panose="020B0304020202020204" pitchFamily="34" charset="-34"/>
              </a:rPr>
              <a:t> Vientiane: National University of Laos.</a:t>
            </a:r>
          </a:p>
          <a:p>
            <a:pPr marL="0" indent="0">
              <a:lnSpc>
                <a:spcPct val="100000"/>
              </a:lnSpc>
              <a:spcAft>
                <a:spcPts val="800"/>
              </a:spcAft>
              <a:buNone/>
            </a:pPr>
            <a:r>
              <a:rPr lang="en-US" sz="2400" dirty="0">
                <a:effectLst/>
                <a:ea typeface="Calibri" panose="020F0502020204030204" pitchFamily="34" charset="0"/>
                <a:cs typeface="Cordia New" panose="020B0304020202020204" pitchFamily="34" charset="-34"/>
              </a:rPr>
              <a:t>	</a:t>
            </a:r>
            <a:r>
              <a:rPr lang="en-US" sz="2400" dirty="0" err="1">
                <a:effectLst/>
                <a:ea typeface="Calibri" panose="020F0502020204030204" pitchFamily="34" charset="0"/>
                <a:cs typeface="Cordia New" panose="020B0304020202020204" pitchFamily="34" charset="-34"/>
              </a:rPr>
              <a:t>Somsack</a:t>
            </a:r>
            <a:r>
              <a:rPr lang="en-US" sz="2400" dirty="0">
                <a:effectLst/>
                <a:ea typeface="Calibri" panose="020F0502020204030204" pitchFamily="34" charset="0"/>
                <a:cs typeface="Cordia New" panose="020B0304020202020204" pitchFamily="34" charset="-34"/>
              </a:rPr>
              <a:t> </a:t>
            </a:r>
            <a:r>
              <a:rPr lang="en-US" sz="2400" dirty="0" err="1">
                <a:effectLst/>
                <a:ea typeface="Calibri" panose="020F0502020204030204" pitchFamily="34" charset="0"/>
                <a:cs typeface="Cordia New" panose="020B0304020202020204" pitchFamily="34" charset="-34"/>
              </a:rPr>
              <a:t>SANTISOUK</a:t>
            </a:r>
            <a:r>
              <a:rPr lang="en-US" sz="2400" dirty="0">
                <a:effectLst/>
                <a:ea typeface="Calibri" panose="020F0502020204030204" pitchFamily="34" charset="0"/>
                <a:cs typeface="Cordia New" panose="020B0304020202020204" pitchFamily="34" charset="-34"/>
              </a:rPr>
              <a:t> et al. (2020). student's </a:t>
            </a:r>
            <a:r>
              <a:rPr lang="en-US" sz="2400" dirty="0" err="1">
                <a:effectLst/>
                <a:ea typeface="Calibri" panose="020F0502020204030204" pitchFamily="34" charset="0"/>
                <a:cs typeface="Cordia New" panose="020B0304020202020204" pitchFamily="34" charset="-34"/>
              </a:rPr>
              <a:t>behavoirs</a:t>
            </a:r>
            <a:r>
              <a:rPr lang="en-US" sz="2400" dirty="0">
                <a:effectLst/>
                <a:ea typeface="Calibri" panose="020F0502020204030204" pitchFamily="34" charset="0"/>
                <a:cs typeface="Cordia New" panose="020B0304020202020204" pitchFamily="34" charset="-34"/>
              </a:rPr>
              <a:t> on social media using in Vientiane capital City . </a:t>
            </a:r>
            <a:r>
              <a:rPr lang="en-US" sz="2400" i="1" dirty="0">
                <a:effectLst/>
                <a:ea typeface="Calibri" panose="020F0502020204030204" pitchFamily="34" charset="0"/>
                <a:cs typeface="Cordia New" panose="020B0304020202020204" pitchFamily="34" charset="-34"/>
              </a:rPr>
              <a:t>Humanities &amp; Social Sciences, 37</a:t>
            </a:r>
            <a:r>
              <a:rPr lang="en-US" sz="2400" dirty="0">
                <a:effectLst/>
                <a:ea typeface="Calibri" panose="020F0502020204030204" pitchFamily="34" charset="0"/>
                <a:cs typeface="Cordia New" panose="020B0304020202020204" pitchFamily="34" charset="-34"/>
              </a:rPr>
              <a:t>(2 May - August 2020), 120-142.</a:t>
            </a:r>
          </a:p>
          <a:p>
            <a:pPr marL="0" indent="0">
              <a:lnSpc>
                <a:spcPct val="100000"/>
              </a:lnSpc>
              <a:spcAft>
                <a:spcPts val="800"/>
              </a:spcAft>
              <a:buNone/>
            </a:pPr>
            <a:r>
              <a:rPr lang="en-US" sz="2400" dirty="0">
                <a:effectLst/>
                <a:ea typeface="Calibri" panose="020F0502020204030204" pitchFamily="34" charset="0"/>
                <a:cs typeface="Cordia New" panose="020B0304020202020204" pitchFamily="34" charset="-34"/>
              </a:rPr>
              <a:t>	Yang </a:t>
            </a:r>
            <a:r>
              <a:rPr lang="en-US" sz="2400" dirty="0" err="1">
                <a:effectLst/>
                <a:ea typeface="Calibri" panose="020F0502020204030204" pitchFamily="34" charset="0"/>
                <a:cs typeface="Cordia New" panose="020B0304020202020204" pitchFamily="34" charset="-34"/>
              </a:rPr>
              <a:t>XANG</a:t>
            </a:r>
            <a:r>
              <a:rPr lang="en-US" sz="2400" dirty="0">
                <a:effectLst/>
                <a:ea typeface="Calibri" panose="020F0502020204030204" pitchFamily="34" charset="0"/>
                <a:cs typeface="Cordia New" panose="020B0304020202020204" pitchFamily="34" charset="-34"/>
              </a:rPr>
              <a:t> et al. (2021). Student's attitude toward online learning at faculty of Education, </a:t>
            </a:r>
            <a:r>
              <a:rPr lang="en-US" sz="2400" dirty="0" err="1">
                <a:effectLst/>
                <a:ea typeface="Calibri" panose="020F0502020204030204" pitchFamily="34" charset="0"/>
                <a:cs typeface="Cordia New" panose="020B0304020202020204" pitchFamily="34" charset="-34"/>
              </a:rPr>
              <a:t>Souphanouvong</a:t>
            </a:r>
            <a:r>
              <a:rPr lang="en-US" sz="2400" dirty="0">
                <a:effectLst/>
                <a:ea typeface="Calibri" panose="020F0502020204030204" pitchFamily="34" charset="0"/>
                <a:cs typeface="Cordia New" panose="020B0304020202020204" pitchFamily="34" charset="-34"/>
              </a:rPr>
              <a:t> University Laos. </a:t>
            </a:r>
            <a:r>
              <a:rPr lang="en-US" sz="2400" i="1" dirty="0" err="1">
                <a:effectLst/>
                <a:ea typeface="Calibri" panose="020F0502020204030204" pitchFamily="34" charset="0"/>
                <a:cs typeface="Cordia New" panose="020B0304020202020204" pitchFamily="34" charset="-34"/>
              </a:rPr>
              <a:t>Souphanouvong</a:t>
            </a:r>
            <a:r>
              <a:rPr lang="en-US" sz="2400" i="1" dirty="0">
                <a:effectLst/>
                <a:ea typeface="Calibri" panose="020F0502020204030204" pitchFamily="34" charset="0"/>
                <a:cs typeface="Cordia New" panose="020B0304020202020204" pitchFamily="34" charset="-34"/>
              </a:rPr>
              <a:t> University Journal of Multidisciplinary Research and Development, 7</a:t>
            </a:r>
            <a:r>
              <a:rPr lang="en-US" sz="2400" dirty="0">
                <a:effectLst/>
                <a:ea typeface="Calibri" panose="020F0502020204030204" pitchFamily="34" charset="0"/>
                <a:cs typeface="Cordia New" panose="020B0304020202020204" pitchFamily="34" charset="-34"/>
              </a:rPr>
              <a:t>(2), 351-359.</a:t>
            </a:r>
          </a:p>
          <a:p>
            <a:pPr marL="0" indent="0">
              <a:lnSpc>
                <a:spcPct val="100000"/>
              </a:lnSpc>
              <a:buNone/>
            </a:pPr>
            <a:endParaRPr lang="en-US" sz="2400" dirty="0"/>
          </a:p>
        </p:txBody>
      </p:sp>
      <p:pic>
        <p:nvPicPr>
          <p:cNvPr id="8" name="Picture 7">
            <a:extLst>
              <a:ext uri="{FF2B5EF4-FFF2-40B4-BE49-F238E27FC236}">
                <a16:creationId xmlns:a16="http://schemas.microsoft.com/office/drawing/2014/main" id="{7668F32F-B735-74DE-C9AC-0C6FD6CFC1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8440" y="120491"/>
            <a:ext cx="1402080" cy="1402080"/>
          </a:xfrm>
          <a:prstGeom prst="rect">
            <a:avLst/>
          </a:prstGeom>
        </p:spPr>
      </p:pic>
    </p:spTree>
    <p:extLst>
      <p:ext uri="{BB962C8B-B14F-4D97-AF65-F5344CB8AC3E}">
        <p14:creationId xmlns:p14="http://schemas.microsoft.com/office/powerpoint/2010/main" val="1304440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3" y="342900"/>
            <a:ext cx="9927907" cy="957262"/>
          </a:xfrm>
          <a:gradFill flip="none" rotWithShape="1">
            <a:gsLst>
              <a:gs pos="0">
                <a:schemeClr val="accent3">
                  <a:lumMod val="20000"/>
                  <a:lumOff val="80000"/>
                  <a:shade val="30000"/>
                  <a:satMod val="115000"/>
                </a:schemeClr>
              </a:gs>
              <a:gs pos="34000">
                <a:schemeClr val="accent3">
                  <a:lumMod val="20000"/>
                  <a:lumOff val="80000"/>
                  <a:shade val="67500"/>
                  <a:satMod val="115000"/>
                </a:schemeClr>
              </a:gs>
              <a:gs pos="100000">
                <a:schemeClr val="accent3">
                  <a:lumMod val="20000"/>
                  <a:lumOff val="80000"/>
                  <a:shade val="100000"/>
                  <a:satMod val="115000"/>
                </a:schemeClr>
              </a:gs>
            </a:gsLst>
            <a:lin ang="10800000" scaled="1"/>
            <a:tileRect/>
          </a:gradFill>
          <a:ln>
            <a:noFill/>
          </a:ln>
          <a:effectLst/>
        </p:spPr>
        <p:txBody>
          <a:bodyPr>
            <a:normAutofit/>
          </a:bodyPr>
          <a:lstStyle/>
          <a:p>
            <a:pPr marL="457200" indent="-457200" algn="l">
              <a:buFont typeface="+mj-lt"/>
              <a:buAutoNum type="romanUcPeriod"/>
            </a:pPr>
            <a:r>
              <a:rPr lang="en-US" sz="4800" b="1" dirty="0">
                <a:cs typeface="Phetsarath OT" panose="02000500000000020004" pitchFamily="2" charset="0"/>
              </a:rPr>
              <a:t>Background</a:t>
            </a:r>
            <a:endParaRPr lang="lo-LA" sz="4800" dirty="0">
              <a:cs typeface="Phetsarath OT" panose="02000500000000020004" pitchFamily="2" charset="0"/>
            </a:endParaRPr>
          </a:p>
        </p:txBody>
      </p:sp>
      <p:sp>
        <p:nvSpPr>
          <p:cNvPr id="8" name="Content Placeholder 2"/>
          <p:cNvSpPr txBox="1">
            <a:spLocks/>
          </p:cNvSpPr>
          <p:nvPr/>
        </p:nvSpPr>
        <p:spPr>
          <a:xfrm>
            <a:off x="557213" y="1543050"/>
            <a:ext cx="10987087" cy="4814888"/>
          </a:xfrm>
          <a:prstGeom prst="rect">
            <a:avLst/>
          </a:prstGeom>
          <a:solidFill>
            <a:schemeClr val="accent3">
              <a:lumMod val="20000"/>
              <a:lumOff val="80000"/>
              <a:alpha val="27000"/>
            </a:schemeClr>
          </a:solidFill>
          <a:ln w="19050">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thaiDist">
              <a:lnSpc>
                <a:spcPct val="100000"/>
              </a:lnSpc>
              <a:spcAft>
                <a:spcPts val="800"/>
              </a:spcAft>
              <a:buNone/>
            </a:pPr>
            <a:r>
              <a:rPr lang="en-US" sz="3200" dirty="0">
                <a:effectLst/>
                <a:latin typeface="Calibri" panose="020F0502020204030204" pitchFamily="34" charset="0"/>
                <a:ea typeface="Calibri" panose="020F0502020204030204" pitchFamily="34" charset="0"/>
                <a:cs typeface="DokChampa" panose="020B0604020202020204" pitchFamily="34" charset="-34"/>
              </a:rPr>
              <a:t>	The Faculty of Education is one of six faculties in </a:t>
            </a:r>
            <a:r>
              <a:rPr lang="en-US" sz="3200" dirty="0" err="1">
                <a:effectLst/>
                <a:latin typeface="Calibri" panose="020F0502020204030204" pitchFamily="34" charset="0"/>
                <a:ea typeface="Calibri" panose="020F0502020204030204" pitchFamily="34" charset="0"/>
                <a:cs typeface="DokChampa" panose="020B0604020202020204" pitchFamily="34" charset="-34"/>
              </a:rPr>
              <a:t>Souphanouvong</a:t>
            </a:r>
            <a:r>
              <a:rPr lang="en-US" sz="3200" dirty="0">
                <a:effectLst/>
                <a:latin typeface="Calibri" panose="020F0502020204030204" pitchFamily="34" charset="0"/>
                <a:ea typeface="Calibri" panose="020F0502020204030204" pitchFamily="34" charset="0"/>
                <a:cs typeface="DokChampa" panose="020B0604020202020204" pitchFamily="34" charset="-34"/>
              </a:rPr>
              <a:t> University Laos; which it instruct the bachelor curriculum that aims to produce technicians with all the requirements of a teacher professionally such as the Code of Ethics, Morals, Diligence of Teaching Profession, with the vision for the year 2030 "to become a center of excellence for education professional development and production for sustainable development"</a:t>
            </a:r>
            <a:endParaRPr lang="en-US" sz="2800" dirty="0">
              <a:effectLst/>
              <a:latin typeface="Calibri" panose="020F0502020204030204" pitchFamily="34" charset="0"/>
              <a:ea typeface="Calibri" panose="020F0502020204030204" pitchFamily="34" charset="0"/>
              <a:cs typeface="Cordia New" panose="020B0304020202020204" pitchFamily="34" charset="-34"/>
            </a:endParaRPr>
          </a:p>
        </p:txBody>
      </p:sp>
      <p:pic>
        <p:nvPicPr>
          <p:cNvPr id="5" name="Picture 4">
            <a:extLst>
              <a:ext uri="{FF2B5EF4-FFF2-40B4-BE49-F238E27FC236}">
                <a16:creationId xmlns:a16="http://schemas.microsoft.com/office/drawing/2014/main" id="{AAA6A7D4-3F70-4A78-59FD-ADA0FD5AC4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8440" y="120491"/>
            <a:ext cx="1402080" cy="1402080"/>
          </a:xfrm>
          <a:prstGeom prst="rect">
            <a:avLst/>
          </a:prstGeom>
        </p:spPr>
      </p:pic>
    </p:spTree>
    <p:extLst>
      <p:ext uri="{BB962C8B-B14F-4D97-AF65-F5344CB8AC3E}">
        <p14:creationId xmlns:p14="http://schemas.microsoft.com/office/powerpoint/2010/main" val="619289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21737" y="280343"/>
            <a:ext cx="9496083" cy="6286561"/>
          </a:xfrm>
        </p:spPr>
      </p:pic>
      <p:sp>
        <p:nvSpPr>
          <p:cNvPr id="5" name="Title 1"/>
          <p:cNvSpPr>
            <a:spLocks noGrp="1"/>
          </p:cNvSpPr>
          <p:nvPr>
            <p:ph type="title"/>
          </p:nvPr>
        </p:nvSpPr>
        <p:spPr>
          <a:xfrm>
            <a:off x="6152831" y="5463794"/>
            <a:ext cx="4649491" cy="1325563"/>
          </a:xfrm>
        </p:spPr>
        <p:txBody>
          <a:bodyPr>
            <a:noAutofit/>
          </a:bodyPr>
          <a:lstStyle/>
          <a:p>
            <a:r>
              <a:rPr lang="en-US" sz="6000" b="1" dirty="0">
                <a:solidFill>
                  <a:srgbClr val="FFFF00"/>
                </a:solidFill>
                <a:latin typeface="Phetsarath OT" panose="02000500000000020004" pitchFamily="2" charset="0"/>
                <a:cs typeface="Phetsarath OT" panose="02000500000000020004" pitchFamily="2" charset="0"/>
              </a:rPr>
              <a:t>THANK YOU</a:t>
            </a:r>
            <a:endParaRPr lang="lo-LA" sz="6000" b="1" dirty="0">
              <a:solidFill>
                <a:srgbClr val="FFFF00"/>
              </a:solidFill>
              <a:latin typeface="Phetsarath OT" panose="02000500000000020004" pitchFamily="2" charset="0"/>
              <a:cs typeface="Phetsarath OT" panose="02000500000000020004" pitchFamily="2" charset="0"/>
            </a:endParaRPr>
          </a:p>
        </p:txBody>
      </p:sp>
    </p:spTree>
    <p:extLst>
      <p:ext uri="{BB962C8B-B14F-4D97-AF65-F5344CB8AC3E}">
        <p14:creationId xmlns:p14="http://schemas.microsoft.com/office/powerpoint/2010/main" val="3995375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3" y="342900"/>
            <a:ext cx="9927907" cy="957262"/>
          </a:xfrm>
          <a:gradFill flip="none" rotWithShape="1">
            <a:gsLst>
              <a:gs pos="0">
                <a:schemeClr val="accent3">
                  <a:lumMod val="20000"/>
                  <a:lumOff val="80000"/>
                  <a:shade val="30000"/>
                  <a:satMod val="115000"/>
                </a:schemeClr>
              </a:gs>
              <a:gs pos="34000">
                <a:schemeClr val="accent3">
                  <a:lumMod val="20000"/>
                  <a:lumOff val="80000"/>
                  <a:shade val="67500"/>
                  <a:satMod val="115000"/>
                </a:schemeClr>
              </a:gs>
              <a:gs pos="100000">
                <a:schemeClr val="accent3">
                  <a:lumMod val="20000"/>
                  <a:lumOff val="80000"/>
                  <a:shade val="100000"/>
                  <a:satMod val="115000"/>
                </a:schemeClr>
              </a:gs>
            </a:gsLst>
            <a:lin ang="10800000" scaled="1"/>
            <a:tileRect/>
          </a:gradFill>
          <a:ln>
            <a:noFill/>
          </a:ln>
          <a:effectLst/>
        </p:spPr>
        <p:txBody>
          <a:bodyPr>
            <a:normAutofit/>
          </a:bodyPr>
          <a:lstStyle/>
          <a:p>
            <a:pPr marL="457200" indent="-457200" algn="l">
              <a:buFont typeface="+mj-lt"/>
              <a:buAutoNum type="romanUcPeriod"/>
            </a:pPr>
            <a:r>
              <a:rPr lang="en-US" sz="4800" b="1" dirty="0">
                <a:cs typeface="Phetsarath OT" panose="02000500000000020004" pitchFamily="2" charset="0"/>
              </a:rPr>
              <a:t>Background</a:t>
            </a:r>
            <a:endParaRPr lang="lo-LA" sz="4800" dirty="0">
              <a:cs typeface="Phetsarath OT" panose="02000500000000020004" pitchFamily="2" charset="0"/>
            </a:endParaRPr>
          </a:p>
        </p:txBody>
      </p:sp>
      <p:sp>
        <p:nvSpPr>
          <p:cNvPr id="8" name="Content Placeholder 2"/>
          <p:cNvSpPr txBox="1">
            <a:spLocks/>
          </p:cNvSpPr>
          <p:nvPr/>
        </p:nvSpPr>
        <p:spPr>
          <a:xfrm>
            <a:off x="557213" y="1543050"/>
            <a:ext cx="10987087" cy="4814888"/>
          </a:xfrm>
          <a:prstGeom prst="rect">
            <a:avLst/>
          </a:prstGeom>
          <a:solidFill>
            <a:schemeClr val="accent3">
              <a:lumMod val="20000"/>
              <a:lumOff val="80000"/>
              <a:alpha val="27000"/>
            </a:schemeClr>
          </a:solidFill>
          <a:ln w="19050">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thaiDist">
              <a:lnSpc>
                <a:spcPct val="100000"/>
              </a:lnSpc>
              <a:spcBef>
                <a:spcPts val="600"/>
              </a:spcBef>
              <a:buNone/>
              <a:tabLst>
                <a:tab pos="457200" algn="l"/>
              </a:tabLst>
            </a:pPr>
            <a:r>
              <a:rPr lang="en-US" sz="3200" dirty="0"/>
              <a:t>	As an education institute who running to improve it self with technology by encouraged lecturers to apply technology with teaching, Many lecturers are using online platform to teach their students and make it as a discussion board about the lesson; Some lectures are using videos to assist the instruction; In the same way other multimedia platform are also integrated effectively. </a:t>
            </a:r>
            <a:endParaRPr lang="lo-LA" sz="3200" dirty="0">
              <a:cs typeface="Phetsarath OT" panose="02000500000000020004" pitchFamily="2" charset="0"/>
            </a:endParaRPr>
          </a:p>
        </p:txBody>
      </p:sp>
      <p:pic>
        <p:nvPicPr>
          <p:cNvPr id="7" name="Picture 6">
            <a:extLst>
              <a:ext uri="{FF2B5EF4-FFF2-40B4-BE49-F238E27FC236}">
                <a16:creationId xmlns:a16="http://schemas.microsoft.com/office/drawing/2014/main" id="{F565ADBB-3571-C36B-DC85-5C67F0CA0F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8440" y="120491"/>
            <a:ext cx="1402080" cy="1402080"/>
          </a:xfrm>
          <a:prstGeom prst="rect">
            <a:avLst/>
          </a:prstGeom>
        </p:spPr>
      </p:pic>
    </p:spTree>
    <p:extLst>
      <p:ext uri="{BB962C8B-B14F-4D97-AF65-F5344CB8AC3E}">
        <p14:creationId xmlns:p14="http://schemas.microsoft.com/office/powerpoint/2010/main" val="1846829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3" y="342900"/>
            <a:ext cx="9927908" cy="957262"/>
          </a:xfrm>
          <a:gradFill flip="none" rotWithShape="1">
            <a:gsLst>
              <a:gs pos="0">
                <a:schemeClr val="accent3">
                  <a:lumMod val="20000"/>
                  <a:lumOff val="80000"/>
                  <a:shade val="30000"/>
                  <a:satMod val="115000"/>
                </a:schemeClr>
              </a:gs>
              <a:gs pos="34000">
                <a:schemeClr val="accent3">
                  <a:lumMod val="20000"/>
                  <a:lumOff val="80000"/>
                  <a:shade val="67500"/>
                  <a:satMod val="115000"/>
                </a:schemeClr>
              </a:gs>
              <a:gs pos="100000">
                <a:schemeClr val="accent3">
                  <a:lumMod val="20000"/>
                  <a:lumOff val="80000"/>
                  <a:shade val="100000"/>
                  <a:satMod val="115000"/>
                </a:schemeClr>
              </a:gs>
            </a:gsLst>
            <a:lin ang="10800000" scaled="1"/>
            <a:tileRect/>
          </a:gradFill>
          <a:ln>
            <a:noFill/>
          </a:ln>
          <a:effectLst/>
        </p:spPr>
        <p:txBody>
          <a:bodyPr>
            <a:normAutofit/>
          </a:bodyPr>
          <a:lstStyle/>
          <a:p>
            <a:pPr marL="457200" indent="-457200" algn="l">
              <a:buFont typeface="+mj-lt"/>
              <a:buAutoNum type="romanUcPeriod"/>
            </a:pPr>
            <a:r>
              <a:rPr lang="en-US" sz="4800" b="1" dirty="0">
                <a:cs typeface="Phetsarath OT" panose="02000500000000020004" pitchFamily="2" charset="0"/>
              </a:rPr>
              <a:t>Background</a:t>
            </a:r>
            <a:endParaRPr lang="lo-LA" sz="4800" dirty="0">
              <a:cs typeface="Phetsarath OT" panose="02000500000000020004" pitchFamily="2" charset="0"/>
            </a:endParaRPr>
          </a:p>
        </p:txBody>
      </p:sp>
      <p:sp>
        <p:nvSpPr>
          <p:cNvPr id="8" name="Content Placeholder 2"/>
          <p:cNvSpPr txBox="1">
            <a:spLocks/>
          </p:cNvSpPr>
          <p:nvPr/>
        </p:nvSpPr>
        <p:spPr>
          <a:xfrm>
            <a:off x="557213" y="1543050"/>
            <a:ext cx="10987087" cy="4814888"/>
          </a:xfrm>
          <a:prstGeom prst="rect">
            <a:avLst/>
          </a:prstGeom>
          <a:solidFill>
            <a:schemeClr val="accent3">
              <a:lumMod val="20000"/>
              <a:lumOff val="80000"/>
              <a:alpha val="27000"/>
            </a:schemeClr>
          </a:solidFill>
          <a:ln w="19050">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thaiDist">
              <a:lnSpc>
                <a:spcPct val="100000"/>
              </a:lnSpc>
              <a:buNone/>
              <a:tabLst>
                <a:tab pos="457200" algn="l"/>
              </a:tabLst>
            </a:pPr>
            <a:r>
              <a:rPr lang="en-US" sz="3200" dirty="0"/>
              <a:t>	According to the current lockdown situation due to the  pandemic of COVID-19; most country are effort their people to stay home and keeping social distance as a new normal; Every works or businesses was impacted and change their life styles; in this situation the face to face instruction in classroom are also disrupted; meanwhile the online instruction was an answer. </a:t>
            </a:r>
            <a:endParaRPr lang="lo-LA" sz="3200" dirty="0">
              <a:cs typeface="Phetsarath OT" panose="02000500000000020004" pitchFamily="2" charset="0"/>
            </a:endParaRPr>
          </a:p>
        </p:txBody>
      </p:sp>
      <p:pic>
        <p:nvPicPr>
          <p:cNvPr id="5" name="Picture 4">
            <a:extLst>
              <a:ext uri="{FF2B5EF4-FFF2-40B4-BE49-F238E27FC236}">
                <a16:creationId xmlns:a16="http://schemas.microsoft.com/office/drawing/2014/main" id="{20B4F353-4954-17AE-BBF6-7B645744A3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8440" y="120491"/>
            <a:ext cx="1402080" cy="1402080"/>
          </a:xfrm>
          <a:prstGeom prst="rect">
            <a:avLst/>
          </a:prstGeom>
        </p:spPr>
      </p:pic>
    </p:spTree>
    <p:extLst>
      <p:ext uri="{BB962C8B-B14F-4D97-AF65-F5344CB8AC3E}">
        <p14:creationId xmlns:p14="http://schemas.microsoft.com/office/powerpoint/2010/main" val="2433414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3" y="342900"/>
            <a:ext cx="9927908" cy="957262"/>
          </a:xfrm>
          <a:gradFill flip="none" rotWithShape="1">
            <a:gsLst>
              <a:gs pos="0">
                <a:schemeClr val="accent3">
                  <a:lumMod val="20000"/>
                  <a:lumOff val="80000"/>
                  <a:shade val="30000"/>
                  <a:satMod val="115000"/>
                </a:schemeClr>
              </a:gs>
              <a:gs pos="34000">
                <a:schemeClr val="accent3">
                  <a:lumMod val="20000"/>
                  <a:lumOff val="80000"/>
                  <a:shade val="67500"/>
                  <a:satMod val="115000"/>
                </a:schemeClr>
              </a:gs>
              <a:gs pos="100000">
                <a:schemeClr val="accent3">
                  <a:lumMod val="20000"/>
                  <a:lumOff val="80000"/>
                  <a:shade val="100000"/>
                  <a:satMod val="115000"/>
                </a:schemeClr>
              </a:gs>
            </a:gsLst>
            <a:lin ang="10800000" scaled="1"/>
            <a:tileRect/>
          </a:gradFill>
          <a:ln>
            <a:noFill/>
          </a:ln>
          <a:effectLst/>
        </p:spPr>
        <p:txBody>
          <a:bodyPr>
            <a:normAutofit/>
          </a:bodyPr>
          <a:lstStyle/>
          <a:p>
            <a:pPr marL="457200" indent="-457200" algn="l">
              <a:buFont typeface="+mj-lt"/>
              <a:buAutoNum type="romanUcPeriod"/>
            </a:pPr>
            <a:r>
              <a:rPr lang="en-US" sz="4800" b="1" dirty="0">
                <a:cs typeface="Phetsarath OT" panose="02000500000000020004" pitchFamily="2" charset="0"/>
              </a:rPr>
              <a:t>Background</a:t>
            </a:r>
            <a:endParaRPr lang="lo-LA" sz="4800" dirty="0">
              <a:cs typeface="Phetsarath OT" panose="02000500000000020004" pitchFamily="2" charset="0"/>
            </a:endParaRPr>
          </a:p>
        </p:txBody>
      </p:sp>
      <p:sp>
        <p:nvSpPr>
          <p:cNvPr id="8" name="Content Placeholder 2"/>
          <p:cNvSpPr txBox="1">
            <a:spLocks/>
          </p:cNvSpPr>
          <p:nvPr/>
        </p:nvSpPr>
        <p:spPr>
          <a:xfrm>
            <a:off x="557213" y="1543050"/>
            <a:ext cx="10987087" cy="4814888"/>
          </a:xfrm>
          <a:prstGeom prst="rect">
            <a:avLst/>
          </a:prstGeom>
          <a:solidFill>
            <a:schemeClr val="accent3">
              <a:lumMod val="20000"/>
              <a:lumOff val="80000"/>
              <a:alpha val="27000"/>
            </a:schemeClr>
          </a:solidFill>
          <a:ln w="19050">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thaiDist">
              <a:lnSpc>
                <a:spcPct val="150000"/>
              </a:lnSpc>
              <a:buNone/>
              <a:tabLst>
                <a:tab pos="457200" algn="l"/>
              </a:tabLst>
            </a:pPr>
            <a:r>
              <a:rPr lang="en-US" sz="3200" dirty="0"/>
              <a:t>	</a:t>
            </a:r>
          </a:p>
          <a:p>
            <a:pPr marL="0" indent="0" algn="thaiDist">
              <a:lnSpc>
                <a:spcPct val="100000"/>
              </a:lnSpc>
              <a:buNone/>
              <a:tabLst>
                <a:tab pos="457200" algn="l"/>
              </a:tabLst>
            </a:pPr>
            <a:r>
              <a:rPr lang="en-US" sz="3200" dirty="0"/>
              <a:t>	The faculty of education are also conducting a large scale of  online instruction for student, Many lecturers used their individual resources to launching an online activities</a:t>
            </a:r>
          </a:p>
          <a:p>
            <a:pPr marL="0" indent="0" algn="thaiDist">
              <a:lnSpc>
                <a:spcPct val="150000"/>
              </a:lnSpc>
              <a:buNone/>
              <a:tabLst>
                <a:tab pos="457200" algn="l"/>
              </a:tabLst>
            </a:pPr>
            <a:r>
              <a:rPr lang="en-US" sz="3200" dirty="0"/>
              <a:t>	</a:t>
            </a:r>
            <a:endParaRPr lang="lo-LA" sz="3200" dirty="0">
              <a:cs typeface="Phetsarath OT" panose="02000500000000020004" pitchFamily="2" charset="0"/>
            </a:endParaRPr>
          </a:p>
        </p:txBody>
      </p:sp>
      <p:pic>
        <p:nvPicPr>
          <p:cNvPr id="5" name="Picture 4">
            <a:extLst>
              <a:ext uri="{FF2B5EF4-FFF2-40B4-BE49-F238E27FC236}">
                <a16:creationId xmlns:a16="http://schemas.microsoft.com/office/drawing/2014/main" id="{A9493CB7-08DA-75B7-A8AE-5663826A22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8440" y="120491"/>
            <a:ext cx="1402080" cy="1402080"/>
          </a:xfrm>
          <a:prstGeom prst="rect">
            <a:avLst/>
          </a:prstGeom>
        </p:spPr>
      </p:pic>
    </p:spTree>
    <p:extLst>
      <p:ext uri="{BB962C8B-B14F-4D97-AF65-F5344CB8AC3E}">
        <p14:creationId xmlns:p14="http://schemas.microsoft.com/office/powerpoint/2010/main" val="2154074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3" y="342900"/>
            <a:ext cx="9927908" cy="957262"/>
          </a:xfrm>
          <a:gradFill flip="none" rotWithShape="1">
            <a:gsLst>
              <a:gs pos="0">
                <a:schemeClr val="accent3">
                  <a:lumMod val="20000"/>
                  <a:lumOff val="80000"/>
                  <a:shade val="30000"/>
                  <a:satMod val="115000"/>
                </a:schemeClr>
              </a:gs>
              <a:gs pos="34000">
                <a:schemeClr val="accent3">
                  <a:lumMod val="20000"/>
                  <a:lumOff val="80000"/>
                  <a:shade val="67500"/>
                  <a:satMod val="115000"/>
                </a:schemeClr>
              </a:gs>
              <a:gs pos="100000">
                <a:schemeClr val="accent3">
                  <a:lumMod val="20000"/>
                  <a:lumOff val="80000"/>
                  <a:shade val="100000"/>
                  <a:satMod val="115000"/>
                </a:schemeClr>
              </a:gs>
            </a:gsLst>
            <a:lin ang="10800000" scaled="1"/>
            <a:tileRect/>
          </a:gradFill>
          <a:ln>
            <a:noFill/>
          </a:ln>
          <a:effectLst/>
        </p:spPr>
        <p:txBody>
          <a:bodyPr>
            <a:normAutofit/>
          </a:bodyPr>
          <a:lstStyle/>
          <a:p>
            <a:pPr marL="457200" indent="-457200" algn="l">
              <a:buFont typeface="+mj-lt"/>
              <a:buAutoNum type="romanUcPeriod"/>
            </a:pPr>
            <a:r>
              <a:rPr lang="en-US" sz="4800" b="1" dirty="0">
                <a:cs typeface="Phetsarath OT" panose="02000500000000020004" pitchFamily="2" charset="0"/>
              </a:rPr>
              <a:t>Background</a:t>
            </a:r>
            <a:endParaRPr lang="lo-LA" sz="4800" dirty="0">
              <a:cs typeface="Phetsarath OT" panose="02000500000000020004" pitchFamily="2" charset="0"/>
            </a:endParaRPr>
          </a:p>
        </p:txBody>
      </p:sp>
      <p:sp>
        <p:nvSpPr>
          <p:cNvPr id="8" name="Content Placeholder 2"/>
          <p:cNvSpPr txBox="1">
            <a:spLocks/>
          </p:cNvSpPr>
          <p:nvPr/>
        </p:nvSpPr>
        <p:spPr>
          <a:xfrm>
            <a:off x="557213" y="1543050"/>
            <a:ext cx="10987087" cy="4814888"/>
          </a:xfrm>
          <a:prstGeom prst="rect">
            <a:avLst/>
          </a:prstGeom>
          <a:solidFill>
            <a:schemeClr val="accent3">
              <a:lumMod val="20000"/>
              <a:lumOff val="80000"/>
              <a:alpha val="27000"/>
            </a:schemeClr>
          </a:solidFill>
          <a:ln w="19050">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thaiDist">
              <a:lnSpc>
                <a:spcPct val="100000"/>
              </a:lnSpc>
              <a:buNone/>
              <a:tabLst>
                <a:tab pos="457200" algn="l"/>
              </a:tabLst>
            </a:pPr>
            <a:r>
              <a:rPr lang="en-US" sz="3200" dirty="0"/>
              <a:t>	Anyhow, this is our first time to conducting  a large scale of online instruction; Meanwhile some of lecturer and students are not experience with the platform; but due to situation of the pandemic that we could not conducting onsite class room then the online method are the only solution we had </a:t>
            </a:r>
            <a:endParaRPr lang="lo-LA" sz="3200" dirty="0">
              <a:cs typeface="Phetsarath OT" panose="02000500000000020004" pitchFamily="2" charset="0"/>
            </a:endParaRPr>
          </a:p>
        </p:txBody>
      </p:sp>
      <p:pic>
        <p:nvPicPr>
          <p:cNvPr id="5" name="Picture 4">
            <a:extLst>
              <a:ext uri="{FF2B5EF4-FFF2-40B4-BE49-F238E27FC236}">
                <a16:creationId xmlns:a16="http://schemas.microsoft.com/office/drawing/2014/main" id="{FC247971-B1A8-B097-0EEC-55E88C5F0A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8440" y="120491"/>
            <a:ext cx="1402080" cy="1402080"/>
          </a:xfrm>
          <a:prstGeom prst="rect">
            <a:avLst/>
          </a:prstGeom>
        </p:spPr>
      </p:pic>
    </p:spTree>
    <p:extLst>
      <p:ext uri="{BB962C8B-B14F-4D97-AF65-F5344CB8AC3E}">
        <p14:creationId xmlns:p14="http://schemas.microsoft.com/office/powerpoint/2010/main" val="1896299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3" y="342900"/>
            <a:ext cx="9912668" cy="957262"/>
          </a:xfrm>
          <a:gradFill flip="none" rotWithShape="1">
            <a:gsLst>
              <a:gs pos="0">
                <a:schemeClr val="accent3">
                  <a:lumMod val="20000"/>
                  <a:lumOff val="80000"/>
                  <a:shade val="30000"/>
                  <a:satMod val="115000"/>
                </a:schemeClr>
              </a:gs>
              <a:gs pos="34000">
                <a:schemeClr val="accent3">
                  <a:lumMod val="20000"/>
                  <a:lumOff val="80000"/>
                  <a:shade val="67500"/>
                  <a:satMod val="115000"/>
                </a:schemeClr>
              </a:gs>
              <a:gs pos="100000">
                <a:schemeClr val="accent3">
                  <a:lumMod val="20000"/>
                  <a:lumOff val="80000"/>
                  <a:shade val="100000"/>
                  <a:satMod val="115000"/>
                </a:schemeClr>
              </a:gs>
            </a:gsLst>
            <a:lin ang="10800000" scaled="1"/>
            <a:tileRect/>
          </a:gradFill>
          <a:ln>
            <a:noFill/>
          </a:ln>
          <a:effectLst/>
        </p:spPr>
        <p:txBody>
          <a:bodyPr>
            <a:normAutofit/>
          </a:bodyPr>
          <a:lstStyle/>
          <a:p>
            <a:pPr marL="457200" indent="-457200" algn="l">
              <a:buFont typeface="+mj-lt"/>
              <a:buAutoNum type="romanUcPeriod"/>
            </a:pPr>
            <a:r>
              <a:rPr lang="en-US" sz="4800" b="1" dirty="0">
                <a:cs typeface="Phetsarath OT" panose="02000500000000020004" pitchFamily="2" charset="0"/>
              </a:rPr>
              <a:t>Background</a:t>
            </a:r>
            <a:endParaRPr lang="lo-LA" sz="4800" dirty="0">
              <a:cs typeface="Phetsarath OT" panose="02000500000000020004" pitchFamily="2" charset="0"/>
            </a:endParaRPr>
          </a:p>
        </p:txBody>
      </p:sp>
      <p:sp>
        <p:nvSpPr>
          <p:cNvPr id="8" name="Content Placeholder 2"/>
          <p:cNvSpPr txBox="1">
            <a:spLocks/>
          </p:cNvSpPr>
          <p:nvPr/>
        </p:nvSpPr>
        <p:spPr>
          <a:xfrm>
            <a:off x="557213" y="1543050"/>
            <a:ext cx="10987087" cy="4814888"/>
          </a:xfrm>
          <a:prstGeom prst="rect">
            <a:avLst/>
          </a:prstGeom>
          <a:solidFill>
            <a:schemeClr val="accent3">
              <a:lumMod val="20000"/>
              <a:lumOff val="80000"/>
              <a:alpha val="27000"/>
            </a:schemeClr>
          </a:solidFill>
          <a:ln w="19050">
            <a:no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thaiDist">
              <a:lnSpc>
                <a:spcPct val="100000"/>
              </a:lnSpc>
              <a:buNone/>
              <a:tabLst>
                <a:tab pos="457200" algn="l"/>
              </a:tabLst>
            </a:pPr>
            <a:r>
              <a:rPr lang="en-US" sz="3200" dirty="0"/>
              <a:t>	By this situation, we faced many problem during the implementation. We have a various students who come from different resident background. And as we know Laos is a country that the infrastructure are not developed in enough way; most of rural area are not able to access the internet service, and this is a very important concern due to almost half of our students comes from the rural area and facing the barrier to access the internet; this research will show us more clearly about the inside of student’s participation  in online instruction that we can use it to improve our process in the future </a:t>
            </a:r>
            <a:endParaRPr lang="lo-LA" sz="3200" dirty="0">
              <a:cs typeface="Phetsarath OT" panose="02000500000000020004" pitchFamily="2" charset="0"/>
            </a:endParaRPr>
          </a:p>
        </p:txBody>
      </p:sp>
      <p:pic>
        <p:nvPicPr>
          <p:cNvPr id="5" name="Picture 4">
            <a:extLst>
              <a:ext uri="{FF2B5EF4-FFF2-40B4-BE49-F238E27FC236}">
                <a16:creationId xmlns:a16="http://schemas.microsoft.com/office/drawing/2014/main" id="{C2B5442B-A31F-F1B1-12CE-5B62EB7E94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8440" y="120491"/>
            <a:ext cx="1402080" cy="1402080"/>
          </a:xfrm>
          <a:prstGeom prst="rect">
            <a:avLst/>
          </a:prstGeom>
        </p:spPr>
      </p:pic>
    </p:spTree>
    <p:extLst>
      <p:ext uri="{BB962C8B-B14F-4D97-AF65-F5344CB8AC3E}">
        <p14:creationId xmlns:p14="http://schemas.microsoft.com/office/powerpoint/2010/main" val="3466360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3" y="342900"/>
            <a:ext cx="9927907" cy="957262"/>
          </a:xfrm>
          <a:gradFill flip="none" rotWithShape="1">
            <a:gsLst>
              <a:gs pos="0">
                <a:schemeClr val="accent3">
                  <a:lumMod val="20000"/>
                  <a:lumOff val="80000"/>
                  <a:shade val="30000"/>
                  <a:satMod val="115000"/>
                </a:schemeClr>
              </a:gs>
              <a:gs pos="34000">
                <a:schemeClr val="accent3">
                  <a:lumMod val="20000"/>
                  <a:lumOff val="80000"/>
                  <a:shade val="67500"/>
                  <a:satMod val="115000"/>
                </a:schemeClr>
              </a:gs>
              <a:gs pos="100000">
                <a:schemeClr val="accent3">
                  <a:lumMod val="20000"/>
                  <a:lumOff val="80000"/>
                  <a:shade val="100000"/>
                  <a:satMod val="115000"/>
                </a:schemeClr>
              </a:gs>
            </a:gsLst>
            <a:lin ang="10800000" scaled="1"/>
            <a:tileRect/>
          </a:gradFill>
          <a:ln>
            <a:noFill/>
          </a:ln>
          <a:effectLst/>
        </p:spPr>
        <p:txBody>
          <a:bodyPr>
            <a:normAutofit/>
          </a:bodyPr>
          <a:lstStyle/>
          <a:p>
            <a:pPr algn="l"/>
            <a:r>
              <a:rPr lang="en-US" sz="4800" b="1" dirty="0">
                <a:cs typeface="Phetsarath OT" panose="02000500000000020004" pitchFamily="2" charset="0"/>
              </a:rPr>
              <a:t>II. Research Objective</a:t>
            </a:r>
            <a:endParaRPr lang="lo-LA" sz="4800" dirty="0">
              <a:cs typeface="Phetsarath OT" panose="02000500000000020004" pitchFamily="2" charset="0"/>
            </a:endParaRPr>
          </a:p>
        </p:txBody>
      </p:sp>
      <p:sp>
        <p:nvSpPr>
          <p:cNvPr id="3" name="Content Placeholder 2"/>
          <p:cNvSpPr>
            <a:spLocks noGrp="1"/>
          </p:cNvSpPr>
          <p:nvPr>
            <p:ph idx="1"/>
          </p:nvPr>
        </p:nvSpPr>
        <p:spPr>
          <a:xfrm>
            <a:off x="557575" y="1593166"/>
            <a:ext cx="10987087" cy="4814888"/>
          </a:xfrm>
          <a:solidFill>
            <a:schemeClr val="accent3">
              <a:lumMod val="20000"/>
              <a:lumOff val="80000"/>
              <a:alpha val="27000"/>
            </a:schemeClr>
          </a:solidFill>
          <a:ln w="19050">
            <a:noFill/>
          </a:ln>
        </p:spPr>
        <p:txBody>
          <a:bodyPr>
            <a:normAutofit/>
          </a:bodyPr>
          <a:lstStyle/>
          <a:p>
            <a:pPr marL="465138" indent="-465138" algn="thaiDist">
              <a:lnSpc>
                <a:spcPct val="150000"/>
              </a:lnSpc>
              <a:buNone/>
              <a:tabLst>
                <a:tab pos="806450" algn="l"/>
                <a:tab pos="1146175" algn="l"/>
              </a:tabLst>
            </a:pPr>
            <a:endParaRPr lang="en-US" sz="2000" dirty="0">
              <a:sym typeface="Wingdings" panose="05000000000000000000" pitchFamily="2" charset="2"/>
            </a:endParaRPr>
          </a:p>
          <a:p>
            <a:pPr marL="465138" indent="-465138" algn="thaiDist">
              <a:lnSpc>
                <a:spcPct val="150000"/>
              </a:lnSpc>
              <a:buNone/>
              <a:tabLst>
                <a:tab pos="806450" algn="l"/>
                <a:tab pos="1146175" algn="l"/>
              </a:tabLst>
            </a:pPr>
            <a:r>
              <a:rPr lang="en-US" sz="3200" dirty="0">
                <a:sym typeface="Wingdings" panose="05000000000000000000" pitchFamily="2" charset="2"/>
              </a:rPr>
              <a:t></a:t>
            </a:r>
            <a:r>
              <a:rPr lang="lo-LA" sz="3200" dirty="0">
                <a:sym typeface="Wingdings" panose="05000000000000000000" pitchFamily="2" charset="2"/>
              </a:rPr>
              <a:t> </a:t>
            </a:r>
            <a:r>
              <a:rPr lang="en-US" sz="3200" dirty="0"/>
              <a:t>To investigate the student’s participation in online instruction  during the pandemic of COVID-19</a:t>
            </a:r>
            <a:endParaRPr lang="en-US" sz="3200" dirty="0">
              <a:cs typeface="Phetsarath OT" panose="02000500000000020004" pitchFamily="2" charset="0"/>
            </a:endParaRPr>
          </a:p>
          <a:p>
            <a:pPr marL="511175" indent="-511175" algn="thaiDist">
              <a:lnSpc>
                <a:spcPct val="150000"/>
              </a:lnSpc>
              <a:buNone/>
              <a:tabLst>
                <a:tab pos="806450" algn="l"/>
                <a:tab pos="914400" algn="l"/>
              </a:tabLst>
            </a:pPr>
            <a:r>
              <a:rPr lang="en-US" sz="3200" dirty="0">
                <a:sym typeface="Wingdings" panose="05000000000000000000" pitchFamily="2" charset="2"/>
              </a:rPr>
              <a:t></a:t>
            </a:r>
            <a:r>
              <a:rPr lang="lo-LA" sz="3200" dirty="0">
                <a:sym typeface="Wingdings" panose="05000000000000000000" pitchFamily="2" charset="2"/>
              </a:rPr>
              <a:t> </a:t>
            </a:r>
            <a:r>
              <a:rPr lang="en-US" sz="3200" dirty="0"/>
              <a:t>To investigate the difference of participation level between two group of Urban resident and Rural resident students</a:t>
            </a:r>
            <a:endParaRPr lang="lo-LA" sz="3200" dirty="0">
              <a:cs typeface="Phetsarath OT" panose="02000500000000020004" pitchFamily="2" charset="0"/>
            </a:endParaRPr>
          </a:p>
        </p:txBody>
      </p:sp>
      <p:pic>
        <p:nvPicPr>
          <p:cNvPr id="5" name="Picture 4">
            <a:extLst>
              <a:ext uri="{FF2B5EF4-FFF2-40B4-BE49-F238E27FC236}">
                <a16:creationId xmlns:a16="http://schemas.microsoft.com/office/drawing/2014/main" id="{1B65638D-BA3B-608D-756B-A21F56CC76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8440" y="120491"/>
            <a:ext cx="1402080" cy="1402080"/>
          </a:xfrm>
          <a:prstGeom prst="rect">
            <a:avLst/>
          </a:prstGeom>
        </p:spPr>
      </p:pic>
    </p:spTree>
    <p:extLst>
      <p:ext uri="{BB962C8B-B14F-4D97-AF65-F5344CB8AC3E}">
        <p14:creationId xmlns:p14="http://schemas.microsoft.com/office/powerpoint/2010/main" val="15338778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3635</TotalTime>
  <Words>1568</Words>
  <Application>Microsoft Office PowerPoint</Application>
  <PresentationFormat>Widescreen</PresentationFormat>
  <Paragraphs>106</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Calibri Light</vt:lpstr>
      <vt:lpstr>inherit</vt:lpstr>
      <vt:lpstr>Phetsarath OT</vt:lpstr>
      <vt:lpstr>Symbol</vt:lpstr>
      <vt:lpstr>Wingdings</vt:lpstr>
      <vt:lpstr>Office Theme</vt:lpstr>
      <vt:lpstr>PowerPoint Presentation</vt:lpstr>
      <vt:lpstr>Background</vt:lpstr>
      <vt:lpstr>Background</vt:lpstr>
      <vt:lpstr>Background</vt:lpstr>
      <vt:lpstr>Background</vt:lpstr>
      <vt:lpstr>Background</vt:lpstr>
      <vt:lpstr>Background</vt:lpstr>
      <vt:lpstr>Background</vt:lpstr>
      <vt:lpstr>II. Research Objective</vt:lpstr>
      <vt:lpstr>III. Research Hypothesis </vt:lpstr>
      <vt:lpstr>IV. Literature Review</vt:lpstr>
      <vt:lpstr>V.  Methodology</vt:lpstr>
      <vt:lpstr>V.  Methodology</vt:lpstr>
      <vt:lpstr>VI. Analyze</vt:lpstr>
      <vt:lpstr>VII. Outcome</vt:lpstr>
      <vt:lpstr>VII. Outcome</vt:lpstr>
      <vt:lpstr>VII. Outcome</vt:lpstr>
      <vt:lpstr>VII. Outcome</vt:lpstr>
      <vt:lpstr>VII. Outcome</vt:lpstr>
      <vt:lpstr>VII. Outcome</vt:lpstr>
      <vt:lpstr>VII. Outcome</vt:lpstr>
      <vt:lpstr>VIII. Keys finding </vt:lpstr>
      <vt:lpstr>IX. Conclusions</vt:lpstr>
      <vt:lpstr>IX. Conclusions</vt:lpstr>
      <vt:lpstr>IX. Conclusions</vt:lpstr>
      <vt:lpstr>IX. Conclusions</vt:lpstr>
      <vt:lpstr>IX. Conclusions</vt:lpstr>
      <vt:lpstr>XI. Reference </vt:lpstr>
      <vt:lpstr>XI. Reference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ຄວາມຫຼາກຫຼາຍທາງສັງຄົມ ແລະ ​ຄອບຄົວ ​ທີ່ມີຜົນກະທົບຕໍ່ການ​ຮຽນ​ຂອງ​ນັກ​ຮຽນ​ ລະ​ດັບ​ມັດ​ຍົມ​ສຶກ​ສາຕອນ​ຕົ້ນ, ​ກໍລະນີສຶກສາ ​ໂຮງຮຽນ​ມັດທະຍົມສົມບູນສັນຕິພາບ ແຂວງຫຼວງພະບາງ</dc:title>
  <dc:creator>saiphone khotsaignoh</dc:creator>
  <cp:lastModifiedBy>saiphone khot</cp:lastModifiedBy>
  <cp:revision>198</cp:revision>
  <cp:lastPrinted>2020-08-31T03:07:58Z</cp:lastPrinted>
  <dcterms:created xsi:type="dcterms:W3CDTF">2020-01-04T15:19:32Z</dcterms:created>
  <dcterms:modified xsi:type="dcterms:W3CDTF">2022-08-08T10:08:37Z</dcterms:modified>
</cp:coreProperties>
</file>