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67" r:id="rId7"/>
    <p:sldId id="268" r:id="rId8"/>
    <p:sldId id="259" r:id="rId9"/>
    <p:sldId id="26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0F9E7-B744-4CE6-AC7D-887CF763E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6D078-CB29-453F-96D5-26E9C0912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99DC8-D074-4C08-8CED-1D77CD00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22C7-CCB0-4F1C-A087-5324AE149B91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FA566-19AB-48A8-A6C1-671D9BFC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8FCFF-2C42-44EC-9BD9-03053E6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ABA4-4C7B-4F1B-B5BB-6305AE662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D772A-5A37-4BA8-9F93-80C74198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70D59-D1A8-49B9-B051-27E6A7F74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86157-1E02-49B1-8312-42587F3AC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22C7-CCB0-4F1C-A087-5324AE149B91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DBEC8-503A-47FE-8859-FAAE15A98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490BD-53C5-4AF6-853E-39C4B540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ABA4-4C7B-4F1B-B5BB-6305AE662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6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9C7905-9F20-4654-81FD-E4701AD438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9DF8F-BFD2-4F43-B501-0130EDC75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9CD86-2481-4252-BA05-4740003F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22C7-CCB0-4F1C-A087-5324AE149B91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65565-2CF4-4502-969F-E995C2069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32D0B-7252-46D7-8B76-0BB133E3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ABA4-4C7B-4F1B-B5BB-6305AE662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8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233E8-AAA2-4E7C-990F-156A8061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71885-F5FD-4DA2-9664-4AE3D5385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FE266-9E70-4297-A5D9-AE1C5267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22C7-CCB0-4F1C-A087-5324AE149B91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58D54-5EFB-4259-A662-87A3BAD3C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3D329-E25D-467E-973E-1972214A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ABA4-4C7B-4F1B-B5BB-6305AE662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1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F7E2-4241-443D-A323-03E4BDDD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CB5CD-3892-42C6-B45A-2236F95CD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A55A3-E17F-4ED5-B6C7-DBB84942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22C7-CCB0-4F1C-A087-5324AE149B91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0B96B-7626-459A-B4B4-4E35C65E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33282-F8A2-4EDA-8F33-BF9D48CD2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ABA4-4C7B-4F1B-B5BB-6305AE662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43E2F-7F1E-4B8A-82F3-F7573F61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568ED-B45A-4948-9AF5-CCF006CE4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30725-B5BF-43B6-97B1-EB2E9DFFE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B21FF-A719-41B8-B357-6A67A57A0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22C7-CCB0-4F1C-A087-5324AE149B91}" type="datetimeFigureOut">
              <a:rPr lang="en-US" smtClean="0"/>
              <a:t>8/19/22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83D83-92C8-432D-9136-CCB691E3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A9B73-EE63-40AF-9703-5EBA9042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ABA4-4C7B-4F1B-B5BB-6305AE662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0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D785F-34D8-4A26-BDC9-3CE46086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6F208-6F62-4725-9EF1-D7A61C878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708DC3-8E37-442D-B9BE-D26E047B2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702FD-1636-4618-A5BA-9F2B05C3A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47DE25-857E-468D-A962-727AE63E3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0ECA11-361A-47A8-AFB0-B11711CBC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22C7-CCB0-4F1C-A087-5324AE149B91}" type="datetimeFigureOut">
              <a:rPr lang="en-US" smtClean="0"/>
              <a:t>8/19/22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B64985-DCA0-4694-8784-47197D92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D71B28-5EF2-4492-9690-B1859572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ABA4-4C7B-4F1B-B5BB-6305AE662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6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47CB9-EC7B-4FF4-95A5-981B32ABC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17916-35D7-4E5F-B9DD-181428727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22C7-CCB0-4F1C-A087-5324AE149B91}" type="datetimeFigureOut">
              <a:rPr lang="en-US" smtClean="0"/>
              <a:t>8/19/22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BDC2B1-94EE-4790-8587-D5D4F935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92D34-1BE4-45CE-880A-EE6DB20D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ABA4-4C7B-4F1B-B5BB-6305AE662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B6585-7F7C-4735-8ECE-A48B6A59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22C7-CCB0-4F1C-A087-5324AE149B91}" type="datetimeFigureOut">
              <a:rPr lang="en-US" smtClean="0"/>
              <a:t>8/19/22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483F1E-A705-4E65-9D0A-F24770B3E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15519-E7E4-428A-8DFA-FE2F268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ABA4-4C7B-4F1B-B5BB-6305AE662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7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70947-D11E-4078-8B57-AA995D32C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6996E-C5E0-484E-A6FD-759517C7F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B0C99-09F2-426C-892C-59602B061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1BC19-6234-435F-9FB0-4E2D185E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22C7-CCB0-4F1C-A087-5324AE149B91}" type="datetimeFigureOut">
              <a:rPr lang="en-US" smtClean="0"/>
              <a:t>8/19/22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6D3B5-4191-4125-9C41-133073D2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C43F0-8550-469F-9D08-35B2AF01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ABA4-4C7B-4F1B-B5BB-6305AE662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6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E6347-D71F-46C9-B9B0-06BA591EE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36039C-3918-4948-A7CE-472292E47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08F7A-06C6-49BD-A2EB-F06068FF0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25D45-B6A5-4D53-81EE-DE959532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22C7-CCB0-4F1C-A087-5324AE149B91}" type="datetimeFigureOut">
              <a:rPr lang="en-US" smtClean="0"/>
              <a:t>8/19/22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F616F-FAE8-4C7A-852C-54021B631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C6269-769C-48F5-9D2A-783D42DB9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ABA4-4C7B-4F1B-B5BB-6305AE662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9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44165-66BF-4EC7-89C1-574FE9C29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78714-EEFA-471B-A22E-754C09E0E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BB1AD-322B-4DB2-9167-A00F9FFC1C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E22C7-CCB0-4F1C-A087-5324AE149B91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AFF82-A6FF-49E5-81A1-7DF8D2752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C814E-8132-4468-AE62-87968B734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1ABA4-4C7B-4F1B-B5BB-6305AE662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1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F57E9E-56C6-433E-ABEF-E89E95133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9348"/>
            <a:ext cx="9144000" cy="1345019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>
                <a:solidFill>
                  <a:srgbClr val="C00000"/>
                </a:solidFill>
              </a:rPr>
              <a:t>PHAM QUANG TIEP, DANG MINH TUAN*</a:t>
            </a:r>
          </a:p>
          <a:p>
            <a:pPr algn="r"/>
            <a:r>
              <a:rPr lang="en-US" sz="2000" b="1" dirty="0">
                <a:solidFill>
                  <a:srgbClr val="C00000"/>
                </a:solidFill>
              </a:rPr>
              <a:t>FACULTY OF PEDAGOGY</a:t>
            </a:r>
          </a:p>
          <a:p>
            <a:pPr algn="r"/>
            <a:r>
              <a:rPr lang="en-US" sz="2000" b="1" dirty="0">
                <a:solidFill>
                  <a:srgbClr val="C00000"/>
                </a:solidFill>
              </a:rPr>
              <a:t> UNIVERSITY OF EDUCATION, VNU, HANOI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511E23-BCEE-49EC-88B7-355E44B92AE5}"/>
              </a:ext>
            </a:extLst>
          </p:cNvPr>
          <p:cNvSpPr txBox="1">
            <a:spLocks/>
          </p:cNvSpPr>
          <p:nvPr/>
        </p:nvSpPr>
        <p:spPr>
          <a:xfrm>
            <a:off x="1222744" y="1153634"/>
            <a:ext cx="9746512" cy="26967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 a curriculum to develop teaching STEM competence for teacher students in primary education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928F7-1A6B-0946-9DD3-C1169C993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98" y="3683463"/>
            <a:ext cx="4683025" cy="26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8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8BCBF-C1EA-452A-9F6D-B29674422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400" b="1" dirty="0">
                <a:solidFill>
                  <a:srgbClr val="FFFFFF"/>
                </a:solidFill>
              </a:rPr>
              <a:t>TEACHER’S COMPETENCE TO IMPLEMENTATE STEM EDUCATION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Teacher Thinking Stock Illustrations – 2,367 Teacher Thinking Stock  Illustrations, Vectors &amp; Clipart - Dreamstime">
            <a:extLst>
              <a:ext uri="{FF2B5EF4-FFF2-40B4-BE49-F238E27FC236}">
                <a16:creationId xmlns:a16="http://schemas.microsoft.com/office/drawing/2014/main" id="{63FF85CD-A85E-FA7A-9C61-361D39A05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567" y="2604724"/>
            <a:ext cx="5455917" cy="364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3AB6BE2-694E-9BB0-0CDA-CEE8CC885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3010829"/>
            <a:ext cx="5455917" cy="2642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1B53F7-9D30-514E-A1FB-17AE059C16BE}"/>
              </a:ext>
            </a:extLst>
          </p:cNvPr>
          <p:cNvSpPr txBox="1"/>
          <p:nvPr/>
        </p:nvSpPr>
        <p:spPr>
          <a:xfrm>
            <a:off x="7259444" y="5787483"/>
            <a:ext cx="307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(Source: Nguyen B. et al. 2019)</a:t>
            </a:r>
          </a:p>
        </p:txBody>
      </p:sp>
    </p:spTree>
    <p:extLst>
      <p:ext uri="{BB962C8B-B14F-4D97-AF65-F5344CB8AC3E}">
        <p14:creationId xmlns:p14="http://schemas.microsoft.com/office/powerpoint/2010/main" val="458847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8BCBF-C1EA-452A-9F6D-B29674422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400" b="1" dirty="0">
                <a:solidFill>
                  <a:srgbClr val="FFFFFF"/>
                </a:solidFill>
              </a:rPr>
              <a:t>TEACHER’S COMPETENCE TO IMPLEMENTATE STEM EDUCATION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DF] Integrated STEM Education: A Systematic Review of Instructional  Practices in Secondary Education | Semantic Scholar">
            <a:extLst>
              <a:ext uri="{FF2B5EF4-FFF2-40B4-BE49-F238E27FC236}">
                <a16:creationId xmlns:a16="http://schemas.microsoft.com/office/drawing/2014/main" id="{7C0C6832-782D-7C98-0599-FC8751AE7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567" y="3341273"/>
            <a:ext cx="5455917" cy="216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B9D09FD-F418-CA96-2E64-85D70AE04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351" y="2977376"/>
            <a:ext cx="5674640" cy="295507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DE12B6D-2629-60FA-C8EB-57625523AF60}"/>
              </a:ext>
            </a:extLst>
          </p:cNvPr>
          <p:cNvSpPr txBox="1">
            <a:spLocks/>
          </p:cNvSpPr>
          <p:nvPr/>
        </p:nvSpPr>
        <p:spPr>
          <a:xfrm>
            <a:off x="698751" y="5859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08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308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8BCBF-C1EA-452A-9F6D-B29674422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400" b="1" dirty="0">
                <a:solidFill>
                  <a:srgbClr val="FFFFFF"/>
                </a:solidFill>
              </a:rPr>
              <a:t>TEACHER’S COMPETENCE TO IMPLEMENTATE STEM EDUCATION</a:t>
            </a:r>
          </a:p>
        </p:txBody>
      </p:sp>
      <p:cxnSp>
        <p:nvCxnSpPr>
          <p:cNvPr id="3090" name="Straight Connector 308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5E2DD91-F5FF-6CD6-2A79-E6E5A81ED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2611544"/>
            <a:ext cx="5377855" cy="3628184"/>
          </a:xfrm>
          <a:prstGeom prst="rect">
            <a:avLst/>
          </a:prstGeom>
        </p:spPr>
      </p:pic>
      <p:cxnSp>
        <p:nvCxnSpPr>
          <p:cNvPr id="3092" name="Straight Connector 309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9F4104A-86A0-AB58-0AA4-A60CB5783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232" y="2899317"/>
            <a:ext cx="5689759" cy="306658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DE12B6D-2629-60FA-C8EB-57625523AF60}"/>
              </a:ext>
            </a:extLst>
          </p:cNvPr>
          <p:cNvSpPr txBox="1">
            <a:spLocks/>
          </p:cNvSpPr>
          <p:nvPr/>
        </p:nvSpPr>
        <p:spPr>
          <a:xfrm>
            <a:off x="698751" y="5859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309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8BCBF-C1EA-452A-9F6D-B29674422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400" b="1" dirty="0">
                <a:solidFill>
                  <a:srgbClr val="FFFFFF"/>
                </a:solidFill>
              </a:rPr>
              <a:t>TEACHER’S COMPETENCE TO IMPLEMENTATE STEM EDUCATION</a:t>
            </a:r>
          </a:p>
        </p:txBody>
      </p:sp>
      <p:cxnSp>
        <p:nvCxnSpPr>
          <p:cNvPr id="3099" name="Straight Connector 309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B4FF20E-4A59-0416-EBDE-9B3CA3AEC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2563805"/>
            <a:ext cx="5455917" cy="3723663"/>
          </a:xfrm>
          <a:prstGeom prst="rect">
            <a:avLst/>
          </a:prstGeom>
        </p:spPr>
      </p:pic>
      <p:cxnSp>
        <p:nvCxnSpPr>
          <p:cNvPr id="3101" name="Straight Connector 310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99B8C76-731F-E98E-E18D-59128CF2A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910468"/>
            <a:ext cx="5455917" cy="286586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DE12B6D-2629-60FA-C8EB-57625523AF60}"/>
              </a:ext>
            </a:extLst>
          </p:cNvPr>
          <p:cNvSpPr txBox="1">
            <a:spLocks/>
          </p:cNvSpPr>
          <p:nvPr/>
        </p:nvSpPr>
        <p:spPr>
          <a:xfrm>
            <a:off x="698751" y="5859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21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E76D9-FECE-DCB5-E3D4-D89699A3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PROPOSED STEM EDUCATION TRAINING PROGRAM FOR STUDENTS IN PRIMARY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83FE8-7E15-1D03-86DE-6CABD239B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1"/>
                </a:solidFill>
              </a:rPr>
              <a:t>In line with the implementation of the new national curriculum program 2018.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1"/>
                </a:solidFill>
              </a:rPr>
              <a:t>Training students to become primary school teachers; Competence in STEM education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1"/>
                </a:solidFill>
              </a:rPr>
              <a:t>Focus on 4 groups of competencies as analyzed above.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1"/>
                </a:solidFill>
              </a:rPr>
              <a:t>The program is structured into modules for ease of deployment.</a:t>
            </a:r>
          </a:p>
        </p:txBody>
      </p:sp>
    </p:spTree>
    <p:extLst>
      <p:ext uri="{BB962C8B-B14F-4D97-AF65-F5344CB8AC3E}">
        <p14:creationId xmlns:p14="http://schemas.microsoft.com/office/powerpoint/2010/main" val="1802920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E76D9-FECE-DCB5-E3D4-D89699A3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PROPOSED STEM EDUCATION TRAINING PROGRAM FOR STUDENTS IN PRIMARY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83FE8-7E15-1D03-86DE-6CABD239B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Program structure: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Module 1: Current status and solutions of STEM 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Nature and characteristics of STEM 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STEM education in the world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Current status of STEM education in Vietnam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Orientation of STEM education for primary school students in Vietnam</a:t>
            </a:r>
          </a:p>
        </p:txBody>
      </p:sp>
    </p:spTree>
    <p:extLst>
      <p:ext uri="{BB962C8B-B14F-4D97-AF65-F5344CB8AC3E}">
        <p14:creationId xmlns:p14="http://schemas.microsoft.com/office/powerpoint/2010/main" val="1068977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E76D9-FECE-DCB5-E3D4-D89699A3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PROPOSED STEM EDUCATION TRAINING PROGRAM FOR STUDENTS IN PRIMARY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83FE8-7E15-1D03-86DE-6CABD239B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Program structure: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Module 2: Design STEM topics/lessons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Analysis of the elementary education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Select science content to integrate into STEM topics/lessons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Identify real-world problems to build into STEM topics/lessons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Practice designing STEM topics/lessons</a:t>
            </a:r>
          </a:p>
        </p:txBody>
      </p:sp>
    </p:spTree>
    <p:extLst>
      <p:ext uri="{BB962C8B-B14F-4D97-AF65-F5344CB8AC3E}">
        <p14:creationId xmlns:p14="http://schemas.microsoft.com/office/powerpoint/2010/main" val="4231100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E76D9-FECE-DCB5-E3D4-D89699A3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PROPOSED STEM EDUCATION TRAINING PROGRAM FOR STUDENTS IN PRIMARY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83FE8-7E15-1D03-86DE-6CABD239B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Program structure: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Module 3 : Organizing STEM education for elementary students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Some learning characteristics of primary school students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Some popular methods in organizing STEM topics/lessons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The process of organizing STEM topics/lessons for elementary students</a:t>
            </a:r>
          </a:p>
        </p:txBody>
      </p:sp>
    </p:spTree>
    <p:extLst>
      <p:ext uri="{BB962C8B-B14F-4D97-AF65-F5344CB8AC3E}">
        <p14:creationId xmlns:p14="http://schemas.microsoft.com/office/powerpoint/2010/main" val="348291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E76D9-FECE-DCB5-E3D4-D89699A3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PROPOSED STEM EDUCATION TRAINING PROGRAM FOR STUDENTS IN PRIMARY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83FE8-7E15-1D03-86DE-6CABD239B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Program structure: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Module 3 : Evaluation in STEM education for elementary students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Some general issues about capacity assessment and assessment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Developing criteria and assessment tools for STEM topics/lessons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Conduct regular and periodic reviews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Learners’ feedback</a:t>
            </a:r>
          </a:p>
        </p:txBody>
      </p:sp>
    </p:spTree>
    <p:extLst>
      <p:ext uri="{BB962C8B-B14F-4D97-AF65-F5344CB8AC3E}">
        <p14:creationId xmlns:p14="http://schemas.microsoft.com/office/powerpoint/2010/main" val="677430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E76D9-FECE-DCB5-E3D4-D89699A3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SOME FEEDBACKS ON STEM EDUCATIONAL COMPETENCE TRAINING PROGRAM FOR PRIMARY EDUCATION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83FE8-7E15-1D03-86DE-6CABD239B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We have consulted 20 experts from 7 key pedagogical universities on the Competency Framework and the STEM education competency training program for students majoring in primary education.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Some specific comments: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The majority (89%) agreed with the competency framework and modules we proposed to train students.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Some other comments: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The training program needs to focus more on equipping students with STEM knowledge and STEM education methods.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Students need to be equipped with knowledge and skills to build and organize STEM club activities for students.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Vietnam needs to do research to include an independent STEM subject in the general education curriculum.</a:t>
            </a:r>
          </a:p>
        </p:txBody>
      </p:sp>
    </p:spTree>
    <p:extLst>
      <p:ext uri="{BB962C8B-B14F-4D97-AF65-F5344CB8AC3E}">
        <p14:creationId xmlns:p14="http://schemas.microsoft.com/office/powerpoint/2010/main" val="130261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62A09-BDED-4C59-87CE-69EC48FC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15" y="629266"/>
            <a:ext cx="3670210" cy="162232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 STEM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5AC01-EC23-4FC3-B867-F2C916D89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990125" cy="403682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 (Body)"/>
              </a:rPr>
              <a:t>Integration of 4 fields such as </a:t>
            </a:r>
            <a:r>
              <a:rPr lang="en-US" sz="2400" b="1" dirty="0">
                <a:solidFill>
                  <a:srgbClr val="0070C0"/>
                </a:solidFill>
                <a:latin typeface="Calibri (Body)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Calibri (Body)"/>
              </a:rPr>
              <a:t>cience; </a:t>
            </a:r>
            <a:r>
              <a:rPr lang="en-US" sz="2400" b="1" dirty="0">
                <a:solidFill>
                  <a:srgbClr val="0070C0"/>
                </a:solidFill>
                <a:latin typeface="Calibri (Body)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 (Body)"/>
              </a:rPr>
              <a:t>echnology; </a:t>
            </a:r>
            <a:r>
              <a:rPr lang="en-US" sz="2400" b="1" dirty="0">
                <a:solidFill>
                  <a:srgbClr val="0070C0"/>
                </a:solidFill>
                <a:latin typeface="Calibri (Body)"/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Calibri (Body)"/>
              </a:rPr>
              <a:t>ngineering; </a:t>
            </a:r>
            <a:r>
              <a:rPr lang="en-US" sz="2400" b="1" dirty="0">
                <a:solidFill>
                  <a:srgbClr val="0070C0"/>
                </a:solidFill>
                <a:latin typeface="Calibri (Body)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 (Body)"/>
              </a:rPr>
              <a:t>athematic.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 (Body)"/>
              </a:rPr>
              <a:t>STEM </a:t>
            </a:r>
            <a:r>
              <a:rPr lang="en-US" sz="2400" dirty="0">
                <a:solidFill>
                  <a:srgbClr val="0070C0"/>
                </a:solidFill>
                <a:latin typeface="Calibri (Body)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0070C0"/>
                </a:solidFill>
                <a:latin typeface="Calibri (Body)"/>
              </a:rPr>
              <a:t>STEAM, STREAM…</a:t>
            </a:r>
          </a:p>
        </p:txBody>
      </p:sp>
      <p:sp>
        <p:nvSpPr>
          <p:cNvPr id="1028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133,237 Stem Illustrations &amp; Clip Art - iStock">
            <a:extLst>
              <a:ext uri="{FF2B5EF4-FFF2-40B4-BE49-F238E27FC236}">
                <a16:creationId xmlns:a16="http://schemas.microsoft.com/office/drawing/2014/main" id="{B06E064D-21EA-4BD3-917D-7060B4BC3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5743" y="807593"/>
            <a:ext cx="5239568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073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1B1E6-8A59-F240-AE3A-55920E05D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1924D-049C-C549-BB92-65CDA1252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924F1D-77C8-AD4C-A52E-EA4779569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94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C702C-F8EF-415B-B8BA-E8EC555A9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4999073" cy="180052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THE ROLES OF 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950EF-65BF-48C3-9E76-26EB9052F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3381"/>
            <a:ext cx="5391017" cy="39262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Engaging learners</a:t>
            </a:r>
          </a:p>
          <a:p>
            <a:r>
              <a:rPr lang="en-US" dirty="0">
                <a:solidFill>
                  <a:srgbClr val="0070C0"/>
                </a:solidFill>
              </a:rPr>
              <a:t>Developing judgment and creativity</a:t>
            </a:r>
          </a:p>
          <a:p>
            <a:r>
              <a:rPr lang="en-US" dirty="0">
                <a:solidFill>
                  <a:srgbClr val="0070C0"/>
                </a:solidFill>
              </a:rPr>
              <a:t>Developing problem solving capacity, cooperation</a:t>
            </a:r>
          </a:p>
          <a:p>
            <a:r>
              <a:rPr lang="en-US" dirty="0">
                <a:solidFill>
                  <a:srgbClr val="0070C0"/>
                </a:solidFill>
              </a:rPr>
              <a:t>Make learning easier</a:t>
            </a:r>
          </a:p>
          <a:p>
            <a:r>
              <a:rPr lang="en-US" dirty="0">
                <a:solidFill>
                  <a:srgbClr val="0070C0"/>
                </a:solidFill>
              </a:rPr>
              <a:t>Improve the quality of education</a:t>
            </a:r>
          </a:p>
        </p:txBody>
      </p:sp>
      <p:pic>
        <p:nvPicPr>
          <p:cNvPr id="4098" name="Picture 2" descr="Prepare Your Child For STEM Subjects | Fix.com">
            <a:extLst>
              <a:ext uri="{FF2B5EF4-FFF2-40B4-BE49-F238E27FC236}">
                <a16:creationId xmlns:a16="http://schemas.microsoft.com/office/drawing/2014/main" id="{2245689A-2A1B-4E76-8178-EE079C22A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1812" y="643234"/>
            <a:ext cx="4745895" cy="55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42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5E65A9-0887-4346-8D3F-845E36F0C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MULTI-STRATEGY APPROACH TO STEM EDUCATION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62A5E-FD84-4C07-AF67-574DCDB1E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3 MAIN APPROACHMENTS</a:t>
            </a: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STEM is a way of organizing teaching content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STEM is a teaching method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STEM is a Teaching Model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9F9E8-00B4-4658-97C3-DC6707922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82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5E65A9-0887-4346-8D3F-845E36F0C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 lvl="1"/>
            <a:r>
              <a:rPr lang="en-US" sz="2800" dirty="0">
                <a:solidFill>
                  <a:srgbClr val="0070C0"/>
                </a:solidFill>
              </a:rPr>
              <a:t>STEM IS A WAY OF ORGANIZING TEACHING CONTENT</a:t>
            </a:r>
          </a:p>
        </p:txBody>
      </p:sp>
      <p:pic>
        <p:nvPicPr>
          <p:cNvPr id="2050" name="Picture 2" descr="Evan Moor | Teaching Supplies &amp; Lesson Plans:Evan-Moor's STEM Lessons and  Challenges Teacher's Edition E-Book Grade 4">
            <a:extLst>
              <a:ext uri="{FF2B5EF4-FFF2-40B4-BE49-F238E27FC236}">
                <a16:creationId xmlns:a16="http://schemas.microsoft.com/office/drawing/2014/main" id="{4909F45D-1763-4038-BBEB-A9D307012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r="3557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62A5E-FD84-4C07-AF67-574DCDB1E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1" y="2706624"/>
            <a:ext cx="6536275" cy="382219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STEM is built into a new subject</a:t>
            </a:r>
          </a:p>
          <a:p>
            <a:r>
              <a:rPr lang="en-US" sz="2400" dirty="0">
                <a:solidFill>
                  <a:srgbClr val="0070C0"/>
                </a:solidFill>
              </a:rPr>
              <a:t>The content of the teaching lesson is a deep integration of 4 areas of S-T-E-M</a:t>
            </a:r>
          </a:p>
          <a:p>
            <a:r>
              <a:rPr lang="en-US" sz="2400" dirty="0">
                <a:solidFill>
                  <a:srgbClr val="0070C0"/>
                </a:solidFill>
              </a:rPr>
              <a:t>Teaching content is associated with real-world contexts, evoking students' interest in learning</a:t>
            </a:r>
          </a:p>
          <a:p>
            <a:r>
              <a:rPr lang="en-US" sz="2400" dirty="0">
                <a:solidFill>
                  <a:srgbClr val="0070C0"/>
                </a:solidFill>
              </a:rPr>
              <a:t>Learning becomes more engaging and easier for students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STEM raises the level of education quality but not in the direction of intensive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255384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5E65A9-0887-4346-8D3F-845E36F0C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137" y="365125"/>
            <a:ext cx="5664819" cy="1807305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rgbClr val="0070C0"/>
                </a:solidFill>
              </a:rPr>
              <a:t>STEM IS A TEACHING METHOD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(Any subject can be taught)</a:t>
            </a:r>
          </a:p>
        </p:txBody>
      </p:sp>
      <p:pic>
        <p:nvPicPr>
          <p:cNvPr id="3074" name="Picture 2" descr="Early STEM Activities: Part One - Modern Teaching Blog">
            <a:extLst>
              <a:ext uri="{FF2B5EF4-FFF2-40B4-BE49-F238E27FC236}">
                <a16:creationId xmlns:a16="http://schemas.microsoft.com/office/drawing/2014/main" id="{2A46681B-0605-4C4D-8DBF-8EF9D3C6A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5" r="23832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62A5E-FD84-4C07-AF67-574DCDB1E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7" y="2333296"/>
            <a:ext cx="5309617" cy="441837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Students are put in challenging situations, associated with real-world contexts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Students are encouraged to judge and be creative</a:t>
            </a:r>
          </a:p>
          <a:p>
            <a:r>
              <a:rPr lang="en-US" sz="2400" dirty="0">
                <a:solidFill>
                  <a:srgbClr val="0070C0"/>
                </a:solidFill>
              </a:rPr>
              <a:t>Using STEM knowledge and skills to solve the root of learning problems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Enhance opportunities for group learning, develop Team work skills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Focus on competencies rather than specific knowledge</a:t>
            </a:r>
          </a:p>
        </p:txBody>
      </p:sp>
    </p:spTree>
    <p:extLst>
      <p:ext uri="{BB962C8B-B14F-4D97-AF65-F5344CB8AC3E}">
        <p14:creationId xmlns:p14="http://schemas.microsoft.com/office/powerpoint/2010/main" val="416805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8B73E-3842-4FDB-BE27-10002E57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STEM IS A TEACHING MODEL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5AC10-DD78-41A7-9A3E-E74A37228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332568" cy="4836096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Comprehensive integration of scientific fields in 4 central elements S-T-E-M</a:t>
            </a:r>
          </a:p>
          <a:p>
            <a:r>
              <a:rPr lang="en-US" sz="2000" dirty="0">
                <a:solidFill>
                  <a:srgbClr val="0070C0"/>
                </a:solidFill>
              </a:rPr>
              <a:t>The curriculum is only STEM topics/projects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Teaching methods focus on developing practical capacity</a:t>
            </a:r>
          </a:p>
          <a:p>
            <a:r>
              <a:rPr lang="en-US" sz="2000" dirty="0">
                <a:solidFill>
                  <a:srgbClr val="0070C0"/>
                </a:solidFill>
              </a:rPr>
              <a:t>Open and diverse teaching methods: Inside and outside of the classroom, time is not constrained, Product-oriented</a:t>
            </a:r>
          </a:p>
          <a:p>
            <a:r>
              <a:rPr lang="en-US" sz="2000" dirty="0">
                <a:solidFill>
                  <a:srgbClr val="0070C0"/>
                </a:solidFill>
              </a:rPr>
              <a:t>Comprehensive assessment according to capacity</a:t>
            </a:r>
          </a:p>
          <a:p>
            <a:r>
              <a:rPr lang="en-US" sz="2000" dirty="0">
                <a:solidFill>
                  <a:srgbClr val="0070C0"/>
                </a:solidFill>
              </a:rPr>
              <a:t>Construction of modern Learning equipment and learning space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2208A53-0763-43A7-857F-F9548F024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119229"/>
            <a:ext cx="6253212" cy="368939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2496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F965-AECC-4A64-879D-9591ABA67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STEM IN 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NEW NATIONAL CURRICULUM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2F6DC-06E0-4881-9224-6DEF61067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707532" cy="429200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The 2018 National Education Program (NEP) focuses on the goal of forming and developing the qualities and competencies of students.</a:t>
            </a:r>
          </a:p>
          <a:p>
            <a:r>
              <a:rPr lang="en-US" sz="2000" dirty="0">
                <a:solidFill>
                  <a:srgbClr val="0070C0"/>
                </a:solidFill>
              </a:rPr>
              <a:t>Some effects: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Integration (</a:t>
            </a:r>
            <a:r>
              <a:rPr lang="en-US" sz="2000" dirty="0" err="1">
                <a:solidFill>
                  <a:srgbClr val="0070C0"/>
                </a:solidFill>
              </a:rPr>
              <a:t>tích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hợp</a:t>
            </a:r>
            <a:r>
              <a:rPr lang="en-US" sz="2000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Decomposition (</a:t>
            </a:r>
            <a:r>
              <a:rPr lang="en-US" sz="2000" dirty="0" err="1">
                <a:solidFill>
                  <a:srgbClr val="0070C0"/>
                </a:solidFill>
              </a:rPr>
              <a:t>phân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hoá</a:t>
            </a:r>
            <a:r>
              <a:rPr lang="en-US" sz="2000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Experience (</a:t>
            </a:r>
            <a:r>
              <a:rPr lang="en-US" sz="2000" dirty="0" err="1">
                <a:solidFill>
                  <a:srgbClr val="0070C0"/>
                </a:solidFill>
              </a:rPr>
              <a:t>trải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nghiệm</a:t>
            </a:r>
            <a:r>
              <a:rPr lang="en-US" sz="2000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</a:rPr>
              <a:t>STEM</a:t>
            </a:r>
          </a:p>
          <a:p>
            <a:pPr lvl="2"/>
            <a:r>
              <a:rPr lang="en-US" sz="1600" b="1" dirty="0">
                <a:solidFill>
                  <a:srgbClr val="002060"/>
                </a:solidFill>
              </a:rPr>
              <a:t>Mastery in the entire NEP</a:t>
            </a:r>
          </a:p>
          <a:p>
            <a:pPr lvl="2"/>
            <a:r>
              <a:rPr lang="en-US" sz="1600" b="1" dirty="0">
                <a:solidFill>
                  <a:srgbClr val="002060"/>
                </a:solidFill>
              </a:rPr>
              <a:t>Across all levels</a:t>
            </a:r>
          </a:p>
          <a:p>
            <a:pPr lvl="2"/>
            <a:r>
              <a:rPr lang="en-US" sz="1600" b="1" dirty="0">
                <a:solidFill>
                  <a:srgbClr val="002060"/>
                </a:solidFill>
              </a:rPr>
              <a:t>Emphasis in related subjects: Social Study, Natural Science, Informatics and Technology, </a:t>
            </a:r>
            <a:r>
              <a:rPr lang="en-US" sz="1600" b="1" dirty="0" err="1">
                <a:solidFill>
                  <a:srgbClr val="002060"/>
                </a:solidFill>
              </a:rPr>
              <a:t>Maths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4AC7C05-C5B3-4F84-B7DE-6A0D2597C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4341" y="1428771"/>
            <a:ext cx="5322373" cy="399721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868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8BCBF-C1EA-452A-9F6D-B29674422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0000"/>
          </a:bodyPr>
          <a:lstStyle/>
          <a:p>
            <a:r>
              <a:rPr lang="en-US" sz="3400" b="1" dirty="0">
                <a:solidFill>
                  <a:srgbClr val="002060"/>
                </a:solidFill>
              </a:rPr>
              <a:t>4 STEM SECTORS IN THE COURSE PRIMARY EDUCATION PROGRAM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C68F4-9048-435B-B414-50F1EAB56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S – Social Study, Natural Science: People, Plants, Animals, Other Creatures, Earth, Sky, Matter, Energy</a:t>
            </a:r>
          </a:p>
          <a:p>
            <a:r>
              <a:rPr lang="en-US" sz="2000" dirty="0">
                <a:solidFill>
                  <a:srgbClr val="0070C0"/>
                </a:solidFill>
              </a:rPr>
              <a:t>T – Informatics and technology: Computers and some simple software, Using technology in some areas of life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E – Informatics and technology: Some simple and close technical design and practice: planting trees, assembling, making school supplies, toys...</a:t>
            </a:r>
          </a:p>
          <a:p>
            <a:r>
              <a:rPr lang="en-US" sz="2000" dirty="0">
                <a:solidFill>
                  <a:srgbClr val="0070C0"/>
                </a:solidFill>
              </a:rPr>
              <a:t>M – Math: Numbers and Calculus, Geometry and Calculus, Probability and Statistics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5 phẩm chất và 10 năng lực cốt lõi của học sinh trong chương trình giáo">
            <a:extLst>
              <a:ext uri="{FF2B5EF4-FFF2-40B4-BE49-F238E27FC236}">
                <a16:creationId xmlns:a16="http://schemas.microsoft.com/office/drawing/2014/main" id="{6AF343B8-19E1-4F4B-B30D-47D62A734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1" r="3" b="4056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937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875</Words>
  <Application>Microsoft Macintosh PowerPoint</Application>
  <PresentationFormat>Widescreen</PresentationFormat>
  <Paragraphs>99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(Body)</vt:lpstr>
      <vt:lpstr>Calibri Light</vt:lpstr>
      <vt:lpstr>Times New Roman</vt:lpstr>
      <vt:lpstr>Wingdings</vt:lpstr>
      <vt:lpstr>Office Theme</vt:lpstr>
      <vt:lpstr>PowerPoint Presentation</vt:lpstr>
      <vt:lpstr> STEM Concept</vt:lpstr>
      <vt:lpstr>THE ROLES OF STEM</vt:lpstr>
      <vt:lpstr>MULTI-STRATEGY APPROACH TO STEM EDUCATION</vt:lpstr>
      <vt:lpstr>STEM IS A WAY OF ORGANIZING TEACHING CONTENT</vt:lpstr>
      <vt:lpstr>STEM IS A TEACHING METHOD (Any subject can be taught)</vt:lpstr>
      <vt:lpstr>STEM IS A TEACHING MODEL</vt:lpstr>
      <vt:lpstr>STEM IN  NEW NATIONAL CURRICULUM 2018</vt:lpstr>
      <vt:lpstr>4 STEM SECTORS IN THE COURSE PRIMARY EDUCATION PROGRAM</vt:lpstr>
      <vt:lpstr>TEACHER’S COMPETENCE TO IMPLEMENTATE STEM EDUCATION</vt:lpstr>
      <vt:lpstr>TEACHER’S COMPETENCE TO IMPLEMENTATE STEM EDUCATION</vt:lpstr>
      <vt:lpstr>TEACHER’S COMPETENCE TO IMPLEMENTATE STEM EDUCATION</vt:lpstr>
      <vt:lpstr>TEACHER’S COMPETENCE TO IMPLEMENTATE STEM EDUCATION</vt:lpstr>
      <vt:lpstr>PROPOSED STEM EDUCATION TRAINING PROGRAM FOR STUDENTS IN PRIMARY LEVEL</vt:lpstr>
      <vt:lpstr>PROPOSED STEM EDUCATION TRAINING PROGRAM FOR STUDENTS IN PRIMARY LEVEL</vt:lpstr>
      <vt:lpstr>PROPOSED STEM EDUCATION TRAINING PROGRAM FOR STUDENTS IN PRIMARY LEVEL</vt:lpstr>
      <vt:lpstr>PROPOSED STEM EDUCATION TRAINING PROGRAM FOR STUDENTS IN PRIMARY LEVEL</vt:lpstr>
      <vt:lpstr>PROPOSED STEM EDUCATION TRAINING PROGRAM FOR STUDENTS IN PRIMARY LEVEL</vt:lpstr>
      <vt:lpstr>SOME FEEDBACKS ON STEM EDUCATIONAL COMPETENCE TRAINING PROGRAM FOR PRIMARY EDUCATION STUDENTS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Quang Tiệp</dc:creator>
  <cp:lastModifiedBy>Microsoft Office User</cp:lastModifiedBy>
  <cp:revision>117</cp:revision>
  <dcterms:created xsi:type="dcterms:W3CDTF">2022-04-14T03:37:27Z</dcterms:created>
  <dcterms:modified xsi:type="dcterms:W3CDTF">2022-08-19T06:14:13Z</dcterms:modified>
</cp:coreProperties>
</file>