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handoutMasterIdLst>
    <p:handoutMasterId r:id="rId19"/>
  </p:handoutMasterIdLst>
  <p:sldIdLst>
    <p:sldId id="256" r:id="rId2"/>
    <p:sldId id="1014" r:id="rId3"/>
    <p:sldId id="1038" r:id="rId4"/>
    <p:sldId id="414" r:id="rId5"/>
    <p:sldId id="1023" r:id="rId6"/>
    <p:sldId id="1016" r:id="rId7"/>
    <p:sldId id="1041" r:id="rId8"/>
    <p:sldId id="1039" r:id="rId9"/>
    <p:sldId id="1024" r:id="rId10"/>
    <p:sldId id="1034" r:id="rId11"/>
    <p:sldId id="1025" r:id="rId12"/>
    <p:sldId id="1027" r:id="rId13"/>
    <p:sldId id="1036" r:id="rId14"/>
    <p:sldId id="1037" r:id="rId15"/>
    <p:sldId id="1033" r:id="rId16"/>
    <p:sldId id="104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43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3C830-E571-4201-9C67-B5754803D05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vi-VN"/>
        </a:p>
      </dgm:t>
    </dgm:pt>
    <dgm:pt modelId="{ED3AAE69-B589-43CA-8F26-D4133908BF2D}">
      <dgm:prSet phldrT="[Text]"/>
      <dgm:spPr/>
      <dgm:t>
        <a:bodyPr/>
        <a:lstStyle/>
        <a:p>
          <a:r>
            <a:rPr kumimoji="0" lang="vi-VN" altLang="vi-VN" b="0" i="0" u="none" strike="noStrike" cap="none" normalizeH="0" baseline="0" dirty="0">
              <a:ln/>
              <a:solidFill>
                <a:schemeClr val="tx2"/>
              </a:solidFill>
              <a:effectLst/>
            </a:rPr>
            <a:t>From 2018, Vietnam reformed the  education program in the direction of developing the capacity of students; Create a learning environment help students to know how to apply different methods of learning to complete foundational knowledge and skills, consciously choosing a career and lifelong learning. </a:t>
          </a:r>
          <a:endParaRPr lang="vi-VN" dirty="0">
            <a:solidFill>
              <a:schemeClr val="tx2"/>
            </a:solidFill>
          </a:endParaRPr>
        </a:p>
      </dgm:t>
    </dgm:pt>
    <dgm:pt modelId="{C58C5798-160D-4FF5-A035-6FBA0E2C8B86}" type="parTrans" cxnId="{B7F38FD0-FB8A-47CD-B92E-F81AD2EDE69B}">
      <dgm:prSet/>
      <dgm:spPr/>
      <dgm:t>
        <a:bodyPr/>
        <a:lstStyle/>
        <a:p>
          <a:endParaRPr lang="vi-VN">
            <a:solidFill>
              <a:schemeClr val="tx2"/>
            </a:solidFill>
          </a:endParaRPr>
        </a:p>
      </dgm:t>
    </dgm:pt>
    <dgm:pt modelId="{91F0CF67-B1CE-4BA9-BE4F-CFF3C33547A5}" type="sibTrans" cxnId="{B7F38FD0-FB8A-47CD-B92E-F81AD2EDE69B}">
      <dgm:prSet/>
      <dgm:spPr/>
      <dgm:t>
        <a:bodyPr/>
        <a:lstStyle/>
        <a:p>
          <a:endParaRPr lang="vi-VN">
            <a:solidFill>
              <a:schemeClr val="tx2"/>
            </a:solidFill>
          </a:endParaRPr>
        </a:p>
      </dgm:t>
    </dgm:pt>
    <dgm:pt modelId="{D30358B9-1BB8-4C66-B4A9-2BEB6143E958}">
      <dgm:prSet/>
      <dgm:spPr/>
      <dgm:t>
        <a:bodyPr/>
        <a:lstStyle/>
        <a:p>
          <a:r>
            <a:rPr kumimoji="0" lang="vi-VN" altLang="vi-VN" b="0" i="0" u="none" strike="noStrike" cap="none" normalizeH="0" baseline="0">
              <a:ln/>
              <a:solidFill>
                <a:schemeClr val="tx2"/>
              </a:solidFill>
              <a:effectLst/>
            </a:rPr>
            <a:t>The general education program is divided into two stages: the basic education stage (from grade 1 to 9) and the stage of general education. career-oriented education (grades 10 to 12). </a:t>
          </a:r>
          <a:endParaRPr kumimoji="0" lang="vi-VN" altLang="vi-VN" b="0" i="0" u="none" strike="noStrike" cap="none" normalizeH="0" baseline="0" dirty="0">
            <a:ln/>
            <a:solidFill>
              <a:schemeClr val="tx2"/>
            </a:solidFill>
            <a:effectLst/>
          </a:endParaRPr>
        </a:p>
      </dgm:t>
    </dgm:pt>
    <dgm:pt modelId="{39F9C005-3B6F-423A-989B-990DF7F60FEF}" type="parTrans" cxnId="{6C3FA674-1EF4-4437-A6DE-615CA3436963}">
      <dgm:prSet/>
      <dgm:spPr/>
      <dgm:t>
        <a:bodyPr/>
        <a:lstStyle/>
        <a:p>
          <a:endParaRPr lang="vi-VN">
            <a:solidFill>
              <a:schemeClr val="tx2"/>
            </a:solidFill>
          </a:endParaRPr>
        </a:p>
      </dgm:t>
    </dgm:pt>
    <dgm:pt modelId="{6B21B44A-2476-4A8E-9DF2-B93DD82BA0BA}" type="sibTrans" cxnId="{6C3FA674-1EF4-4437-A6DE-615CA3436963}">
      <dgm:prSet/>
      <dgm:spPr/>
      <dgm:t>
        <a:bodyPr/>
        <a:lstStyle/>
        <a:p>
          <a:endParaRPr lang="vi-VN">
            <a:solidFill>
              <a:schemeClr val="tx2"/>
            </a:solidFill>
          </a:endParaRPr>
        </a:p>
      </dgm:t>
    </dgm:pt>
    <dgm:pt modelId="{46715B76-1B8A-4F3B-BB63-802D00DC32E4}">
      <dgm:prSet/>
      <dgm:spPr/>
      <dgm:t>
        <a:bodyPr/>
        <a:lstStyle/>
        <a:p>
          <a:r>
            <a:rPr kumimoji="0" lang="vi-VN" altLang="vi-VN" b="0" i="0" u="none" strike="noStrike" cap="none" normalizeH="0" baseline="0">
              <a:ln/>
              <a:solidFill>
                <a:schemeClr val="tx2"/>
              </a:solidFill>
              <a:effectLst/>
            </a:rPr>
            <a:t>The system of subjects and educational activities of the general education program includes educational subjects and activities compulsory, career-oriented electives, and electives. </a:t>
          </a:r>
          <a:endParaRPr kumimoji="0" lang="vi-VN" altLang="vi-VN" b="0" i="0" u="none" strike="noStrike" cap="none" normalizeH="0" baseline="0" dirty="0">
            <a:ln/>
            <a:solidFill>
              <a:schemeClr val="tx2"/>
            </a:solidFill>
            <a:effectLst/>
          </a:endParaRPr>
        </a:p>
      </dgm:t>
    </dgm:pt>
    <dgm:pt modelId="{170011F9-6859-4563-A8EE-6E91C8C91FDA}" type="parTrans" cxnId="{5E6CE9DE-F8A6-4197-976A-D717A08DD842}">
      <dgm:prSet/>
      <dgm:spPr/>
      <dgm:t>
        <a:bodyPr/>
        <a:lstStyle/>
        <a:p>
          <a:endParaRPr lang="vi-VN">
            <a:solidFill>
              <a:schemeClr val="tx2"/>
            </a:solidFill>
          </a:endParaRPr>
        </a:p>
      </dgm:t>
    </dgm:pt>
    <dgm:pt modelId="{F39E26A0-FFF4-4239-8D9F-729158527A3B}" type="sibTrans" cxnId="{5E6CE9DE-F8A6-4197-976A-D717A08DD842}">
      <dgm:prSet/>
      <dgm:spPr/>
      <dgm:t>
        <a:bodyPr/>
        <a:lstStyle/>
        <a:p>
          <a:endParaRPr lang="vi-VN">
            <a:solidFill>
              <a:schemeClr val="tx2"/>
            </a:solidFill>
          </a:endParaRPr>
        </a:p>
      </dgm:t>
    </dgm:pt>
    <dgm:pt modelId="{BCAF74C2-E9C7-4150-9B0C-386BC5822F33}">
      <dgm:prSet/>
      <dgm:spPr/>
      <dgm:t>
        <a:bodyPr/>
        <a:lstStyle/>
        <a:p>
          <a:r>
            <a:rPr kumimoji="0" lang="vi-VN" altLang="vi-VN" b="0" i="0" u="none" strike="noStrike" cap="none" normalizeH="0" baseline="0" dirty="0">
              <a:ln/>
              <a:solidFill>
                <a:schemeClr val="tx2"/>
              </a:solidFill>
              <a:effectLst/>
              <a:cs typeface="Arial" panose="020B0604020202020204" pitchFamily="34" charset="0"/>
            </a:rPr>
            <a:t>The program only stipulates general principles and orientations on educational methods, not too detailed regulations, to create favorable conditions for students. encourage teachers to promote initiative and creativity in program implementation</a:t>
          </a:r>
          <a:endParaRPr kumimoji="0" lang="vi-VN" altLang="vi-VN" b="0" i="0" u="none" strike="noStrike" cap="none" normalizeH="0" baseline="0" dirty="0">
            <a:ln/>
            <a:solidFill>
              <a:schemeClr val="tx2"/>
            </a:solidFill>
            <a:effectLst/>
          </a:endParaRPr>
        </a:p>
      </dgm:t>
    </dgm:pt>
    <dgm:pt modelId="{640A925C-CE3E-445E-A070-DF34C1B9D649}" type="parTrans" cxnId="{B4636EF5-0044-4380-AFFA-A8F05FBF16FE}">
      <dgm:prSet/>
      <dgm:spPr/>
      <dgm:t>
        <a:bodyPr/>
        <a:lstStyle/>
        <a:p>
          <a:endParaRPr lang="vi-VN">
            <a:solidFill>
              <a:schemeClr val="tx2"/>
            </a:solidFill>
          </a:endParaRPr>
        </a:p>
      </dgm:t>
    </dgm:pt>
    <dgm:pt modelId="{8AC734A1-22DB-453C-8739-AE38CA2264D7}" type="sibTrans" cxnId="{B4636EF5-0044-4380-AFFA-A8F05FBF16FE}">
      <dgm:prSet/>
      <dgm:spPr/>
      <dgm:t>
        <a:bodyPr/>
        <a:lstStyle/>
        <a:p>
          <a:endParaRPr lang="vi-VN">
            <a:solidFill>
              <a:schemeClr val="tx2"/>
            </a:solidFill>
          </a:endParaRPr>
        </a:p>
      </dgm:t>
    </dgm:pt>
    <dgm:pt modelId="{26D1DA6B-ABD3-4773-8F53-F5B4CF92E777}" type="pres">
      <dgm:prSet presAssocID="{4343C830-E571-4201-9C67-B5754803D055}" presName="Name0" presStyleCnt="0">
        <dgm:presLayoutVars>
          <dgm:chMax val="7"/>
          <dgm:chPref val="7"/>
          <dgm:dir/>
        </dgm:presLayoutVars>
      </dgm:prSet>
      <dgm:spPr/>
    </dgm:pt>
    <dgm:pt modelId="{079583AF-E3A1-4FAC-8738-E5DC3748C402}" type="pres">
      <dgm:prSet presAssocID="{4343C830-E571-4201-9C67-B5754803D055}" presName="Name1" presStyleCnt="0"/>
      <dgm:spPr/>
    </dgm:pt>
    <dgm:pt modelId="{A099E3A2-638A-44EE-B926-88BCAB691BEF}" type="pres">
      <dgm:prSet presAssocID="{4343C830-E571-4201-9C67-B5754803D055}" presName="cycle" presStyleCnt="0"/>
      <dgm:spPr/>
    </dgm:pt>
    <dgm:pt modelId="{62422074-00B7-40E5-AC6E-E31B1F7685B1}" type="pres">
      <dgm:prSet presAssocID="{4343C830-E571-4201-9C67-B5754803D055}" presName="srcNode" presStyleLbl="node1" presStyleIdx="0" presStyleCnt="4"/>
      <dgm:spPr/>
    </dgm:pt>
    <dgm:pt modelId="{AF79B6F4-CD02-4168-85C9-37D518A89D35}" type="pres">
      <dgm:prSet presAssocID="{4343C830-E571-4201-9C67-B5754803D055}" presName="conn" presStyleLbl="parChTrans1D2" presStyleIdx="0" presStyleCnt="1"/>
      <dgm:spPr/>
    </dgm:pt>
    <dgm:pt modelId="{E724DBF0-DF9A-408F-975F-9323FE848B3F}" type="pres">
      <dgm:prSet presAssocID="{4343C830-E571-4201-9C67-B5754803D055}" presName="extraNode" presStyleLbl="node1" presStyleIdx="0" presStyleCnt="4"/>
      <dgm:spPr/>
    </dgm:pt>
    <dgm:pt modelId="{D4CA1ECB-0B88-4121-924D-C039D1612E57}" type="pres">
      <dgm:prSet presAssocID="{4343C830-E571-4201-9C67-B5754803D055}" presName="dstNode" presStyleLbl="node1" presStyleIdx="0" presStyleCnt="4"/>
      <dgm:spPr/>
    </dgm:pt>
    <dgm:pt modelId="{5FFBFB37-2461-4C34-826F-319709149732}" type="pres">
      <dgm:prSet presAssocID="{ED3AAE69-B589-43CA-8F26-D4133908BF2D}" presName="text_1" presStyleLbl="node1" presStyleIdx="0" presStyleCnt="4">
        <dgm:presLayoutVars>
          <dgm:bulletEnabled val="1"/>
        </dgm:presLayoutVars>
      </dgm:prSet>
      <dgm:spPr/>
    </dgm:pt>
    <dgm:pt modelId="{BE19F4A1-255F-4C83-A514-C42FBE0942CE}" type="pres">
      <dgm:prSet presAssocID="{ED3AAE69-B589-43CA-8F26-D4133908BF2D}" presName="accent_1" presStyleCnt="0"/>
      <dgm:spPr/>
    </dgm:pt>
    <dgm:pt modelId="{03AE5D9E-8FD1-4600-A728-AE6B6B53F784}" type="pres">
      <dgm:prSet presAssocID="{ED3AAE69-B589-43CA-8F26-D4133908BF2D}" presName="accentRepeatNode" presStyleLbl="solidFgAcc1" presStyleIdx="0" presStyleCnt="4"/>
      <dgm:spPr>
        <a:blipFill rotWithShape="0">
          <a:blip xmlns:r="http://schemas.openxmlformats.org/officeDocument/2006/relationships" r:embed="rId1"/>
          <a:srcRect/>
          <a:stretch>
            <a:fillRect t="-3000" b="-3000"/>
          </a:stretch>
        </a:blipFill>
      </dgm:spPr>
    </dgm:pt>
    <dgm:pt modelId="{38CE8753-A21D-4DC6-B1BF-BFD47FB8A570}" type="pres">
      <dgm:prSet presAssocID="{D30358B9-1BB8-4C66-B4A9-2BEB6143E958}" presName="text_2" presStyleLbl="node1" presStyleIdx="1" presStyleCnt="4">
        <dgm:presLayoutVars>
          <dgm:bulletEnabled val="1"/>
        </dgm:presLayoutVars>
      </dgm:prSet>
      <dgm:spPr/>
    </dgm:pt>
    <dgm:pt modelId="{19244F98-3E26-430C-85A1-4717A81B84A8}" type="pres">
      <dgm:prSet presAssocID="{D30358B9-1BB8-4C66-B4A9-2BEB6143E958}" presName="accent_2" presStyleCnt="0"/>
      <dgm:spPr/>
    </dgm:pt>
    <dgm:pt modelId="{9778F788-70D3-456B-82B6-50752C387615}" type="pres">
      <dgm:prSet presAssocID="{D30358B9-1BB8-4C66-B4A9-2BEB6143E958}" presName="accentRepeatNode" presStyleLbl="solidFgAcc1" presStyleIdx="1" presStyleCnt="4"/>
      <dgm:spPr>
        <a:blipFill rotWithShape="0">
          <a:blip xmlns:r="http://schemas.openxmlformats.org/officeDocument/2006/relationships" r:embed="rId2"/>
          <a:srcRect/>
          <a:stretch>
            <a:fillRect/>
          </a:stretch>
        </a:blipFill>
      </dgm:spPr>
    </dgm:pt>
    <dgm:pt modelId="{AE3D064A-8A6B-414F-9D20-C98DF39F8045}" type="pres">
      <dgm:prSet presAssocID="{46715B76-1B8A-4F3B-BB63-802D00DC32E4}" presName="text_3" presStyleLbl="node1" presStyleIdx="2" presStyleCnt="4">
        <dgm:presLayoutVars>
          <dgm:bulletEnabled val="1"/>
        </dgm:presLayoutVars>
      </dgm:prSet>
      <dgm:spPr/>
    </dgm:pt>
    <dgm:pt modelId="{C39F7089-F21B-462D-A8AD-0C9D75AE57CD}" type="pres">
      <dgm:prSet presAssocID="{46715B76-1B8A-4F3B-BB63-802D00DC32E4}" presName="accent_3" presStyleCnt="0"/>
      <dgm:spPr/>
    </dgm:pt>
    <dgm:pt modelId="{5DEF030E-289A-452A-AF47-3D322A2A1341}" type="pres">
      <dgm:prSet presAssocID="{46715B76-1B8A-4F3B-BB63-802D00DC32E4}" presName="accentRepeatNode" presStyleLbl="solidFgAcc1" presStyleIdx="2" presStyleCnt="4"/>
      <dgm:spPr>
        <a:blipFill rotWithShape="0">
          <a:blip xmlns:r="http://schemas.openxmlformats.org/officeDocument/2006/relationships" r:embed="rId3"/>
          <a:srcRect/>
          <a:stretch>
            <a:fillRect t="-18000" b="-18000"/>
          </a:stretch>
        </a:blipFill>
      </dgm:spPr>
    </dgm:pt>
    <dgm:pt modelId="{43060677-E29C-43DC-952C-D32223D8B424}" type="pres">
      <dgm:prSet presAssocID="{BCAF74C2-E9C7-4150-9B0C-386BC5822F33}" presName="text_4" presStyleLbl="node1" presStyleIdx="3" presStyleCnt="4">
        <dgm:presLayoutVars>
          <dgm:bulletEnabled val="1"/>
        </dgm:presLayoutVars>
      </dgm:prSet>
      <dgm:spPr/>
    </dgm:pt>
    <dgm:pt modelId="{4C45C500-6C7B-444C-8414-9C93E35F6B24}" type="pres">
      <dgm:prSet presAssocID="{BCAF74C2-E9C7-4150-9B0C-386BC5822F33}" presName="accent_4" presStyleCnt="0"/>
      <dgm:spPr/>
    </dgm:pt>
    <dgm:pt modelId="{2E527C14-6887-4783-B9E3-2C9009D7DF66}" type="pres">
      <dgm:prSet presAssocID="{BCAF74C2-E9C7-4150-9B0C-386BC5822F33}" presName="accentRepeatNode" presStyleLbl="solidFgAcc1" presStyleIdx="3" presStyleCnt="4"/>
      <dgm:spPr>
        <a:blipFill rotWithShape="0">
          <a:blip xmlns:r="http://schemas.openxmlformats.org/officeDocument/2006/relationships" r:embed="rId4"/>
          <a:srcRect/>
          <a:stretch>
            <a:fillRect/>
          </a:stretch>
        </a:blipFill>
      </dgm:spPr>
    </dgm:pt>
  </dgm:ptLst>
  <dgm:cxnLst>
    <dgm:cxn modelId="{0B2CE622-6526-42E4-9153-F910C4040B8B}" type="presOf" srcId="{91F0CF67-B1CE-4BA9-BE4F-CFF3C33547A5}" destId="{AF79B6F4-CD02-4168-85C9-37D518A89D35}" srcOrd="0" destOrd="0" presId="urn:microsoft.com/office/officeart/2008/layout/VerticalCurvedList"/>
    <dgm:cxn modelId="{6E774042-CA57-48CC-8F2B-160517EFD9E7}" type="presOf" srcId="{ED3AAE69-B589-43CA-8F26-D4133908BF2D}" destId="{5FFBFB37-2461-4C34-826F-319709149732}" srcOrd="0" destOrd="0" presId="urn:microsoft.com/office/officeart/2008/layout/VerticalCurvedList"/>
    <dgm:cxn modelId="{6C3FA674-1EF4-4437-A6DE-615CA3436963}" srcId="{4343C830-E571-4201-9C67-B5754803D055}" destId="{D30358B9-1BB8-4C66-B4A9-2BEB6143E958}" srcOrd="1" destOrd="0" parTransId="{39F9C005-3B6F-423A-989B-990DF7F60FEF}" sibTransId="{6B21B44A-2476-4A8E-9DF2-B93DD82BA0BA}"/>
    <dgm:cxn modelId="{D25B0FAB-0851-4BD9-8862-B4A031345823}" type="presOf" srcId="{46715B76-1B8A-4F3B-BB63-802D00DC32E4}" destId="{AE3D064A-8A6B-414F-9D20-C98DF39F8045}" srcOrd="0" destOrd="0" presId="urn:microsoft.com/office/officeart/2008/layout/VerticalCurvedList"/>
    <dgm:cxn modelId="{B7F38FD0-FB8A-47CD-B92E-F81AD2EDE69B}" srcId="{4343C830-E571-4201-9C67-B5754803D055}" destId="{ED3AAE69-B589-43CA-8F26-D4133908BF2D}" srcOrd="0" destOrd="0" parTransId="{C58C5798-160D-4FF5-A035-6FBA0E2C8B86}" sibTransId="{91F0CF67-B1CE-4BA9-BE4F-CFF3C33547A5}"/>
    <dgm:cxn modelId="{D7897DDB-2539-4703-B784-9B89B271F657}" type="presOf" srcId="{BCAF74C2-E9C7-4150-9B0C-386BC5822F33}" destId="{43060677-E29C-43DC-952C-D32223D8B424}" srcOrd="0" destOrd="0" presId="urn:microsoft.com/office/officeart/2008/layout/VerticalCurvedList"/>
    <dgm:cxn modelId="{CD6152DC-6889-4EC4-B7E8-E333A0012334}" type="presOf" srcId="{4343C830-E571-4201-9C67-B5754803D055}" destId="{26D1DA6B-ABD3-4773-8F53-F5B4CF92E777}" srcOrd="0" destOrd="0" presId="urn:microsoft.com/office/officeart/2008/layout/VerticalCurvedList"/>
    <dgm:cxn modelId="{16EAD1DD-1265-441C-99CA-1D63EED81F59}" type="presOf" srcId="{D30358B9-1BB8-4C66-B4A9-2BEB6143E958}" destId="{38CE8753-A21D-4DC6-B1BF-BFD47FB8A570}" srcOrd="0" destOrd="0" presId="urn:microsoft.com/office/officeart/2008/layout/VerticalCurvedList"/>
    <dgm:cxn modelId="{5E6CE9DE-F8A6-4197-976A-D717A08DD842}" srcId="{4343C830-E571-4201-9C67-B5754803D055}" destId="{46715B76-1B8A-4F3B-BB63-802D00DC32E4}" srcOrd="2" destOrd="0" parTransId="{170011F9-6859-4563-A8EE-6E91C8C91FDA}" sibTransId="{F39E26A0-FFF4-4239-8D9F-729158527A3B}"/>
    <dgm:cxn modelId="{B4636EF5-0044-4380-AFFA-A8F05FBF16FE}" srcId="{4343C830-E571-4201-9C67-B5754803D055}" destId="{BCAF74C2-E9C7-4150-9B0C-386BC5822F33}" srcOrd="3" destOrd="0" parTransId="{640A925C-CE3E-445E-A070-DF34C1B9D649}" sibTransId="{8AC734A1-22DB-453C-8739-AE38CA2264D7}"/>
    <dgm:cxn modelId="{467DEC6E-698D-441D-A574-C56730833877}" type="presParOf" srcId="{26D1DA6B-ABD3-4773-8F53-F5B4CF92E777}" destId="{079583AF-E3A1-4FAC-8738-E5DC3748C402}" srcOrd="0" destOrd="0" presId="urn:microsoft.com/office/officeart/2008/layout/VerticalCurvedList"/>
    <dgm:cxn modelId="{C0F947C8-2AA9-468B-B0A3-8A95A7AB60D9}" type="presParOf" srcId="{079583AF-E3A1-4FAC-8738-E5DC3748C402}" destId="{A099E3A2-638A-44EE-B926-88BCAB691BEF}" srcOrd="0" destOrd="0" presId="urn:microsoft.com/office/officeart/2008/layout/VerticalCurvedList"/>
    <dgm:cxn modelId="{8BAD5C49-C68A-4E6E-90A7-2D2B529418AA}" type="presParOf" srcId="{A099E3A2-638A-44EE-B926-88BCAB691BEF}" destId="{62422074-00B7-40E5-AC6E-E31B1F7685B1}" srcOrd="0" destOrd="0" presId="urn:microsoft.com/office/officeart/2008/layout/VerticalCurvedList"/>
    <dgm:cxn modelId="{FD07E08B-EC87-4B54-8F48-4299B2AE20B5}" type="presParOf" srcId="{A099E3A2-638A-44EE-B926-88BCAB691BEF}" destId="{AF79B6F4-CD02-4168-85C9-37D518A89D35}" srcOrd="1" destOrd="0" presId="urn:microsoft.com/office/officeart/2008/layout/VerticalCurvedList"/>
    <dgm:cxn modelId="{1A0FEABC-4F50-446E-B09A-D2F6DBE09667}" type="presParOf" srcId="{A099E3A2-638A-44EE-B926-88BCAB691BEF}" destId="{E724DBF0-DF9A-408F-975F-9323FE848B3F}" srcOrd="2" destOrd="0" presId="urn:microsoft.com/office/officeart/2008/layout/VerticalCurvedList"/>
    <dgm:cxn modelId="{2C83A902-354B-4B5C-908E-87F2ABD0B1E5}" type="presParOf" srcId="{A099E3A2-638A-44EE-B926-88BCAB691BEF}" destId="{D4CA1ECB-0B88-4121-924D-C039D1612E57}" srcOrd="3" destOrd="0" presId="urn:microsoft.com/office/officeart/2008/layout/VerticalCurvedList"/>
    <dgm:cxn modelId="{3F435ADE-7E5D-4C85-83ED-641AB50D8A4B}" type="presParOf" srcId="{079583AF-E3A1-4FAC-8738-E5DC3748C402}" destId="{5FFBFB37-2461-4C34-826F-319709149732}" srcOrd="1" destOrd="0" presId="urn:microsoft.com/office/officeart/2008/layout/VerticalCurvedList"/>
    <dgm:cxn modelId="{68ECC1B0-A242-4E0D-A30A-77FB98A9F65A}" type="presParOf" srcId="{079583AF-E3A1-4FAC-8738-E5DC3748C402}" destId="{BE19F4A1-255F-4C83-A514-C42FBE0942CE}" srcOrd="2" destOrd="0" presId="urn:microsoft.com/office/officeart/2008/layout/VerticalCurvedList"/>
    <dgm:cxn modelId="{3B3B74FB-226A-4E39-934B-8F86E43DCD9E}" type="presParOf" srcId="{BE19F4A1-255F-4C83-A514-C42FBE0942CE}" destId="{03AE5D9E-8FD1-4600-A728-AE6B6B53F784}" srcOrd="0" destOrd="0" presId="urn:microsoft.com/office/officeart/2008/layout/VerticalCurvedList"/>
    <dgm:cxn modelId="{1496C76F-1D28-4CF5-B921-1F03431CCF42}" type="presParOf" srcId="{079583AF-E3A1-4FAC-8738-E5DC3748C402}" destId="{38CE8753-A21D-4DC6-B1BF-BFD47FB8A570}" srcOrd="3" destOrd="0" presId="urn:microsoft.com/office/officeart/2008/layout/VerticalCurvedList"/>
    <dgm:cxn modelId="{2E4456C6-ECC3-4E79-AE7A-906A5E6126C4}" type="presParOf" srcId="{079583AF-E3A1-4FAC-8738-E5DC3748C402}" destId="{19244F98-3E26-430C-85A1-4717A81B84A8}" srcOrd="4" destOrd="0" presId="urn:microsoft.com/office/officeart/2008/layout/VerticalCurvedList"/>
    <dgm:cxn modelId="{5967EC9B-7E47-489B-86E0-F56A968D2ADB}" type="presParOf" srcId="{19244F98-3E26-430C-85A1-4717A81B84A8}" destId="{9778F788-70D3-456B-82B6-50752C387615}" srcOrd="0" destOrd="0" presId="urn:microsoft.com/office/officeart/2008/layout/VerticalCurvedList"/>
    <dgm:cxn modelId="{BA76DDAD-405D-42C5-BED7-39D0039CB318}" type="presParOf" srcId="{079583AF-E3A1-4FAC-8738-E5DC3748C402}" destId="{AE3D064A-8A6B-414F-9D20-C98DF39F8045}" srcOrd="5" destOrd="0" presId="urn:microsoft.com/office/officeart/2008/layout/VerticalCurvedList"/>
    <dgm:cxn modelId="{1A6B5778-BDA3-445E-A823-395468E5A0A4}" type="presParOf" srcId="{079583AF-E3A1-4FAC-8738-E5DC3748C402}" destId="{C39F7089-F21B-462D-A8AD-0C9D75AE57CD}" srcOrd="6" destOrd="0" presId="urn:microsoft.com/office/officeart/2008/layout/VerticalCurvedList"/>
    <dgm:cxn modelId="{1538C95B-1981-47FB-9D7E-B444F4317B36}" type="presParOf" srcId="{C39F7089-F21B-462D-A8AD-0C9D75AE57CD}" destId="{5DEF030E-289A-452A-AF47-3D322A2A1341}" srcOrd="0" destOrd="0" presId="urn:microsoft.com/office/officeart/2008/layout/VerticalCurvedList"/>
    <dgm:cxn modelId="{97792E7F-816A-4D2B-B52E-36C7018F7D40}" type="presParOf" srcId="{079583AF-E3A1-4FAC-8738-E5DC3748C402}" destId="{43060677-E29C-43DC-952C-D32223D8B424}" srcOrd="7" destOrd="0" presId="urn:microsoft.com/office/officeart/2008/layout/VerticalCurvedList"/>
    <dgm:cxn modelId="{18EB97F5-E5CA-423D-8ECD-FAD6AAADF0E1}" type="presParOf" srcId="{079583AF-E3A1-4FAC-8738-E5DC3748C402}" destId="{4C45C500-6C7B-444C-8414-9C93E35F6B24}" srcOrd="8" destOrd="0" presId="urn:microsoft.com/office/officeart/2008/layout/VerticalCurvedList"/>
    <dgm:cxn modelId="{F3C03672-D3C8-42D4-B853-EC80B58BA8E5}" type="presParOf" srcId="{4C45C500-6C7B-444C-8414-9C93E35F6B24}" destId="{2E527C14-6887-4783-B9E3-2C9009D7DF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E0D7F-9FCC-4208-BF53-3300FA5C94CD}"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vi-VN"/>
        </a:p>
      </dgm:t>
    </dgm:pt>
    <dgm:pt modelId="{72D9F3AE-B5F9-4641-A4CC-F051DC3FDB5C}">
      <dgm:prSet phldrT="[Text]"/>
      <dgm:spPr/>
      <dgm:t>
        <a:bodyPr/>
        <a:lstStyle/>
        <a:p>
          <a:pPr algn="l">
            <a:buFont typeface="Arial" panose="020B0604020202020204" pitchFamily="34" charset="0"/>
            <a:buChar char="•"/>
          </a:pPr>
          <a:r>
            <a:rPr lang="en-US">
              <a:solidFill>
                <a:schemeClr val="tx2"/>
              </a:solidFill>
            </a:rPr>
            <a:t>The project “Adapting STEM Education in England into Vietnam context” in 2016 – 2017: The British Council in Vietnam and MOET. 15 schools in 5 cities in the North of Vietnam</a:t>
          </a:r>
          <a:endParaRPr lang="vi-VN" dirty="0">
            <a:solidFill>
              <a:schemeClr val="tx2"/>
            </a:solidFill>
          </a:endParaRPr>
        </a:p>
      </dgm:t>
    </dgm:pt>
    <dgm:pt modelId="{E9034DEB-0DA8-4B60-A294-D80EB270AEC9}" type="parTrans" cxnId="{F3DDDA65-EEA2-43AF-97C9-14D5FBF3FB42}">
      <dgm:prSet/>
      <dgm:spPr/>
      <dgm:t>
        <a:bodyPr/>
        <a:lstStyle/>
        <a:p>
          <a:pPr algn="l"/>
          <a:endParaRPr lang="vi-VN">
            <a:solidFill>
              <a:schemeClr val="tx2"/>
            </a:solidFill>
          </a:endParaRPr>
        </a:p>
      </dgm:t>
    </dgm:pt>
    <dgm:pt modelId="{EB7729AD-B191-449F-B1A3-39DB5347981D}" type="sibTrans" cxnId="{F3DDDA65-EEA2-43AF-97C9-14D5FBF3FB42}">
      <dgm:prSet/>
      <dgm:spPr/>
      <dgm:t>
        <a:bodyPr/>
        <a:lstStyle/>
        <a:p>
          <a:pPr algn="l"/>
          <a:endParaRPr lang="vi-VN">
            <a:solidFill>
              <a:schemeClr val="tx2"/>
            </a:solidFill>
          </a:endParaRPr>
        </a:p>
      </dgm:t>
    </dgm:pt>
    <dgm:pt modelId="{B976A080-2B51-419C-B2BE-B0D233FEFBA0}">
      <dgm:prSet/>
      <dgm:spPr/>
      <dgm:t>
        <a:bodyPr/>
        <a:lstStyle/>
        <a:p>
          <a:pPr algn="l"/>
          <a:r>
            <a:rPr lang="en-US">
              <a:solidFill>
                <a:schemeClr val="tx2"/>
              </a:solidFill>
            </a:rPr>
            <a:t>At that time, while the public schools only cautiously deployed STEM education, gifted schools, private schools and private educational centers had plenty of STEM activities  such as science shows, robotics mini contests, science camps, STEM clubs, etc</a:t>
          </a:r>
          <a:endParaRPr lang="en-US" dirty="0">
            <a:solidFill>
              <a:schemeClr val="tx2"/>
            </a:solidFill>
          </a:endParaRPr>
        </a:p>
      </dgm:t>
    </dgm:pt>
    <dgm:pt modelId="{C29306E8-D128-42FA-B6C8-CABD4C486310}" type="parTrans" cxnId="{104BC4D2-E39E-426B-A003-1156DB7CFB08}">
      <dgm:prSet/>
      <dgm:spPr/>
      <dgm:t>
        <a:bodyPr/>
        <a:lstStyle/>
        <a:p>
          <a:pPr algn="l"/>
          <a:endParaRPr lang="vi-VN">
            <a:solidFill>
              <a:schemeClr val="tx2"/>
            </a:solidFill>
          </a:endParaRPr>
        </a:p>
      </dgm:t>
    </dgm:pt>
    <dgm:pt modelId="{1308B0D5-8FFD-4AB3-A1FC-39CD062094BB}" type="sibTrans" cxnId="{104BC4D2-E39E-426B-A003-1156DB7CFB08}">
      <dgm:prSet/>
      <dgm:spPr/>
      <dgm:t>
        <a:bodyPr/>
        <a:lstStyle/>
        <a:p>
          <a:pPr algn="l"/>
          <a:endParaRPr lang="vi-VN">
            <a:solidFill>
              <a:schemeClr val="tx2"/>
            </a:solidFill>
          </a:endParaRPr>
        </a:p>
      </dgm:t>
    </dgm:pt>
    <dgm:pt modelId="{01140000-FEE7-489C-97A4-145DA795D8F6}">
      <dgm:prSet/>
      <dgm:spPr/>
      <dgm:t>
        <a:bodyPr/>
        <a:lstStyle/>
        <a:p>
          <a:pPr algn="l"/>
          <a:r>
            <a:rPr lang="en-US">
              <a:solidFill>
                <a:schemeClr val="tx2"/>
              </a:solidFill>
            </a:rPr>
            <a:t>Based on this directive, the Ministry of Education and Training has assigned to promote STEM education as well as pilot implement STEM education in some schools (The Prime Minister, 2017). </a:t>
          </a:r>
          <a:endParaRPr lang="en-US" dirty="0">
            <a:solidFill>
              <a:schemeClr val="tx2"/>
            </a:solidFill>
          </a:endParaRPr>
        </a:p>
      </dgm:t>
    </dgm:pt>
    <dgm:pt modelId="{DA6F48E7-093C-462B-8C6B-2E1E223D6DF7}" type="parTrans" cxnId="{DF9D602B-D0C4-4ED4-ABB2-306231331D29}">
      <dgm:prSet/>
      <dgm:spPr/>
      <dgm:t>
        <a:bodyPr/>
        <a:lstStyle/>
        <a:p>
          <a:pPr algn="l"/>
          <a:endParaRPr lang="vi-VN">
            <a:solidFill>
              <a:schemeClr val="tx2"/>
            </a:solidFill>
          </a:endParaRPr>
        </a:p>
      </dgm:t>
    </dgm:pt>
    <dgm:pt modelId="{AB800888-F272-4167-BF29-46FFEE4A5F11}" type="sibTrans" cxnId="{DF9D602B-D0C4-4ED4-ABB2-306231331D29}">
      <dgm:prSet/>
      <dgm:spPr/>
      <dgm:t>
        <a:bodyPr/>
        <a:lstStyle/>
        <a:p>
          <a:pPr algn="l"/>
          <a:endParaRPr lang="vi-VN">
            <a:solidFill>
              <a:schemeClr val="tx2"/>
            </a:solidFill>
          </a:endParaRPr>
        </a:p>
      </dgm:t>
    </dgm:pt>
    <dgm:pt modelId="{839B9D53-09B7-4E55-9F90-F42252038640}" type="pres">
      <dgm:prSet presAssocID="{AD6E0D7F-9FCC-4208-BF53-3300FA5C94CD}" presName="linearFlow" presStyleCnt="0">
        <dgm:presLayoutVars>
          <dgm:dir/>
          <dgm:resizeHandles val="exact"/>
        </dgm:presLayoutVars>
      </dgm:prSet>
      <dgm:spPr/>
    </dgm:pt>
    <dgm:pt modelId="{FB84443B-6A38-40F5-8598-D3213A0DC91C}" type="pres">
      <dgm:prSet presAssocID="{72D9F3AE-B5F9-4641-A4CC-F051DC3FDB5C}" presName="composite" presStyleCnt="0"/>
      <dgm:spPr/>
    </dgm:pt>
    <dgm:pt modelId="{921684FD-5CBB-4D22-A34E-45618125DF0E}" type="pres">
      <dgm:prSet presAssocID="{72D9F3AE-B5F9-4641-A4CC-F051DC3FDB5C}" presName="imgShp" presStyleLbl="fgImgPlace1" presStyleIdx="0" presStyleCnt="3"/>
      <dgm:spPr>
        <a:blipFill rotWithShape="1">
          <a:blip xmlns:r="http://schemas.openxmlformats.org/officeDocument/2006/relationships" r:embed="rId1"/>
          <a:srcRect/>
          <a:stretch>
            <a:fillRect/>
          </a:stretch>
        </a:blipFill>
      </dgm:spPr>
    </dgm:pt>
    <dgm:pt modelId="{8A6C52D3-38AC-48FC-8460-C77A5B6371DD}" type="pres">
      <dgm:prSet presAssocID="{72D9F3AE-B5F9-4641-A4CC-F051DC3FDB5C}" presName="txShp" presStyleLbl="node1" presStyleIdx="0" presStyleCnt="3">
        <dgm:presLayoutVars>
          <dgm:bulletEnabled val="1"/>
        </dgm:presLayoutVars>
      </dgm:prSet>
      <dgm:spPr/>
    </dgm:pt>
    <dgm:pt modelId="{D92FC885-A2BA-46E3-9F48-4E6B128272A9}" type="pres">
      <dgm:prSet presAssocID="{EB7729AD-B191-449F-B1A3-39DB5347981D}" presName="spacing" presStyleCnt="0"/>
      <dgm:spPr/>
    </dgm:pt>
    <dgm:pt modelId="{F12B04E7-C7ED-4CFD-893D-7D40355685D4}" type="pres">
      <dgm:prSet presAssocID="{B976A080-2B51-419C-B2BE-B0D233FEFBA0}" presName="composite" presStyleCnt="0"/>
      <dgm:spPr/>
    </dgm:pt>
    <dgm:pt modelId="{9F9E3A62-23A3-41E0-B83A-F0D6A4588E8B}" type="pres">
      <dgm:prSet presAssocID="{B976A080-2B51-419C-B2BE-B0D233FEFBA0}" presName="imgShp" presStyleLbl="fgImgPlace1" presStyleIdx="1" presStyleCnt="3"/>
      <dgm:spPr>
        <a:blipFill rotWithShape="1">
          <a:blip xmlns:r="http://schemas.openxmlformats.org/officeDocument/2006/relationships" r:embed="rId2"/>
          <a:srcRect/>
          <a:stretch>
            <a:fillRect t="-1000" b="-1000"/>
          </a:stretch>
        </a:blipFill>
      </dgm:spPr>
    </dgm:pt>
    <dgm:pt modelId="{E54C8D03-57EA-410B-9DC8-144AF6595EE8}" type="pres">
      <dgm:prSet presAssocID="{B976A080-2B51-419C-B2BE-B0D233FEFBA0}" presName="txShp" presStyleLbl="node1" presStyleIdx="1" presStyleCnt="3">
        <dgm:presLayoutVars>
          <dgm:bulletEnabled val="1"/>
        </dgm:presLayoutVars>
      </dgm:prSet>
      <dgm:spPr/>
    </dgm:pt>
    <dgm:pt modelId="{311E121D-02C6-494B-B4F0-A5CD0DCD37AF}" type="pres">
      <dgm:prSet presAssocID="{1308B0D5-8FFD-4AB3-A1FC-39CD062094BB}" presName="spacing" presStyleCnt="0"/>
      <dgm:spPr/>
    </dgm:pt>
    <dgm:pt modelId="{59BEB1C9-AACC-4155-8B52-501DCE428A0B}" type="pres">
      <dgm:prSet presAssocID="{01140000-FEE7-489C-97A4-145DA795D8F6}" presName="composite" presStyleCnt="0"/>
      <dgm:spPr/>
    </dgm:pt>
    <dgm:pt modelId="{39BB22DD-1510-40E3-853E-B4C8B70C3DDD}" type="pres">
      <dgm:prSet presAssocID="{01140000-FEE7-489C-97A4-145DA795D8F6}" presName="imgShp" presStyleLbl="fgImgPlace1" presStyleIdx="2" presStyleCnt="3"/>
      <dgm:spPr>
        <a:blipFill rotWithShape="1">
          <a:blip xmlns:r="http://schemas.openxmlformats.org/officeDocument/2006/relationships" r:embed="rId3"/>
          <a:srcRect/>
          <a:stretch>
            <a:fillRect t="-3000" b="-3000"/>
          </a:stretch>
        </a:blipFill>
      </dgm:spPr>
    </dgm:pt>
    <dgm:pt modelId="{49217040-9AAA-4A68-B65F-5560F7D02BED}" type="pres">
      <dgm:prSet presAssocID="{01140000-FEE7-489C-97A4-145DA795D8F6}" presName="txShp" presStyleLbl="node1" presStyleIdx="2" presStyleCnt="3">
        <dgm:presLayoutVars>
          <dgm:bulletEnabled val="1"/>
        </dgm:presLayoutVars>
      </dgm:prSet>
      <dgm:spPr/>
    </dgm:pt>
  </dgm:ptLst>
  <dgm:cxnLst>
    <dgm:cxn modelId="{C0352C14-7FC3-43CC-A4F3-BE30340FCA49}" type="presOf" srcId="{72D9F3AE-B5F9-4641-A4CC-F051DC3FDB5C}" destId="{8A6C52D3-38AC-48FC-8460-C77A5B6371DD}" srcOrd="0" destOrd="0" presId="urn:microsoft.com/office/officeart/2005/8/layout/vList3"/>
    <dgm:cxn modelId="{DF9D602B-D0C4-4ED4-ABB2-306231331D29}" srcId="{AD6E0D7F-9FCC-4208-BF53-3300FA5C94CD}" destId="{01140000-FEE7-489C-97A4-145DA795D8F6}" srcOrd="2" destOrd="0" parTransId="{DA6F48E7-093C-462B-8C6B-2E1E223D6DF7}" sibTransId="{AB800888-F272-4167-BF29-46FFEE4A5F11}"/>
    <dgm:cxn modelId="{30532A3E-5054-4FB2-BEF7-BB04FE93A407}" type="presOf" srcId="{01140000-FEE7-489C-97A4-145DA795D8F6}" destId="{49217040-9AAA-4A68-B65F-5560F7D02BED}" srcOrd="0" destOrd="0" presId="urn:microsoft.com/office/officeart/2005/8/layout/vList3"/>
    <dgm:cxn modelId="{F4F6A343-A829-46EF-B080-A1581E7E59BA}" type="presOf" srcId="{B976A080-2B51-419C-B2BE-B0D233FEFBA0}" destId="{E54C8D03-57EA-410B-9DC8-144AF6595EE8}" srcOrd="0" destOrd="0" presId="urn:microsoft.com/office/officeart/2005/8/layout/vList3"/>
    <dgm:cxn modelId="{F3DDDA65-EEA2-43AF-97C9-14D5FBF3FB42}" srcId="{AD6E0D7F-9FCC-4208-BF53-3300FA5C94CD}" destId="{72D9F3AE-B5F9-4641-A4CC-F051DC3FDB5C}" srcOrd="0" destOrd="0" parTransId="{E9034DEB-0DA8-4B60-A294-D80EB270AEC9}" sibTransId="{EB7729AD-B191-449F-B1A3-39DB5347981D}"/>
    <dgm:cxn modelId="{A377EFD0-7139-43F2-8BB3-CFF2D98E8833}" type="presOf" srcId="{AD6E0D7F-9FCC-4208-BF53-3300FA5C94CD}" destId="{839B9D53-09B7-4E55-9F90-F42252038640}" srcOrd="0" destOrd="0" presId="urn:microsoft.com/office/officeart/2005/8/layout/vList3"/>
    <dgm:cxn modelId="{104BC4D2-E39E-426B-A003-1156DB7CFB08}" srcId="{AD6E0D7F-9FCC-4208-BF53-3300FA5C94CD}" destId="{B976A080-2B51-419C-B2BE-B0D233FEFBA0}" srcOrd="1" destOrd="0" parTransId="{C29306E8-D128-42FA-B6C8-CABD4C486310}" sibTransId="{1308B0D5-8FFD-4AB3-A1FC-39CD062094BB}"/>
    <dgm:cxn modelId="{27608289-BF71-4860-AB96-47DDC20C66D3}" type="presParOf" srcId="{839B9D53-09B7-4E55-9F90-F42252038640}" destId="{FB84443B-6A38-40F5-8598-D3213A0DC91C}" srcOrd="0" destOrd="0" presId="urn:microsoft.com/office/officeart/2005/8/layout/vList3"/>
    <dgm:cxn modelId="{EA513635-9931-405A-9541-317C30DFCE60}" type="presParOf" srcId="{FB84443B-6A38-40F5-8598-D3213A0DC91C}" destId="{921684FD-5CBB-4D22-A34E-45618125DF0E}" srcOrd="0" destOrd="0" presId="urn:microsoft.com/office/officeart/2005/8/layout/vList3"/>
    <dgm:cxn modelId="{AE4ED6A1-F05E-4FEC-98E9-11FAE0356422}" type="presParOf" srcId="{FB84443B-6A38-40F5-8598-D3213A0DC91C}" destId="{8A6C52D3-38AC-48FC-8460-C77A5B6371DD}" srcOrd="1" destOrd="0" presId="urn:microsoft.com/office/officeart/2005/8/layout/vList3"/>
    <dgm:cxn modelId="{6D882F4B-1D90-41AF-9B3F-289A6555D433}" type="presParOf" srcId="{839B9D53-09B7-4E55-9F90-F42252038640}" destId="{D92FC885-A2BA-46E3-9F48-4E6B128272A9}" srcOrd="1" destOrd="0" presId="urn:microsoft.com/office/officeart/2005/8/layout/vList3"/>
    <dgm:cxn modelId="{5E4A9599-6D61-4CD4-97DA-B26F8E520483}" type="presParOf" srcId="{839B9D53-09B7-4E55-9F90-F42252038640}" destId="{F12B04E7-C7ED-4CFD-893D-7D40355685D4}" srcOrd="2" destOrd="0" presId="urn:microsoft.com/office/officeart/2005/8/layout/vList3"/>
    <dgm:cxn modelId="{105AD816-3FEA-497C-B41B-2AA93E631795}" type="presParOf" srcId="{F12B04E7-C7ED-4CFD-893D-7D40355685D4}" destId="{9F9E3A62-23A3-41E0-B83A-F0D6A4588E8B}" srcOrd="0" destOrd="0" presId="urn:microsoft.com/office/officeart/2005/8/layout/vList3"/>
    <dgm:cxn modelId="{D1ED9388-A9DA-4878-AC0D-0FC4BAEBA636}" type="presParOf" srcId="{F12B04E7-C7ED-4CFD-893D-7D40355685D4}" destId="{E54C8D03-57EA-410B-9DC8-144AF6595EE8}" srcOrd="1" destOrd="0" presId="urn:microsoft.com/office/officeart/2005/8/layout/vList3"/>
    <dgm:cxn modelId="{AA9BBA8F-08F9-4799-8760-03C0508D434E}" type="presParOf" srcId="{839B9D53-09B7-4E55-9F90-F42252038640}" destId="{311E121D-02C6-494B-B4F0-A5CD0DCD37AF}" srcOrd="3" destOrd="0" presId="urn:microsoft.com/office/officeart/2005/8/layout/vList3"/>
    <dgm:cxn modelId="{B296C3CF-ACE3-4B5D-BF66-5E25775C1BA9}" type="presParOf" srcId="{839B9D53-09B7-4E55-9F90-F42252038640}" destId="{59BEB1C9-AACC-4155-8B52-501DCE428A0B}" srcOrd="4" destOrd="0" presId="urn:microsoft.com/office/officeart/2005/8/layout/vList3"/>
    <dgm:cxn modelId="{9E755121-FEFC-4F23-9124-CE27F118BED3}" type="presParOf" srcId="{59BEB1C9-AACC-4155-8B52-501DCE428A0B}" destId="{39BB22DD-1510-40E3-853E-B4C8B70C3DDD}" srcOrd="0" destOrd="0" presId="urn:microsoft.com/office/officeart/2005/8/layout/vList3"/>
    <dgm:cxn modelId="{C2A72DDA-6CAF-4A43-95FA-81D682137A39}" type="presParOf" srcId="{59BEB1C9-AACC-4155-8B52-501DCE428A0B}" destId="{49217040-9AAA-4A68-B65F-5560F7D02BE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9B6F4-CD02-4168-85C9-37D518A89D35}">
      <dsp:nvSpPr>
        <dsp:cNvPr id="0" name=""/>
        <dsp:cNvSpPr/>
      </dsp:nvSpPr>
      <dsp:spPr>
        <a:xfrm>
          <a:off x="-5596542" y="-856769"/>
          <a:ext cx="6663364" cy="6663364"/>
        </a:xfrm>
        <a:prstGeom prst="blockArc">
          <a:avLst>
            <a:gd name="adj1" fmla="val 18900000"/>
            <a:gd name="adj2" fmla="val 2700000"/>
            <a:gd name="adj3" fmla="val 32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BFB37-2461-4C34-826F-319709149732}">
      <dsp:nvSpPr>
        <dsp:cNvPr id="0" name=""/>
        <dsp:cNvSpPr/>
      </dsp:nvSpPr>
      <dsp:spPr>
        <a:xfrm>
          <a:off x="558460" y="380542"/>
          <a:ext cx="7601962" cy="7614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426" tIns="33020" rIns="33020" bIns="33020" numCol="1" spcCol="1270" anchor="ctr" anchorCtr="0">
          <a:noAutofit/>
        </a:bodyPr>
        <a:lstStyle/>
        <a:p>
          <a:pPr marL="0" lvl="0" indent="0" algn="l" defTabSz="577850">
            <a:lnSpc>
              <a:spcPct val="90000"/>
            </a:lnSpc>
            <a:spcBef>
              <a:spcPct val="0"/>
            </a:spcBef>
            <a:spcAft>
              <a:spcPct val="35000"/>
            </a:spcAft>
            <a:buNone/>
          </a:pPr>
          <a:r>
            <a:rPr kumimoji="0" lang="vi-VN" altLang="vi-VN" sz="1300" b="0" i="0" u="none" strike="noStrike" kern="1200" cap="none" normalizeH="0" baseline="0" dirty="0">
              <a:ln/>
              <a:solidFill>
                <a:schemeClr val="tx2"/>
              </a:solidFill>
              <a:effectLst/>
            </a:rPr>
            <a:t>From 2018, Vietnam reformed the  education program in the direction of developing the capacity of students; Create a learning environment help students to know how to apply different methods of learning to complete foundational knowledge and skills, consciously choosing a career and lifelong learning. </a:t>
          </a:r>
          <a:endParaRPr lang="vi-VN" sz="1300" kern="1200" dirty="0">
            <a:solidFill>
              <a:schemeClr val="tx2"/>
            </a:solidFill>
          </a:endParaRPr>
        </a:p>
      </dsp:txBody>
      <dsp:txXfrm>
        <a:off x="558460" y="380542"/>
        <a:ext cx="7601962" cy="761481"/>
      </dsp:txXfrm>
    </dsp:sp>
    <dsp:sp modelId="{03AE5D9E-8FD1-4600-A728-AE6B6B53F784}">
      <dsp:nvSpPr>
        <dsp:cNvPr id="0" name=""/>
        <dsp:cNvSpPr/>
      </dsp:nvSpPr>
      <dsp:spPr>
        <a:xfrm>
          <a:off x="82534" y="285357"/>
          <a:ext cx="951851" cy="951851"/>
        </a:xfrm>
        <a:prstGeom prst="ellipse">
          <a:avLst/>
        </a:prstGeom>
        <a:blipFill rotWithShape="0">
          <a:blip xmlns:r="http://schemas.openxmlformats.org/officeDocument/2006/relationships" r:embed="rId1"/>
          <a:srcRect/>
          <a:stretch>
            <a:fillRect t="-3000" b="-3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CE8753-A21D-4DC6-B1BF-BFD47FB8A570}">
      <dsp:nvSpPr>
        <dsp:cNvPr id="0" name=""/>
        <dsp:cNvSpPr/>
      </dsp:nvSpPr>
      <dsp:spPr>
        <a:xfrm>
          <a:off x="995035" y="1522962"/>
          <a:ext cx="7165387" cy="761481"/>
        </a:xfrm>
        <a:prstGeom prst="rect">
          <a:avLst/>
        </a:prstGeom>
        <a:solidFill>
          <a:schemeClr val="accent5">
            <a:hueOff val="-3057989"/>
            <a:satOff val="14726"/>
            <a:lumOff val="-141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426" tIns="33020" rIns="33020" bIns="33020" numCol="1" spcCol="1270" anchor="ctr" anchorCtr="0">
          <a:noAutofit/>
        </a:bodyPr>
        <a:lstStyle/>
        <a:p>
          <a:pPr marL="0" lvl="0" indent="0" algn="l" defTabSz="577850">
            <a:lnSpc>
              <a:spcPct val="90000"/>
            </a:lnSpc>
            <a:spcBef>
              <a:spcPct val="0"/>
            </a:spcBef>
            <a:spcAft>
              <a:spcPct val="35000"/>
            </a:spcAft>
            <a:buNone/>
          </a:pPr>
          <a:r>
            <a:rPr kumimoji="0" lang="vi-VN" altLang="vi-VN" sz="1300" b="0" i="0" u="none" strike="noStrike" kern="1200" cap="none" normalizeH="0" baseline="0">
              <a:ln/>
              <a:solidFill>
                <a:schemeClr val="tx2"/>
              </a:solidFill>
              <a:effectLst/>
            </a:rPr>
            <a:t>The general education program is divided into two stages: the basic education stage (from grade 1 to 9) and the stage of general education. career-oriented education (grades 10 to 12). </a:t>
          </a:r>
          <a:endParaRPr kumimoji="0" lang="vi-VN" altLang="vi-VN" sz="1300" b="0" i="0" u="none" strike="noStrike" kern="1200" cap="none" normalizeH="0" baseline="0" dirty="0">
            <a:ln/>
            <a:solidFill>
              <a:schemeClr val="tx2"/>
            </a:solidFill>
            <a:effectLst/>
          </a:endParaRPr>
        </a:p>
      </dsp:txBody>
      <dsp:txXfrm>
        <a:off x="995035" y="1522962"/>
        <a:ext cx="7165387" cy="761481"/>
      </dsp:txXfrm>
    </dsp:sp>
    <dsp:sp modelId="{9778F788-70D3-456B-82B6-50752C387615}">
      <dsp:nvSpPr>
        <dsp:cNvPr id="0" name=""/>
        <dsp:cNvSpPr/>
      </dsp:nvSpPr>
      <dsp:spPr>
        <a:xfrm>
          <a:off x="519109" y="1427777"/>
          <a:ext cx="951851" cy="951851"/>
        </a:xfrm>
        <a:prstGeom prst="ellipse">
          <a:avLst/>
        </a:prstGeom>
        <a:blipFill rotWithShape="0">
          <a:blip xmlns:r="http://schemas.openxmlformats.org/officeDocument/2006/relationships" r:embed="rId2"/>
          <a:srcRect/>
          <a:stretch>
            <a:fillRect/>
          </a:stretch>
        </a:blipFill>
        <a:ln w="25400" cap="flat" cmpd="sng" algn="ctr">
          <a:solidFill>
            <a:schemeClr val="accent5">
              <a:hueOff val="-3057989"/>
              <a:satOff val="14726"/>
              <a:lumOff val="-14183"/>
              <a:alphaOff val="0"/>
            </a:schemeClr>
          </a:solidFill>
          <a:prstDash val="solid"/>
        </a:ln>
        <a:effectLst/>
      </dsp:spPr>
      <dsp:style>
        <a:lnRef idx="2">
          <a:scrgbClr r="0" g="0" b="0"/>
        </a:lnRef>
        <a:fillRef idx="1">
          <a:scrgbClr r="0" g="0" b="0"/>
        </a:fillRef>
        <a:effectRef idx="0">
          <a:scrgbClr r="0" g="0" b="0"/>
        </a:effectRef>
        <a:fontRef idx="minor"/>
      </dsp:style>
    </dsp:sp>
    <dsp:sp modelId="{AE3D064A-8A6B-414F-9D20-C98DF39F8045}">
      <dsp:nvSpPr>
        <dsp:cNvPr id="0" name=""/>
        <dsp:cNvSpPr/>
      </dsp:nvSpPr>
      <dsp:spPr>
        <a:xfrm>
          <a:off x="995035" y="2665381"/>
          <a:ext cx="7165387" cy="761481"/>
        </a:xfrm>
        <a:prstGeom prst="rect">
          <a:avLst/>
        </a:prstGeom>
        <a:solidFill>
          <a:schemeClr val="accent5">
            <a:hueOff val="-6115977"/>
            <a:satOff val="29452"/>
            <a:lumOff val="-283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426" tIns="33020" rIns="33020" bIns="33020" numCol="1" spcCol="1270" anchor="ctr" anchorCtr="0">
          <a:noAutofit/>
        </a:bodyPr>
        <a:lstStyle/>
        <a:p>
          <a:pPr marL="0" lvl="0" indent="0" algn="l" defTabSz="577850">
            <a:lnSpc>
              <a:spcPct val="90000"/>
            </a:lnSpc>
            <a:spcBef>
              <a:spcPct val="0"/>
            </a:spcBef>
            <a:spcAft>
              <a:spcPct val="35000"/>
            </a:spcAft>
            <a:buNone/>
          </a:pPr>
          <a:r>
            <a:rPr kumimoji="0" lang="vi-VN" altLang="vi-VN" sz="1300" b="0" i="0" u="none" strike="noStrike" kern="1200" cap="none" normalizeH="0" baseline="0">
              <a:ln/>
              <a:solidFill>
                <a:schemeClr val="tx2"/>
              </a:solidFill>
              <a:effectLst/>
            </a:rPr>
            <a:t>The system of subjects and educational activities of the general education program includes educational subjects and activities compulsory, career-oriented electives, and electives. </a:t>
          </a:r>
          <a:endParaRPr kumimoji="0" lang="vi-VN" altLang="vi-VN" sz="1300" b="0" i="0" u="none" strike="noStrike" kern="1200" cap="none" normalizeH="0" baseline="0" dirty="0">
            <a:ln/>
            <a:solidFill>
              <a:schemeClr val="tx2"/>
            </a:solidFill>
            <a:effectLst/>
          </a:endParaRPr>
        </a:p>
      </dsp:txBody>
      <dsp:txXfrm>
        <a:off x="995035" y="2665381"/>
        <a:ext cx="7165387" cy="761481"/>
      </dsp:txXfrm>
    </dsp:sp>
    <dsp:sp modelId="{5DEF030E-289A-452A-AF47-3D322A2A1341}">
      <dsp:nvSpPr>
        <dsp:cNvPr id="0" name=""/>
        <dsp:cNvSpPr/>
      </dsp:nvSpPr>
      <dsp:spPr>
        <a:xfrm>
          <a:off x="519109" y="2570196"/>
          <a:ext cx="951851" cy="951851"/>
        </a:xfrm>
        <a:prstGeom prst="ellipse">
          <a:avLst/>
        </a:prstGeom>
        <a:blipFill rotWithShape="0">
          <a:blip xmlns:r="http://schemas.openxmlformats.org/officeDocument/2006/relationships" r:embed="rId3"/>
          <a:srcRect/>
          <a:stretch>
            <a:fillRect t="-18000" b="-18000"/>
          </a:stretch>
        </a:blipFill>
        <a:ln w="25400" cap="flat" cmpd="sng" algn="ctr">
          <a:solidFill>
            <a:schemeClr val="accent5">
              <a:hueOff val="-6115977"/>
              <a:satOff val="29452"/>
              <a:lumOff val="-28367"/>
              <a:alphaOff val="0"/>
            </a:schemeClr>
          </a:solidFill>
          <a:prstDash val="solid"/>
        </a:ln>
        <a:effectLst/>
      </dsp:spPr>
      <dsp:style>
        <a:lnRef idx="2">
          <a:scrgbClr r="0" g="0" b="0"/>
        </a:lnRef>
        <a:fillRef idx="1">
          <a:scrgbClr r="0" g="0" b="0"/>
        </a:fillRef>
        <a:effectRef idx="0">
          <a:scrgbClr r="0" g="0" b="0"/>
        </a:effectRef>
        <a:fontRef idx="minor"/>
      </dsp:style>
    </dsp:sp>
    <dsp:sp modelId="{43060677-E29C-43DC-952C-D32223D8B424}">
      <dsp:nvSpPr>
        <dsp:cNvPr id="0" name=""/>
        <dsp:cNvSpPr/>
      </dsp:nvSpPr>
      <dsp:spPr>
        <a:xfrm>
          <a:off x="558460" y="3807801"/>
          <a:ext cx="7601962" cy="761481"/>
        </a:xfrm>
        <a:prstGeom prst="rect">
          <a:avLst/>
        </a:prstGeom>
        <a:solidFill>
          <a:schemeClr val="accent5">
            <a:hueOff val="-9173966"/>
            <a:satOff val="44178"/>
            <a:lumOff val="-4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426" tIns="33020" rIns="33020" bIns="33020" numCol="1" spcCol="1270" anchor="ctr" anchorCtr="0">
          <a:noAutofit/>
        </a:bodyPr>
        <a:lstStyle/>
        <a:p>
          <a:pPr marL="0" lvl="0" indent="0" algn="l" defTabSz="577850">
            <a:lnSpc>
              <a:spcPct val="90000"/>
            </a:lnSpc>
            <a:spcBef>
              <a:spcPct val="0"/>
            </a:spcBef>
            <a:spcAft>
              <a:spcPct val="35000"/>
            </a:spcAft>
            <a:buNone/>
          </a:pPr>
          <a:r>
            <a:rPr kumimoji="0" lang="vi-VN" altLang="vi-VN" sz="1300" b="0" i="0" u="none" strike="noStrike" kern="1200" cap="none" normalizeH="0" baseline="0" dirty="0">
              <a:ln/>
              <a:solidFill>
                <a:schemeClr val="tx2"/>
              </a:solidFill>
              <a:effectLst/>
              <a:cs typeface="Arial" panose="020B0604020202020204" pitchFamily="34" charset="0"/>
            </a:rPr>
            <a:t>The program only stipulates general principles and orientations on educational methods, not too detailed regulations, to create favorable conditions for students. encourage teachers to promote initiative and creativity in program implementation</a:t>
          </a:r>
          <a:endParaRPr kumimoji="0" lang="vi-VN" altLang="vi-VN" sz="1300" b="0" i="0" u="none" strike="noStrike" kern="1200" cap="none" normalizeH="0" baseline="0" dirty="0">
            <a:ln/>
            <a:solidFill>
              <a:schemeClr val="tx2"/>
            </a:solidFill>
            <a:effectLst/>
          </a:endParaRPr>
        </a:p>
      </dsp:txBody>
      <dsp:txXfrm>
        <a:off x="558460" y="3807801"/>
        <a:ext cx="7601962" cy="761481"/>
      </dsp:txXfrm>
    </dsp:sp>
    <dsp:sp modelId="{2E527C14-6887-4783-B9E3-2C9009D7DF66}">
      <dsp:nvSpPr>
        <dsp:cNvPr id="0" name=""/>
        <dsp:cNvSpPr/>
      </dsp:nvSpPr>
      <dsp:spPr>
        <a:xfrm>
          <a:off x="82534" y="3712616"/>
          <a:ext cx="951851" cy="951851"/>
        </a:xfrm>
        <a:prstGeom prst="ellipse">
          <a:avLst/>
        </a:prstGeom>
        <a:blipFill rotWithShape="0">
          <a:blip xmlns:r="http://schemas.openxmlformats.org/officeDocument/2006/relationships" r:embed="rId4"/>
          <a:srcRect/>
          <a:stretch>
            <a:fillRect/>
          </a:stretch>
        </a:blipFill>
        <a:ln w="25400" cap="flat" cmpd="sng" algn="ctr">
          <a:solidFill>
            <a:schemeClr val="accent5">
              <a:hueOff val="-9173966"/>
              <a:satOff val="44178"/>
              <a:lumOff val="-4255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C52D3-38AC-48FC-8460-C77A5B6371DD}">
      <dsp:nvSpPr>
        <dsp:cNvPr id="0" name=""/>
        <dsp:cNvSpPr/>
      </dsp:nvSpPr>
      <dsp:spPr>
        <a:xfrm rot="10800000">
          <a:off x="2133368" y="2378"/>
          <a:ext cx="7114904" cy="1365076"/>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961" tIns="68580" rIns="128016"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solidFill>
                <a:schemeClr val="tx2"/>
              </a:solidFill>
            </a:rPr>
            <a:t>The project “Adapting STEM Education in England into Vietnam context” in 2016 – 2017: The British Council in Vietnam and MOET. 15 schools in 5 cities in the North of Vietnam</a:t>
          </a:r>
          <a:endParaRPr lang="vi-VN" sz="1800" kern="1200" dirty="0">
            <a:solidFill>
              <a:schemeClr val="tx2"/>
            </a:solidFill>
          </a:endParaRPr>
        </a:p>
      </dsp:txBody>
      <dsp:txXfrm rot="10800000">
        <a:off x="2474637" y="2378"/>
        <a:ext cx="6773635" cy="1365076"/>
      </dsp:txXfrm>
    </dsp:sp>
    <dsp:sp modelId="{921684FD-5CBB-4D22-A34E-45618125DF0E}">
      <dsp:nvSpPr>
        <dsp:cNvPr id="0" name=""/>
        <dsp:cNvSpPr/>
      </dsp:nvSpPr>
      <dsp:spPr>
        <a:xfrm>
          <a:off x="1450830" y="2378"/>
          <a:ext cx="1365076" cy="1365076"/>
        </a:xfrm>
        <a:prstGeom prst="ellipse">
          <a:avLst/>
        </a:prstGeom>
        <a:blipFill rotWithShape="1">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4C8D03-57EA-410B-9DC8-144AF6595EE8}">
      <dsp:nvSpPr>
        <dsp:cNvPr id="0" name=""/>
        <dsp:cNvSpPr/>
      </dsp:nvSpPr>
      <dsp:spPr>
        <a:xfrm rot="10800000">
          <a:off x="2133368" y="1774939"/>
          <a:ext cx="7114904" cy="1365076"/>
        </a:xfrm>
        <a:prstGeom prst="homePlate">
          <a:avLst/>
        </a:prstGeom>
        <a:solidFill>
          <a:schemeClr val="accent5">
            <a:hueOff val="-4586983"/>
            <a:satOff val="22089"/>
            <a:lumOff val="-2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96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2"/>
              </a:solidFill>
            </a:rPr>
            <a:t>At that time, while the public schools only cautiously deployed STEM education, gifted schools, private schools and private educational centers had plenty of STEM activities  such as science shows, robotics mini contests, science camps, STEM clubs, etc</a:t>
          </a:r>
          <a:endParaRPr lang="en-US" sz="1800" kern="1200" dirty="0">
            <a:solidFill>
              <a:schemeClr val="tx2"/>
            </a:solidFill>
          </a:endParaRPr>
        </a:p>
      </dsp:txBody>
      <dsp:txXfrm rot="10800000">
        <a:off x="2474637" y="1774939"/>
        <a:ext cx="6773635" cy="1365076"/>
      </dsp:txXfrm>
    </dsp:sp>
    <dsp:sp modelId="{9F9E3A62-23A3-41E0-B83A-F0D6A4588E8B}">
      <dsp:nvSpPr>
        <dsp:cNvPr id="0" name=""/>
        <dsp:cNvSpPr/>
      </dsp:nvSpPr>
      <dsp:spPr>
        <a:xfrm>
          <a:off x="1450830" y="1774939"/>
          <a:ext cx="1365076" cy="1365076"/>
        </a:xfrm>
        <a:prstGeom prst="ellipse">
          <a:avLst/>
        </a:prstGeom>
        <a:blipFill rotWithShape="1">
          <a:blip xmlns:r="http://schemas.openxmlformats.org/officeDocument/2006/relationships" r:embed="rId2"/>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217040-9AAA-4A68-B65F-5560F7D02BED}">
      <dsp:nvSpPr>
        <dsp:cNvPr id="0" name=""/>
        <dsp:cNvSpPr/>
      </dsp:nvSpPr>
      <dsp:spPr>
        <a:xfrm rot="10800000">
          <a:off x="2133368" y="3547501"/>
          <a:ext cx="7114904" cy="1365076"/>
        </a:xfrm>
        <a:prstGeom prst="homePlate">
          <a:avLst/>
        </a:prstGeom>
        <a:solidFill>
          <a:schemeClr val="accent5">
            <a:hueOff val="-9173966"/>
            <a:satOff val="44178"/>
            <a:lumOff val="-4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961" tIns="68580" rIns="128016"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2"/>
              </a:solidFill>
            </a:rPr>
            <a:t>Based on this directive, the Ministry of Education and Training has assigned to promote STEM education as well as pilot implement STEM education in some schools (The Prime Minister, 2017). </a:t>
          </a:r>
          <a:endParaRPr lang="en-US" sz="1800" kern="1200" dirty="0">
            <a:solidFill>
              <a:schemeClr val="tx2"/>
            </a:solidFill>
          </a:endParaRPr>
        </a:p>
      </dsp:txBody>
      <dsp:txXfrm rot="10800000">
        <a:off x="2474637" y="3547501"/>
        <a:ext cx="6773635" cy="1365076"/>
      </dsp:txXfrm>
    </dsp:sp>
    <dsp:sp modelId="{39BB22DD-1510-40E3-853E-B4C8B70C3DDD}">
      <dsp:nvSpPr>
        <dsp:cNvPr id="0" name=""/>
        <dsp:cNvSpPr/>
      </dsp:nvSpPr>
      <dsp:spPr>
        <a:xfrm>
          <a:off x="1450830" y="3547501"/>
          <a:ext cx="1365076" cy="1365076"/>
        </a:xfrm>
        <a:prstGeom prst="ellipse">
          <a:avLst/>
        </a:prstGeom>
        <a:blipFill rotWithShape="1">
          <a:blip xmlns:r="http://schemas.openxmlformats.org/officeDocument/2006/relationships" r:embed="rId3"/>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188610-1CAC-EC4B-A2DF-51031D966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995FCE-FEA5-0E47-B4F0-51199BB3D5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154CD3-2FC4-494A-88BD-558C414BFF7B}" type="datetimeFigureOut">
              <a:rPr lang="en-US" smtClean="0"/>
              <a:t>8/8/2022</a:t>
            </a:fld>
            <a:endParaRPr lang="en-US"/>
          </a:p>
        </p:txBody>
      </p:sp>
      <p:sp>
        <p:nvSpPr>
          <p:cNvPr id="4" name="Footer Placeholder 3">
            <a:extLst>
              <a:ext uri="{FF2B5EF4-FFF2-40B4-BE49-F238E27FC236}">
                <a16:creationId xmlns:a16="http://schemas.microsoft.com/office/drawing/2014/main" id="{5708BB0E-9818-524B-BFD1-6658516016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181715-331A-5A4B-973F-FCA7848F0E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7E556E-59E4-CE4C-9526-C39861F229CE}" type="slidenum">
              <a:rPr lang="en-US" smtClean="0"/>
              <a:t>‹#›</a:t>
            </a:fld>
            <a:endParaRPr lang="en-US"/>
          </a:p>
        </p:txBody>
      </p:sp>
    </p:spTree>
    <p:extLst>
      <p:ext uri="{BB962C8B-B14F-4D97-AF65-F5344CB8AC3E}">
        <p14:creationId xmlns:p14="http://schemas.microsoft.com/office/powerpoint/2010/main" val="3872142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EAA00-28E6-FE40-9778-1C719ABE5388}" type="datetimeFigureOut">
              <a:rPr lang="en-US" smtClean="0"/>
              <a:t>8/8/2022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C9867-D510-D041-9F50-BAB1F7E7AB04}" type="slidenum">
              <a:rPr lang="en-US" smtClean="0"/>
              <a:t>‹#›</a:t>
            </a:fld>
            <a:endParaRPr lang="en-US"/>
          </a:p>
        </p:txBody>
      </p:sp>
    </p:spTree>
    <p:extLst>
      <p:ext uri="{BB962C8B-B14F-4D97-AF65-F5344CB8AC3E}">
        <p14:creationId xmlns:p14="http://schemas.microsoft.com/office/powerpoint/2010/main" val="297825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5"/>
          <p:cNvGraphicFramePr>
            <a:graphicFrameLocks noChangeAspect="1"/>
          </p:cNvGraphicFramePr>
          <p:nvPr/>
        </p:nvGraphicFramePr>
        <p:xfrm>
          <a:off x="44450" y="2393952"/>
          <a:ext cx="9077325" cy="1819275"/>
        </p:xfrm>
        <a:graphic>
          <a:graphicData uri="http://schemas.openxmlformats.org/presentationml/2006/ole">
            <mc:AlternateContent xmlns:mc="http://schemas.openxmlformats.org/markup-compatibility/2006">
              <mc:Choice xmlns:v="urn:schemas-microsoft-com:vml" Requires="v">
                <p:oleObj name="Image" r:id="rId2" imgW="10209524" imgH="1815873" progId="Photoshop.Image.6">
                  <p:embed/>
                </p:oleObj>
              </mc:Choice>
              <mc:Fallback>
                <p:oleObj name="Image" r:id="rId2" imgW="10209524" imgH="1815873" progId="Photoshop.Image.6">
                  <p:embed/>
                  <p:pic>
                    <p:nvPicPr>
                      <p:cNvPr id="4"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393952"/>
                        <a:ext cx="9077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5" name="Group 16"/>
          <p:cNvGrpSpPr>
            <a:grpSpLocks/>
          </p:cNvGrpSpPr>
          <p:nvPr/>
        </p:nvGrpSpPr>
        <p:grpSpPr bwMode="auto">
          <a:xfrm>
            <a:off x="34926" y="4292600"/>
            <a:ext cx="9074150" cy="2520950"/>
            <a:chOff x="0" y="2640"/>
            <a:chExt cx="5760" cy="1680"/>
          </a:xfrm>
        </p:grpSpPr>
        <p:sp>
          <p:nvSpPr>
            <p:cNvPr id="6" name="Rectangle 17"/>
            <p:cNvSpPr>
              <a:spLocks noChangeArrowheads="1"/>
            </p:cNvSpPr>
            <p:nvPr userDrawn="1"/>
          </p:nvSpPr>
          <p:spPr bwMode="gray">
            <a:xfrm>
              <a:off x="0" y="2640"/>
              <a:ext cx="5760" cy="168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sz="1350"/>
            </a:p>
          </p:txBody>
        </p:sp>
        <p:sp>
          <p:nvSpPr>
            <p:cNvPr id="7" name="Rectangle 18">
              <a:extLst>
                <a:ext uri="{FF2B5EF4-FFF2-40B4-BE49-F238E27FC236}">
                  <a16:creationId xmlns:a16="http://schemas.microsoft.com/office/drawing/2014/main" id="{86E02331-76E4-40CC-B116-8A19AA6D43E3}"/>
                </a:ext>
              </a:extLst>
            </p:cNvPr>
            <p:cNvSpPr>
              <a:spLocks noChangeArrowheads="1"/>
            </p:cNvSpPr>
            <p:nvPr userDrawn="1"/>
          </p:nvSpPr>
          <p:spPr bwMode="gray">
            <a:xfrm>
              <a:off x="0" y="2640"/>
              <a:ext cx="5760" cy="96"/>
            </a:xfrm>
            <a:prstGeom prst="rect">
              <a:avLst/>
            </a:prstGeom>
            <a:gradFill rotWithShape="0">
              <a:gsLst>
                <a:gs pos="0">
                  <a:srgbClr val="5D5D5D"/>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350"/>
            </a:p>
          </p:txBody>
        </p:sp>
      </p:grpSp>
      <p:sp>
        <p:nvSpPr>
          <p:cNvPr id="8" name="Rectangle 19">
            <a:extLst>
              <a:ext uri="{FF2B5EF4-FFF2-40B4-BE49-F238E27FC236}">
                <a16:creationId xmlns:a16="http://schemas.microsoft.com/office/drawing/2014/main" id="{5B0CFDE7-A331-400D-AA75-1F6C18931B16}"/>
              </a:ext>
            </a:extLst>
          </p:cNvPr>
          <p:cNvSpPr>
            <a:spLocks noChangeArrowheads="1"/>
          </p:cNvSpPr>
          <p:nvPr/>
        </p:nvSpPr>
        <p:spPr bwMode="gray">
          <a:xfrm>
            <a:off x="34926" y="44450"/>
            <a:ext cx="9074150" cy="4146550"/>
          </a:xfrm>
          <a:prstGeom prst="rect">
            <a:avLst/>
          </a:prstGeom>
          <a:gradFill rotWithShape="0">
            <a:gsLst>
              <a:gs pos="0">
                <a:schemeClr val="tx1"/>
              </a:gs>
              <a:gs pos="100000">
                <a:srgbClr val="0D264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350"/>
          </a:p>
        </p:txBody>
      </p:sp>
      <p:grpSp>
        <p:nvGrpSpPr>
          <p:cNvPr id="9" name="Group 20"/>
          <p:cNvGrpSpPr>
            <a:grpSpLocks/>
          </p:cNvGrpSpPr>
          <p:nvPr/>
        </p:nvGrpSpPr>
        <p:grpSpPr bwMode="auto">
          <a:xfrm>
            <a:off x="-4762" y="2"/>
            <a:ext cx="9148763" cy="6856413"/>
            <a:chOff x="-3" y="0"/>
            <a:chExt cx="5763" cy="4319"/>
          </a:xfrm>
        </p:grpSpPr>
        <p:sp>
          <p:nvSpPr>
            <p:cNvPr id="10"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sz="1350"/>
            </a:p>
          </p:txBody>
        </p:sp>
        <p:sp>
          <p:nvSpPr>
            <p:cNvPr id="11" name="Freeform 22"/>
            <p:cNvSpPr>
              <a:spLocks/>
            </p:cNvSpPr>
            <p:nvPr userDrawn="1"/>
          </p:nvSpPr>
          <p:spPr bwMode="gray">
            <a:xfrm>
              <a:off x="0"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2" name="Freeform 23"/>
            <p:cNvSpPr>
              <a:spLocks/>
            </p:cNvSpPr>
            <p:nvPr userDrawn="1"/>
          </p:nvSpPr>
          <p:spPr bwMode="gray">
            <a:xfrm rot="-5408600">
              <a:off x="-50" y="4030"/>
              <a:ext cx="336" cy="242"/>
            </a:xfrm>
            <a:custGeom>
              <a:avLst/>
              <a:gdLst>
                <a:gd name="T0" fmla="*/ 0 w 336"/>
                <a:gd name="T1" fmla="*/ 2 h 384"/>
                <a:gd name="T2" fmla="*/ 0 w 336"/>
                <a:gd name="T3" fmla="*/ 15 h 384"/>
                <a:gd name="T4" fmla="*/ 96 w 336"/>
                <a:gd name="T5" fmla="*/ 8 h 384"/>
                <a:gd name="T6" fmla="*/ 192 w 336"/>
                <a:gd name="T7" fmla="*/ 2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3" name="Freeform 24"/>
            <p:cNvSpPr>
              <a:spLocks/>
            </p:cNvSpPr>
            <p:nvPr userDrawn="1"/>
          </p:nvSpPr>
          <p:spPr bwMode="gray">
            <a:xfrm rot="10769190">
              <a:off x="5519" y="4031"/>
              <a:ext cx="232" cy="287"/>
            </a:xfrm>
            <a:custGeom>
              <a:avLst/>
              <a:gdLst>
                <a:gd name="T0" fmla="*/ 0 w 336"/>
                <a:gd name="T1" fmla="*/ 6 h 384"/>
                <a:gd name="T2" fmla="*/ 0 w 336"/>
                <a:gd name="T3" fmla="*/ 50 h 384"/>
                <a:gd name="T4" fmla="*/ 7 w 336"/>
                <a:gd name="T5" fmla="*/ 25 h 384"/>
                <a:gd name="T6" fmla="*/ 15 w 336"/>
                <a:gd name="T7" fmla="*/ 6 h 384"/>
                <a:gd name="T8" fmla="*/ 2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 name="Freeform 25"/>
            <p:cNvSpPr>
              <a:spLocks/>
            </p:cNvSpPr>
            <p:nvPr userDrawn="1"/>
          </p:nvSpPr>
          <p:spPr bwMode="gray">
            <a:xfrm rot="5400000">
              <a:off x="5472"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sp>
        <p:nvSpPr>
          <p:cNvPr id="3074" name="Rectangle 2"/>
          <p:cNvSpPr>
            <a:spLocks noGrp="1" noChangeArrowheads="1"/>
          </p:cNvSpPr>
          <p:nvPr>
            <p:ph type="ctrTitle"/>
          </p:nvPr>
        </p:nvSpPr>
        <p:spPr bwMode="ltGray">
          <a:xfrm>
            <a:off x="712365" y="1744786"/>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3300"/>
            </a:lvl1pPr>
          </a:lstStyle>
          <a:p>
            <a:pPr lvl="0"/>
            <a:r>
              <a:rPr lang="en-US" noProof="0"/>
              <a:t>Click to edit Master title style</a:t>
            </a:r>
            <a:endParaRPr lang="en-US" noProof="0" dirty="0"/>
          </a:p>
        </p:txBody>
      </p:sp>
      <p:sp>
        <p:nvSpPr>
          <p:cNvPr id="3075" name="Rectangle 3"/>
          <p:cNvSpPr>
            <a:spLocks noGrp="1" noChangeArrowheads="1"/>
          </p:cNvSpPr>
          <p:nvPr>
            <p:ph type="subTitle" idx="1"/>
          </p:nvPr>
        </p:nvSpPr>
        <p:spPr>
          <a:xfrm>
            <a:off x="1371600" y="4953000"/>
            <a:ext cx="6400800" cy="533400"/>
          </a:xfrm>
        </p:spPr>
        <p:txBody>
          <a:bodyPr/>
          <a:lstStyle>
            <a:lvl1pPr marL="0" indent="0" algn="ctr">
              <a:buFontTx/>
              <a:buNone/>
              <a:defRPr sz="2100">
                <a:solidFill>
                  <a:schemeClr val="tx2"/>
                </a:solidFill>
              </a:defRPr>
            </a:lvl1pPr>
          </a:lstStyle>
          <a:p>
            <a:pPr lvl="0"/>
            <a:r>
              <a:rPr lang="en-US" noProof="0"/>
              <a:t>Click to edit Master subtitle style</a:t>
            </a:r>
          </a:p>
        </p:txBody>
      </p:sp>
      <p:sp>
        <p:nvSpPr>
          <p:cNvPr id="19" name="Rectangle 4">
            <a:extLst>
              <a:ext uri="{FF2B5EF4-FFF2-40B4-BE49-F238E27FC236}">
                <a16:creationId xmlns:a16="http://schemas.microsoft.com/office/drawing/2014/main" id="{1BF75E63-3F15-4419-A133-8DBBD87780D4}"/>
              </a:ext>
            </a:extLst>
          </p:cNvPr>
          <p:cNvSpPr>
            <a:spLocks noGrp="1" noChangeArrowheads="1"/>
          </p:cNvSpPr>
          <p:nvPr>
            <p:ph type="dt" sz="half" idx="10"/>
          </p:nvPr>
        </p:nvSpPr>
        <p:spPr>
          <a:xfrm>
            <a:off x="457200" y="6245225"/>
            <a:ext cx="2133600" cy="476250"/>
          </a:xfrm>
        </p:spPr>
        <p:txBody>
          <a:bodyPr/>
          <a:lstStyle>
            <a:lvl1pPr>
              <a:defRPr/>
            </a:lvl1pPr>
          </a:lstStyle>
          <a:p>
            <a:fld id="{B61BEF0D-F0BB-DE4B-95CE-6DB70DBA9567}" type="datetimeFigureOut">
              <a:rPr lang="en-US" smtClean="0"/>
              <a:pPr/>
              <a:t>8/8/2022</a:t>
            </a:fld>
            <a:endParaRPr lang="en-US"/>
          </a:p>
        </p:txBody>
      </p:sp>
      <p:sp>
        <p:nvSpPr>
          <p:cNvPr id="20" name="Rectangle 5">
            <a:extLst>
              <a:ext uri="{FF2B5EF4-FFF2-40B4-BE49-F238E27FC236}">
                <a16:creationId xmlns:a16="http://schemas.microsoft.com/office/drawing/2014/main" id="{FCA7B6E4-769C-4348-B61D-80366A7FA0F2}"/>
              </a:ext>
            </a:extLst>
          </p:cNvPr>
          <p:cNvSpPr>
            <a:spLocks noGrp="1" noChangeArrowheads="1"/>
          </p:cNvSpPr>
          <p:nvPr>
            <p:ph type="ftr" sz="quarter" idx="11"/>
          </p:nvPr>
        </p:nvSpPr>
        <p:spPr>
          <a:xfrm>
            <a:off x="3124200" y="6245225"/>
            <a:ext cx="2895600" cy="476250"/>
          </a:xfrm>
        </p:spPr>
        <p:txBody>
          <a:bodyPr/>
          <a:lstStyle>
            <a:lvl1pPr>
              <a:defRPr/>
            </a:lvl1pPr>
          </a:lstStyle>
          <a:p>
            <a:endParaRPr lang="en-US"/>
          </a:p>
        </p:txBody>
      </p:sp>
      <p:sp>
        <p:nvSpPr>
          <p:cNvPr id="21" name="Rectangle 6">
            <a:extLst>
              <a:ext uri="{FF2B5EF4-FFF2-40B4-BE49-F238E27FC236}">
                <a16:creationId xmlns:a16="http://schemas.microsoft.com/office/drawing/2014/main" id="{7E08DEE6-20D6-41A7-9E84-DA899FB354C6}"/>
              </a:ext>
            </a:extLst>
          </p:cNvPr>
          <p:cNvSpPr>
            <a:spLocks noGrp="1" noChangeArrowheads="1"/>
          </p:cNvSpPr>
          <p:nvPr>
            <p:ph type="sldNum" sz="quarter" idx="12"/>
          </p:nvPr>
        </p:nvSpPr>
        <p:spPr>
          <a:xfrm>
            <a:off x="6553200" y="6245225"/>
            <a:ext cx="2133600" cy="476250"/>
          </a:xfrm>
        </p:spPr>
        <p:txBody>
          <a:bodyPr/>
          <a:lstStyle>
            <a:lvl1pPr>
              <a:defRPr smtClean="0"/>
            </a:lvl1pPr>
          </a:lstStyle>
          <a:p>
            <a:fld id="{D57F1E4F-1CFF-5643-939E-217C01CDF565}" type="slidenum">
              <a:rPr lang="en-US" smtClean="0"/>
              <a:pPr/>
              <a:t>‹#›</a:t>
            </a:fld>
            <a:endParaRPr lang="en-US"/>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738" y="223963"/>
            <a:ext cx="1152525" cy="13462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0783982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5"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98291185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5"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01042010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a:t>Click to edit Master title style</a:t>
            </a:r>
          </a:p>
        </p:txBody>
      </p:sp>
      <p:sp>
        <p:nvSpPr>
          <p:cNvPr id="3" name="Table Placeholder 2"/>
          <p:cNvSpPr>
            <a:spLocks noGrp="1"/>
          </p:cNvSpPr>
          <p:nvPr>
            <p:ph type="tbl" idx="1"/>
          </p:nvPr>
        </p:nvSpPr>
        <p:spPr>
          <a:xfrm>
            <a:off x="457200" y="1447802"/>
            <a:ext cx="8229600" cy="4949825"/>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5"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2630228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5"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0103308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5"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49530519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2"/>
            <a:ext cx="4038600" cy="49498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2"/>
            <a:ext cx="4038600" cy="49498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6"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1449321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8"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9"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09348206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4"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5"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94592221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3"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4"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4147813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6"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53055712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18CE9C96-E6DA-4561-89FA-6049D1E4563C}"/>
              </a:ext>
            </a:extLst>
          </p:cNvPr>
          <p:cNvSpPr>
            <a:spLocks noGrp="1" noChangeArrowheads="1"/>
          </p:cNvSpPr>
          <p:nvPr>
            <p:ph type="dt" sz="half" idx="10"/>
          </p:nvPr>
        </p:nvSpPr>
        <p:spPr>
          <a:ln/>
        </p:spPr>
        <p:txBody>
          <a:bodyPr/>
          <a:lstStyle>
            <a:lvl1pPr>
              <a:defRPr/>
            </a:lvl1pPr>
          </a:lstStyle>
          <a:p>
            <a:fld id="{B61BEF0D-F0BB-DE4B-95CE-6DB70DBA9567}" type="datetimeFigureOut">
              <a:rPr lang="en-US" smtClean="0"/>
              <a:pPr/>
              <a:t>8/8/2022</a:t>
            </a:fld>
            <a:endParaRPr lang="en-US"/>
          </a:p>
        </p:txBody>
      </p:sp>
      <p:sp>
        <p:nvSpPr>
          <p:cNvPr id="6" name="Rectangle 5">
            <a:extLst>
              <a:ext uri="{FF2B5EF4-FFF2-40B4-BE49-F238E27FC236}">
                <a16:creationId xmlns:a16="http://schemas.microsoft.com/office/drawing/2014/main" id="{BF25E7CB-7A86-402C-8906-74D580CE8676}"/>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BAE2610D-66D0-40EE-B5D9-4127FD5D5EDB}"/>
              </a:ext>
            </a:extLst>
          </p:cNvPr>
          <p:cNvSpPr>
            <a:spLocks noGrp="1" noChangeArrowheads="1"/>
          </p:cNvSpPr>
          <p:nvPr>
            <p:ph type="sldNum" sz="quarter" idx="12"/>
          </p:nvPr>
        </p:nvSpPr>
        <p:spPr>
          <a:ln/>
        </p:spPr>
        <p:txBody>
          <a:bodyPr/>
          <a:lstStyle>
            <a:lvl1pPr>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73052092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285752"/>
            <a:ext cx="9156700" cy="911225"/>
            <a:chOff x="-1" y="196"/>
            <a:chExt cx="5768" cy="635"/>
          </a:xfrm>
        </p:grpSpPr>
        <p:sp>
          <p:nvSpPr>
            <p:cNvPr id="1036" name="Rectangle 12"/>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sz="1350"/>
            </a:p>
          </p:txBody>
        </p:sp>
        <p:sp>
          <p:nvSpPr>
            <p:cNvPr id="1037" name="Freeform 13"/>
            <p:cNvSpPr>
              <a:spLocks/>
            </p:cNvSpPr>
            <p:nvPr userDrawn="1"/>
          </p:nvSpPr>
          <p:spPr bwMode="gray">
            <a:xfrm flipH="1" flipV="1">
              <a:off x="2265" y="196"/>
              <a:ext cx="3497" cy="226"/>
            </a:xfrm>
            <a:custGeom>
              <a:avLst/>
              <a:gdLst>
                <a:gd name="T0" fmla="*/ 7291 w 1497"/>
                <a:gd name="T1" fmla="*/ 2 h 590"/>
                <a:gd name="T2" fmla="*/ 243258 w 1497"/>
                <a:gd name="T3" fmla="*/ 2 h 590"/>
                <a:gd name="T4" fmla="*/ 0 w 1497"/>
                <a:gd name="T5" fmla="*/ 0 h 590"/>
                <a:gd name="T6" fmla="*/ 0 w 1497"/>
                <a:gd name="T7" fmla="*/ 2 h 5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7" h="590">
                  <a:moveTo>
                    <a:pt x="45" y="590"/>
                  </a:moveTo>
                  <a:lnTo>
                    <a:pt x="1497" y="590"/>
                  </a:lnTo>
                  <a:lnTo>
                    <a:pt x="0" y="0"/>
                  </a:lnTo>
                  <a:lnTo>
                    <a:pt x="0" y="590"/>
                  </a:lnTo>
                </a:path>
              </a:pathLst>
            </a:custGeom>
            <a:gradFill rotWithShape="1">
              <a:gsLst>
                <a:gs pos="0">
                  <a:schemeClr val="tx1"/>
                </a:gs>
                <a:gs pos="100000">
                  <a:srgbClr val="0D264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38" name="Freeform 14"/>
            <p:cNvSpPr>
              <a:spLocks/>
            </p:cNvSpPr>
            <p:nvPr userDrawn="1"/>
          </p:nvSpPr>
          <p:spPr bwMode="gray">
            <a:xfrm>
              <a:off x="-1" y="514"/>
              <a:ext cx="3702" cy="311"/>
            </a:xfrm>
            <a:custGeom>
              <a:avLst/>
              <a:gdLst>
                <a:gd name="T0" fmla="*/ 10255 w 1497"/>
                <a:gd name="T1" fmla="*/ 13 h 590"/>
                <a:gd name="T2" fmla="*/ 342387 w 1497"/>
                <a:gd name="T3" fmla="*/ 13 h 590"/>
                <a:gd name="T4" fmla="*/ 0 w 1497"/>
                <a:gd name="T5" fmla="*/ 0 h 590"/>
                <a:gd name="T6" fmla="*/ 0 w 1497"/>
                <a:gd name="T7" fmla="*/ 13 h 5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rgbClr val="00475E"/>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sp>
        <p:nvSpPr>
          <p:cNvPr id="1039" name="Rectangle 15">
            <a:extLst>
              <a:ext uri="{FF2B5EF4-FFF2-40B4-BE49-F238E27FC236}">
                <a16:creationId xmlns:a16="http://schemas.microsoft.com/office/drawing/2014/main" id="{7B8F8BD7-D186-4B3E-8F66-ED5E90E31694}"/>
              </a:ext>
            </a:extLst>
          </p:cNvPr>
          <p:cNvSpPr>
            <a:spLocks noChangeArrowheads="1"/>
          </p:cNvSpPr>
          <p:nvPr/>
        </p:nvSpPr>
        <p:spPr bwMode="gray">
          <a:xfrm>
            <a:off x="1588" y="0"/>
            <a:ext cx="9144000" cy="241300"/>
          </a:xfrm>
          <a:prstGeom prst="rect">
            <a:avLst/>
          </a:prstGeom>
          <a:gradFill rotWithShape="0">
            <a:gsLst>
              <a:gs pos="0">
                <a:schemeClr val="tx1"/>
              </a:gs>
              <a:gs pos="100000">
                <a:srgbClr val="0D264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350"/>
          </a:p>
        </p:txBody>
      </p:sp>
      <p:sp>
        <p:nvSpPr>
          <p:cNvPr id="1040" name="Rectangle 16">
            <a:extLst>
              <a:ext uri="{FF2B5EF4-FFF2-40B4-BE49-F238E27FC236}">
                <a16:creationId xmlns:a16="http://schemas.microsoft.com/office/drawing/2014/main" id="{95312F61-506E-4905-9068-6CE062B0DD61}"/>
              </a:ext>
            </a:extLst>
          </p:cNvPr>
          <p:cNvSpPr>
            <a:spLocks noChangeArrowheads="1"/>
          </p:cNvSpPr>
          <p:nvPr/>
        </p:nvSpPr>
        <p:spPr bwMode="gray">
          <a:xfrm>
            <a:off x="12700" y="1235075"/>
            <a:ext cx="9132888" cy="158750"/>
          </a:xfrm>
          <a:prstGeom prst="rect">
            <a:avLst/>
          </a:prstGeom>
          <a:gradFill rotWithShape="0">
            <a:gsLst>
              <a:gs pos="0">
                <a:schemeClr val="bg2"/>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350"/>
          </a:p>
        </p:txBody>
      </p:sp>
      <p:sp>
        <p:nvSpPr>
          <p:cNvPr id="1031"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8900000" algn="ctr" rotWithShape="0">
                    <a:srgbClr val="000000">
                      <a:alpha val="50000"/>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32" name="Rectangle 3"/>
          <p:cNvSpPr>
            <a:spLocks noGrp="1" noChangeArrowheads="1"/>
          </p:cNvSpPr>
          <p:nvPr>
            <p:ph type="body" idx="1"/>
          </p:nvPr>
        </p:nvSpPr>
        <p:spPr bwMode="auto">
          <a:xfrm>
            <a:off x="457200" y="1447802"/>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US" altLang="x-none" dirty="0"/>
          </a:p>
        </p:txBody>
      </p:sp>
      <p:sp>
        <p:nvSpPr>
          <p:cNvPr id="1028" name="Rectangle 4">
            <a:extLst>
              <a:ext uri="{FF2B5EF4-FFF2-40B4-BE49-F238E27FC236}">
                <a16:creationId xmlns:a16="http://schemas.microsoft.com/office/drawing/2014/main" id="{18CE9C96-E6DA-4561-89FA-6049D1E4563C}"/>
              </a:ext>
            </a:extLst>
          </p:cNvPr>
          <p:cNvSpPr>
            <a:spLocks noGrp="1" noChangeArrowheads="1"/>
          </p:cNvSpPr>
          <p:nvPr>
            <p:ph type="dt" sz="half" idx="2"/>
          </p:nvPr>
        </p:nvSpPr>
        <p:spPr bwMode="auto">
          <a:xfrm>
            <a:off x="457200" y="6477002"/>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Arial" panose="020B0604020202020204" pitchFamily="34" charset="0"/>
                <a:ea typeface="ＭＳ Ｐゴシック" panose="020B0600070205080204" pitchFamily="34" charset="-128"/>
              </a:defRPr>
            </a:lvl1pPr>
          </a:lstStyle>
          <a:p>
            <a:fld id="{B61BEF0D-F0BB-DE4B-95CE-6DB70DBA9567}" type="datetimeFigureOut">
              <a:rPr lang="en-US" smtClean="0"/>
              <a:pPr/>
              <a:t>8/8/2022</a:t>
            </a:fld>
            <a:endParaRPr lang="en-US"/>
          </a:p>
        </p:txBody>
      </p:sp>
      <p:sp>
        <p:nvSpPr>
          <p:cNvPr id="2" name="Rectangle 5">
            <a:extLst>
              <a:ext uri="{FF2B5EF4-FFF2-40B4-BE49-F238E27FC236}">
                <a16:creationId xmlns:a16="http://schemas.microsoft.com/office/drawing/2014/main" id="{BF25E7CB-7A86-402C-8906-74D580CE8676}"/>
              </a:ext>
            </a:extLst>
          </p:cNvPr>
          <p:cNvSpPr>
            <a:spLocks noGrp="1" noChangeArrowheads="1"/>
          </p:cNvSpPr>
          <p:nvPr>
            <p:ph type="ftr" sz="quarter" idx="3"/>
          </p:nvPr>
        </p:nvSpPr>
        <p:spPr bwMode="auto">
          <a:xfrm>
            <a:off x="3124200" y="6477002"/>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ea typeface="ＭＳ Ｐゴシック" panose="020B0600070205080204" pitchFamily="34" charset="-128"/>
              </a:defRPr>
            </a:lvl1pPr>
          </a:lstStyle>
          <a:p>
            <a:endParaRPr lang="en-US"/>
          </a:p>
        </p:txBody>
      </p:sp>
      <p:sp>
        <p:nvSpPr>
          <p:cNvPr id="3" name="Rectangle 6">
            <a:extLst>
              <a:ext uri="{FF2B5EF4-FFF2-40B4-BE49-F238E27FC236}">
                <a16:creationId xmlns:a16="http://schemas.microsoft.com/office/drawing/2014/main" id="{BAE2610D-66D0-40EE-B5D9-4127FD5D5EDB}"/>
              </a:ext>
            </a:extLst>
          </p:cNvPr>
          <p:cNvSpPr>
            <a:spLocks noGrp="1" noChangeArrowheads="1"/>
          </p:cNvSpPr>
          <p:nvPr>
            <p:ph type="sldNum" sz="quarter" idx="4"/>
          </p:nvPr>
        </p:nvSpPr>
        <p:spPr bwMode="auto">
          <a:xfrm>
            <a:off x="6553200" y="6477002"/>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smtClean="0">
                <a:latin typeface="Arial" panose="020B0604020202020204" pitchFamily="34" charset="0"/>
                <a:ea typeface="ＭＳ Ｐゴシック" panose="020B0600070205080204" pitchFamily="34" charset="-128"/>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5039704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dir="r"/>
  </p:transition>
  <p:txStyles>
    <p:titleStyle>
      <a:lvl1pPr algn="l" rtl="0" eaLnBrk="1" fontAlgn="base" hangingPunct="1">
        <a:spcBef>
          <a:spcPct val="0"/>
        </a:spcBef>
        <a:spcAft>
          <a:spcPct val="0"/>
        </a:spcAft>
        <a:defRPr sz="3000">
          <a:solidFill>
            <a:schemeClr val="bg1"/>
          </a:solidFill>
          <a:latin typeface="+mj-lt"/>
          <a:ea typeface="+mj-ea"/>
          <a:cs typeface="+mj-cs"/>
        </a:defRPr>
      </a:lvl1pPr>
      <a:lvl2pPr algn="l" rtl="0" eaLnBrk="1" fontAlgn="base" hangingPunct="1">
        <a:spcBef>
          <a:spcPct val="0"/>
        </a:spcBef>
        <a:spcAft>
          <a:spcPct val="0"/>
        </a:spcAft>
        <a:defRPr sz="3000">
          <a:solidFill>
            <a:schemeClr val="bg1"/>
          </a:solidFill>
          <a:latin typeface="Arial" charset="0"/>
        </a:defRPr>
      </a:lvl2pPr>
      <a:lvl3pPr algn="l" rtl="0" eaLnBrk="1" fontAlgn="base" hangingPunct="1">
        <a:spcBef>
          <a:spcPct val="0"/>
        </a:spcBef>
        <a:spcAft>
          <a:spcPct val="0"/>
        </a:spcAft>
        <a:defRPr sz="3000">
          <a:solidFill>
            <a:schemeClr val="bg1"/>
          </a:solidFill>
          <a:latin typeface="Arial" charset="0"/>
        </a:defRPr>
      </a:lvl3pPr>
      <a:lvl4pPr algn="l" rtl="0" eaLnBrk="1" fontAlgn="base" hangingPunct="1">
        <a:spcBef>
          <a:spcPct val="0"/>
        </a:spcBef>
        <a:spcAft>
          <a:spcPct val="0"/>
        </a:spcAft>
        <a:defRPr sz="3000">
          <a:solidFill>
            <a:schemeClr val="bg1"/>
          </a:solidFill>
          <a:latin typeface="Arial" charset="0"/>
        </a:defRPr>
      </a:lvl4pPr>
      <a:lvl5pPr algn="l" rtl="0" eaLnBrk="1" fontAlgn="base" hangingPunct="1">
        <a:spcBef>
          <a:spcPct val="0"/>
        </a:spcBef>
        <a:spcAft>
          <a:spcPct val="0"/>
        </a:spcAft>
        <a:defRPr sz="3000">
          <a:solidFill>
            <a:schemeClr val="bg1"/>
          </a:solidFill>
          <a:latin typeface="Arial" charset="0"/>
        </a:defRPr>
      </a:lvl5pPr>
      <a:lvl6pPr marL="342900" algn="l" rtl="0" eaLnBrk="1" fontAlgn="base" hangingPunct="1">
        <a:spcBef>
          <a:spcPct val="0"/>
        </a:spcBef>
        <a:spcAft>
          <a:spcPct val="0"/>
        </a:spcAft>
        <a:defRPr sz="3000">
          <a:solidFill>
            <a:schemeClr val="bg1"/>
          </a:solidFill>
          <a:latin typeface="Arial" charset="0"/>
        </a:defRPr>
      </a:lvl6pPr>
      <a:lvl7pPr marL="685800" algn="l" rtl="0" eaLnBrk="1" fontAlgn="base" hangingPunct="1">
        <a:spcBef>
          <a:spcPct val="0"/>
        </a:spcBef>
        <a:spcAft>
          <a:spcPct val="0"/>
        </a:spcAft>
        <a:defRPr sz="3000">
          <a:solidFill>
            <a:schemeClr val="bg1"/>
          </a:solidFill>
          <a:latin typeface="Arial" charset="0"/>
        </a:defRPr>
      </a:lvl7pPr>
      <a:lvl8pPr marL="1028700" algn="l" rtl="0" eaLnBrk="1" fontAlgn="base" hangingPunct="1">
        <a:spcBef>
          <a:spcPct val="0"/>
        </a:spcBef>
        <a:spcAft>
          <a:spcPct val="0"/>
        </a:spcAft>
        <a:defRPr sz="3000">
          <a:solidFill>
            <a:schemeClr val="bg1"/>
          </a:solidFill>
          <a:latin typeface="Arial" charset="0"/>
        </a:defRPr>
      </a:lvl8pPr>
      <a:lvl9pPr marL="1371600" algn="l" rtl="0" eaLnBrk="1" fontAlgn="base" hangingPunct="1">
        <a:spcBef>
          <a:spcPct val="0"/>
        </a:spcBef>
        <a:spcAft>
          <a:spcPct val="0"/>
        </a:spcAft>
        <a:defRPr sz="3000">
          <a:solidFill>
            <a:schemeClr val="bg1"/>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232" y="2137062"/>
            <a:ext cx="8705461" cy="1809751"/>
          </a:xfrm>
        </p:spPr>
        <p:txBody>
          <a:bodyPr>
            <a:noAutofit/>
          </a:bodyPr>
          <a:lstStyle/>
          <a:p>
            <a:pPr>
              <a:spcBef>
                <a:spcPts val="450"/>
              </a:spcBef>
              <a:spcAft>
                <a:spcPts val="450"/>
              </a:spcAft>
            </a:pPr>
            <a:br>
              <a:rPr lang="en-US" sz="2250" b="1" dirty="0">
                <a:solidFill>
                  <a:srgbClr val="FFC000"/>
                </a:solidFill>
              </a:rPr>
            </a:br>
            <a:br>
              <a:rPr lang="en-US" sz="2250" b="1" dirty="0">
                <a:solidFill>
                  <a:srgbClr val="FFC000"/>
                </a:solidFill>
              </a:rPr>
            </a:br>
            <a:r>
              <a:rPr lang="en-US" sz="2800" b="1" dirty="0">
                <a:solidFill>
                  <a:srgbClr val="FFC000"/>
                </a:solidFill>
              </a:rPr>
              <a:t>The reality of STEM education in Vietnam: </a:t>
            </a:r>
            <a:br>
              <a:rPr lang="en-US" sz="2800" b="1" dirty="0">
                <a:solidFill>
                  <a:srgbClr val="FFC000"/>
                </a:solidFill>
              </a:rPr>
            </a:br>
            <a:r>
              <a:rPr lang="en-US" sz="2800" b="1" dirty="0">
                <a:solidFill>
                  <a:srgbClr val="FFC000"/>
                </a:solidFill>
              </a:rPr>
              <a:t>a case study on STEM education in Vietnam's 2018 general education curriculum</a:t>
            </a:r>
            <a:br>
              <a:rPr lang="en-US" sz="2800" b="1" dirty="0">
                <a:solidFill>
                  <a:srgbClr val="FFC000"/>
                </a:solidFill>
                <a:latin typeface="Arial" panose="020B0604020202020204" pitchFamily="34" charset="0"/>
                <a:cs typeface="Arial" panose="020B0604020202020204" pitchFamily="34" charset="0"/>
              </a:rPr>
            </a:br>
            <a:endParaRPr lang="en-US" sz="2400" b="1" dirty="0">
              <a:solidFill>
                <a:srgbClr val="FFC000"/>
              </a:solidFill>
            </a:endParaRPr>
          </a:p>
        </p:txBody>
      </p:sp>
      <p:sp>
        <p:nvSpPr>
          <p:cNvPr id="4" name="TextBox 3">
            <a:extLst>
              <a:ext uri="{FF2B5EF4-FFF2-40B4-BE49-F238E27FC236}">
                <a16:creationId xmlns:a16="http://schemas.microsoft.com/office/drawing/2014/main" id="{AE13F996-3CB7-824D-A726-C07C3B4E0C76}"/>
              </a:ext>
            </a:extLst>
          </p:cNvPr>
          <p:cNvSpPr txBox="1"/>
          <p:nvPr/>
        </p:nvSpPr>
        <p:spPr>
          <a:xfrm>
            <a:off x="7024255" y="7096991"/>
            <a:ext cx="184731" cy="300082"/>
          </a:xfrm>
          <a:prstGeom prst="rect">
            <a:avLst/>
          </a:prstGeom>
          <a:noFill/>
        </p:spPr>
        <p:txBody>
          <a:bodyPr wrap="none" rtlCol="0">
            <a:spAutoFit/>
          </a:bodyPr>
          <a:lstStyle/>
          <a:p>
            <a:endParaRPr lang="en-US" sz="1350" dirty="0"/>
          </a:p>
        </p:txBody>
      </p:sp>
      <p:sp>
        <p:nvSpPr>
          <p:cNvPr id="6" name="TextBox 5">
            <a:extLst>
              <a:ext uri="{FF2B5EF4-FFF2-40B4-BE49-F238E27FC236}">
                <a16:creationId xmlns:a16="http://schemas.microsoft.com/office/drawing/2014/main" id="{29EBBC7E-7F18-CF61-AF04-570CBF433210}"/>
              </a:ext>
            </a:extLst>
          </p:cNvPr>
          <p:cNvSpPr txBox="1"/>
          <p:nvPr/>
        </p:nvSpPr>
        <p:spPr>
          <a:xfrm>
            <a:off x="3214836" y="5058324"/>
            <a:ext cx="5344548" cy="1569660"/>
          </a:xfrm>
          <a:prstGeom prst="rect">
            <a:avLst/>
          </a:prstGeom>
          <a:noFill/>
        </p:spPr>
        <p:txBody>
          <a:bodyPr wrap="square" rtlCol="0">
            <a:spAutoFit/>
          </a:bodyPr>
          <a:lstStyle/>
          <a:p>
            <a:pPr marL="0" marR="0" indent="0" algn="ctr" fontAlgn="base">
              <a:spcBef>
                <a:spcPts val="0"/>
              </a:spcBef>
              <a:spcAft>
                <a:spcPts val="0"/>
              </a:spcAft>
            </a:pPr>
            <a:r>
              <a:rPr lang="en-US" sz="2400" b="0" i="1" spc="0" dirty="0">
                <a:solidFill>
                  <a:srgbClr val="000000"/>
                </a:solidFill>
                <a:effectLst/>
              </a:rPr>
              <a:t>Assoc. Prof. Dr Pham Kim Chung</a:t>
            </a:r>
          </a:p>
          <a:p>
            <a:pPr marL="0" marR="0" indent="0" algn="ctr" fontAlgn="base">
              <a:spcBef>
                <a:spcPts val="0"/>
              </a:spcBef>
              <a:spcAft>
                <a:spcPts val="0"/>
              </a:spcAft>
            </a:pPr>
            <a:r>
              <a:rPr lang="en-US" sz="2400" b="0" i="1" spc="0" dirty="0">
                <a:solidFill>
                  <a:srgbClr val="000000"/>
                </a:solidFill>
                <a:effectLst/>
              </a:rPr>
              <a:t>Dr. Le </a:t>
            </a:r>
            <a:r>
              <a:rPr lang="en-US" sz="2400" b="0" i="1" spc="0" dirty="0" err="1">
                <a:solidFill>
                  <a:srgbClr val="000000"/>
                </a:solidFill>
                <a:effectLst/>
              </a:rPr>
              <a:t>Thi</a:t>
            </a:r>
            <a:r>
              <a:rPr lang="en-US" sz="2400" b="0" i="1" spc="0" dirty="0">
                <a:solidFill>
                  <a:srgbClr val="000000"/>
                </a:solidFill>
                <a:effectLst/>
              </a:rPr>
              <a:t> Phuong</a:t>
            </a:r>
          </a:p>
          <a:p>
            <a:pPr marL="0" marR="0" indent="0" algn="ctr" fontAlgn="base">
              <a:spcBef>
                <a:spcPts val="0"/>
              </a:spcBef>
              <a:spcAft>
                <a:spcPts val="0"/>
              </a:spcAft>
            </a:pPr>
            <a:r>
              <a:rPr lang="en-US" sz="2400" i="1" dirty="0">
                <a:solidFill>
                  <a:srgbClr val="000000"/>
                </a:solidFill>
              </a:rPr>
              <a:t>  </a:t>
            </a:r>
            <a:endParaRPr lang="en-US" sz="2400" b="0" i="1" spc="0" dirty="0">
              <a:solidFill>
                <a:srgbClr val="000000"/>
              </a:solidFill>
              <a:effectLst/>
            </a:endParaRPr>
          </a:p>
          <a:p>
            <a:pPr algn="ctr"/>
            <a:endParaRPr lang="en-US" sz="2400" dirty="0"/>
          </a:p>
        </p:txBody>
      </p:sp>
      <p:pic>
        <p:nvPicPr>
          <p:cNvPr id="7" name="Picture 6">
            <a:extLst>
              <a:ext uri="{FF2B5EF4-FFF2-40B4-BE49-F238E27FC236}">
                <a16:creationId xmlns:a16="http://schemas.microsoft.com/office/drawing/2014/main" id="{610FDDC0-4473-4698-FB74-68241DF79502}"/>
              </a:ext>
            </a:extLst>
          </p:cNvPr>
          <p:cNvPicPr>
            <a:picLocks noChangeAspect="1"/>
          </p:cNvPicPr>
          <p:nvPr/>
        </p:nvPicPr>
        <p:blipFill>
          <a:blip r:embed="rId3"/>
          <a:stretch>
            <a:fillRect/>
          </a:stretch>
        </p:blipFill>
        <p:spPr>
          <a:xfrm>
            <a:off x="3849795" y="165958"/>
            <a:ext cx="1444410" cy="1437990"/>
          </a:xfrm>
          <a:prstGeom prst="rect">
            <a:avLst/>
          </a:prstGeom>
        </p:spPr>
      </p:pic>
      <p:sp>
        <p:nvSpPr>
          <p:cNvPr id="8" name="TextBox 7">
            <a:extLst>
              <a:ext uri="{FF2B5EF4-FFF2-40B4-BE49-F238E27FC236}">
                <a16:creationId xmlns:a16="http://schemas.microsoft.com/office/drawing/2014/main" id="{CB37842D-74BF-F7C4-4B62-E254654798DC}"/>
              </a:ext>
            </a:extLst>
          </p:cNvPr>
          <p:cNvSpPr txBox="1"/>
          <p:nvPr/>
        </p:nvSpPr>
        <p:spPr>
          <a:xfrm>
            <a:off x="2794000" y="1603948"/>
            <a:ext cx="3556000" cy="369332"/>
          </a:xfrm>
          <a:prstGeom prst="rect">
            <a:avLst/>
          </a:prstGeom>
          <a:noFill/>
        </p:spPr>
        <p:txBody>
          <a:bodyPr wrap="square" rtlCol="0">
            <a:spAutoFit/>
          </a:bodyPr>
          <a:lstStyle/>
          <a:p>
            <a:r>
              <a:rPr lang="en-US" sz="1800" b="1" dirty="0">
                <a:solidFill>
                  <a:schemeClr val="bg1"/>
                </a:solidFill>
              </a:rPr>
              <a:t>VNU – University of Education</a:t>
            </a:r>
          </a:p>
        </p:txBody>
      </p:sp>
    </p:spTree>
    <p:extLst>
      <p:ext uri="{BB962C8B-B14F-4D97-AF65-F5344CB8AC3E}">
        <p14:creationId xmlns:p14="http://schemas.microsoft.com/office/powerpoint/2010/main" val="1787670214"/>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34C2-AA7B-26E5-C730-2EF691B42171}"/>
              </a:ext>
            </a:extLst>
          </p:cNvPr>
          <p:cNvSpPr>
            <a:spLocks noGrp="1"/>
          </p:cNvSpPr>
          <p:nvPr>
            <p:ph type="title"/>
          </p:nvPr>
        </p:nvSpPr>
        <p:spPr>
          <a:xfrm>
            <a:off x="1466850" y="487659"/>
            <a:ext cx="7524750" cy="868362"/>
          </a:xfrm>
        </p:spPr>
        <p:txBody>
          <a:bodyPr/>
          <a:lstStyle/>
          <a:p>
            <a:r>
              <a:rPr lang="en-US"/>
              <a:t>Some topics/contents of STEM education in the general education curriculum</a:t>
            </a:r>
            <a:br>
              <a:rPr lang="en-US"/>
            </a:br>
            <a:endParaRPr lang="en-US"/>
          </a:p>
        </p:txBody>
      </p:sp>
      <p:sp>
        <p:nvSpPr>
          <p:cNvPr id="3" name="Content Placeholder 2">
            <a:extLst>
              <a:ext uri="{FF2B5EF4-FFF2-40B4-BE49-F238E27FC236}">
                <a16:creationId xmlns:a16="http://schemas.microsoft.com/office/drawing/2014/main" id="{D282BD29-BC57-F454-F138-C5D1DB9A9EC9}"/>
              </a:ext>
            </a:extLst>
          </p:cNvPr>
          <p:cNvSpPr>
            <a:spLocks noGrp="1"/>
          </p:cNvSpPr>
          <p:nvPr>
            <p:ph idx="1"/>
          </p:nvPr>
        </p:nvSpPr>
        <p:spPr/>
        <p:txBody>
          <a:bodyPr/>
          <a:lstStyle/>
          <a:p>
            <a:pPr marL="0" indent="0">
              <a:buNone/>
            </a:pPr>
            <a:r>
              <a:rPr lang="en-US" u="sng"/>
              <a:t>In the Secondary school</a:t>
            </a:r>
          </a:p>
        </p:txBody>
      </p:sp>
      <p:pic>
        <p:nvPicPr>
          <p:cNvPr id="4" name="Picture 3">
            <a:extLst>
              <a:ext uri="{FF2B5EF4-FFF2-40B4-BE49-F238E27FC236}">
                <a16:creationId xmlns:a16="http://schemas.microsoft.com/office/drawing/2014/main" id="{7DECE2EA-930F-3D52-CF9E-544AE07F9916}"/>
              </a:ext>
            </a:extLst>
          </p:cNvPr>
          <p:cNvPicPr>
            <a:picLocks noChangeAspect="1"/>
          </p:cNvPicPr>
          <p:nvPr/>
        </p:nvPicPr>
        <p:blipFill>
          <a:blip r:embed="rId2"/>
          <a:stretch>
            <a:fillRect/>
          </a:stretch>
        </p:blipFill>
        <p:spPr>
          <a:xfrm>
            <a:off x="0" y="0"/>
            <a:ext cx="1362075" cy="1356021"/>
          </a:xfrm>
          <a:prstGeom prst="rect">
            <a:avLst/>
          </a:prstGeom>
        </p:spPr>
      </p:pic>
      <p:graphicFrame>
        <p:nvGraphicFramePr>
          <p:cNvPr id="6" name="Table 6">
            <a:extLst>
              <a:ext uri="{FF2B5EF4-FFF2-40B4-BE49-F238E27FC236}">
                <a16:creationId xmlns:a16="http://schemas.microsoft.com/office/drawing/2014/main" id="{8F7D88C5-AB5D-21DD-B049-98C1F608CECF}"/>
              </a:ext>
            </a:extLst>
          </p:cNvPr>
          <p:cNvGraphicFramePr>
            <a:graphicFrameLocks noGrp="1"/>
          </p:cNvGraphicFramePr>
          <p:nvPr>
            <p:extLst>
              <p:ext uri="{D42A27DB-BD31-4B8C-83A1-F6EECF244321}">
                <p14:modId xmlns:p14="http://schemas.microsoft.com/office/powerpoint/2010/main" val="4084109048"/>
              </p:ext>
            </p:extLst>
          </p:nvPr>
        </p:nvGraphicFramePr>
        <p:xfrm>
          <a:off x="538480" y="2016760"/>
          <a:ext cx="8229600" cy="4622800"/>
        </p:xfrm>
        <a:graphic>
          <a:graphicData uri="http://schemas.openxmlformats.org/drawingml/2006/table">
            <a:tbl>
              <a:tblPr firstRow="1" bandRow="1">
                <a:tableStyleId>{5C22544A-7EE6-4342-B048-85BDC9FD1C3A}</a:tableStyleId>
              </a:tblPr>
              <a:tblGrid>
                <a:gridCol w="2631440">
                  <a:extLst>
                    <a:ext uri="{9D8B030D-6E8A-4147-A177-3AD203B41FA5}">
                      <a16:colId xmlns:a16="http://schemas.microsoft.com/office/drawing/2014/main" val="1151488866"/>
                    </a:ext>
                  </a:extLst>
                </a:gridCol>
                <a:gridCol w="2854960">
                  <a:extLst>
                    <a:ext uri="{9D8B030D-6E8A-4147-A177-3AD203B41FA5}">
                      <a16:colId xmlns:a16="http://schemas.microsoft.com/office/drawing/2014/main" val="2297236535"/>
                    </a:ext>
                  </a:extLst>
                </a:gridCol>
                <a:gridCol w="2743200">
                  <a:extLst>
                    <a:ext uri="{9D8B030D-6E8A-4147-A177-3AD203B41FA5}">
                      <a16:colId xmlns:a16="http://schemas.microsoft.com/office/drawing/2014/main" val="3773328509"/>
                    </a:ext>
                  </a:extLst>
                </a:gridCol>
              </a:tblGrid>
              <a:tr h="574040">
                <a:tc>
                  <a:txBody>
                    <a:bodyPr/>
                    <a:lstStyle/>
                    <a:p>
                      <a:r>
                        <a:rPr lang="en-US" sz="1800"/>
                        <a:t>Natural colorants</a:t>
                      </a:r>
                    </a:p>
                  </a:txBody>
                  <a:tcPr/>
                </a:tc>
                <a:tc>
                  <a:txBody>
                    <a:bodyPr/>
                    <a:lstStyle/>
                    <a:p>
                      <a:r>
                        <a:rPr lang="en-US" sz="1800"/>
                        <a:t>Agricultural drying oven using solar energy</a:t>
                      </a:r>
                    </a:p>
                  </a:txBody>
                  <a:tcPr/>
                </a:tc>
                <a:tc>
                  <a:txBody>
                    <a:bodyPr/>
                    <a:lstStyle/>
                    <a:p>
                      <a:r>
                        <a:rPr lang="en-US" sz="1800"/>
                        <a:t>Smart night light</a:t>
                      </a:r>
                    </a:p>
                  </a:txBody>
                  <a:tcPr/>
                </a:tc>
                <a:extLst>
                  <a:ext uri="{0D108BD9-81ED-4DB2-BD59-A6C34878D82A}">
                    <a16:rowId xmlns:a16="http://schemas.microsoft.com/office/drawing/2014/main" val="3165465545"/>
                  </a:ext>
                </a:extLst>
              </a:tr>
              <a:tr h="574040">
                <a:tc>
                  <a:txBody>
                    <a:bodyPr/>
                    <a:lstStyle/>
                    <a:p>
                      <a:r>
                        <a:rPr lang="en-US" sz="1800"/>
                        <a:t>Precise weighing</a:t>
                      </a:r>
                    </a:p>
                  </a:txBody>
                  <a:tcPr/>
                </a:tc>
                <a:tc>
                  <a:txBody>
                    <a:bodyPr/>
                    <a:lstStyle/>
                    <a:p>
                      <a:r>
                        <a:rPr lang="en-US" sz="1800"/>
                        <a:t>Smart greenhouse</a:t>
                      </a:r>
                    </a:p>
                  </a:txBody>
                  <a:tcPr/>
                </a:tc>
                <a:tc>
                  <a:txBody>
                    <a:bodyPr/>
                    <a:lstStyle/>
                    <a:p>
                      <a:r>
                        <a:rPr lang="en-US" sz="1800"/>
                        <a:t>Detergents</a:t>
                      </a:r>
                    </a:p>
                  </a:txBody>
                  <a:tcPr/>
                </a:tc>
                <a:extLst>
                  <a:ext uri="{0D108BD9-81ED-4DB2-BD59-A6C34878D82A}">
                    <a16:rowId xmlns:a16="http://schemas.microsoft.com/office/drawing/2014/main" val="625378693"/>
                  </a:ext>
                </a:extLst>
              </a:tr>
              <a:tr h="574040">
                <a:tc>
                  <a:txBody>
                    <a:bodyPr/>
                    <a:lstStyle/>
                    <a:p>
                      <a:r>
                        <a:rPr lang="en-US" sz="1800"/>
                        <a:t>Diversity of the living world under the microscope</a:t>
                      </a:r>
                    </a:p>
                  </a:txBody>
                  <a:tcPr/>
                </a:tc>
                <a:tc>
                  <a:txBody>
                    <a:bodyPr/>
                    <a:lstStyle/>
                    <a:p>
                      <a:r>
                        <a:rPr lang="en-US" sz="1800"/>
                        <a:t>Mini heat engine</a:t>
                      </a:r>
                    </a:p>
                  </a:txBody>
                  <a:tcPr/>
                </a:tc>
                <a:tc>
                  <a:txBody>
                    <a:bodyPr/>
                    <a:lstStyle/>
                    <a:p>
                      <a:r>
                        <a:rPr lang="en-US" sz="1800"/>
                        <a:t>Color changing lights</a:t>
                      </a:r>
                    </a:p>
                  </a:txBody>
                  <a:tcPr/>
                </a:tc>
                <a:extLst>
                  <a:ext uri="{0D108BD9-81ED-4DB2-BD59-A6C34878D82A}">
                    <a16:rowId xmlns:a16="http://schemas.microsoft.com/office/drawing/2014/main" val="1132194057"/>
                  </a:ext>
                </a:extLst>
              </a:tr>
              <a:tr h="574040">
                <a:tc>
                  <a:txBody>
                    <a:bodyPr/>
                    <a:lstStyle/>
                    <a:p>
                      <a:r>
                        <a:rPr lang="en-US" sz="1800"/>
                        <a:t>Smart electric fan</a:t>
                      </a:r>
                    </a:p>
                  </a:txBody>
                  <a:tcPr/>
                </a:tc>
                <a:tc>
                  <a:txBody>
                    <a:bodyPr/>
                    <a:lstStyle/>
                    <a:p>
                      <a:r>
                        <a:rPr lang="en-US" sz="1800"/>
                        <a:t>Biological ripening process</a:t>
                      </a:r>
                    </a:p>
                  </a:txBody>
                  <a:tcPr/>
                </a:tc>
                <a:tc>
                  <a:txBody>
                    <a:bodyPr/>
                    <a:lstStyle/>
                    <a:p>
                      <a:r>
                        <a:rPr lang="en-US" sz="1800"/>
                        <a:t>Wind generator</a:t>
                      </a:r>
                    </a:p>
                  </a:txBody>
                  <a:tcPr/>
                </a:tc>
                <a:extLst>
                  <a:ext uri="{0D108BD9-81ED-4DB2-BD59-A6C34878D82A}">
                    <a16:rowId xmlns:a16="http://schemas.microsoft.com/office/drawing/2014/main" val="351003950"/>
                  </a:ext>
                </a:extLst>
              </a:tr>
              <a:tr h="574040">
                <a:tc>
                  <a:txBody>
                    <a:bodyPr/>
                    <a:lstStyle/>
                    <a:p>
                      <a:r>
                        <a:rPr lang="en-US" sz="1800"/>
                        <a:t>Clean water production</a:t>
                      </a:r>
                    </a:p>
                  </a:txBody>
                  <a:tcPr/>
                </a:tc>
                <a:tc>
                  <a:txBody>
                    <a:bodyPr/>
                    <a:lstStyle/>
                    <a:p>
                      <a:r>
                        <a:rPr lang="en-US" sz="1800"/>
                        <a:t>The journey of dissolution and crystallization</a:t>
                      </a:r>
                    </a:p>
                  </a:txBody>
                  <a:tcPr/>
                </a:tc>
                <a:tc>
                  <a:txBody>
                    <a:bodyPr/>
                    <a:lstStyle/>
                    <a:p>
                      <a:r>
                        <a:rPr lang="en-US" sz="1800"/>
                        <a:t>Sanitize chemical</a:t>
                      </a:r>
                    </a:p>
                  </a:txBody>
                  <a:tcPr/>
                </a:tc>
                <a:extLst>
                  <a:ext uri="{0D108BD9-81ED-4DB2-BD59-A6C34878D82A}">
                    <a16:rowId xmlns:a16="http://schemas.microsoft.com/office/drawing/2014/main" val="872135518"/>
                  </a:ext>
                </a:extLst>
              </a:tr>
              <a:tr h="574040">
                <a:tc>
                  <a:txBody>
                    <a:bodyPr/>
                    <a:lstStyle/>
                    <a:p>
                      <a:r>
                        <a:rPr lang="en-US" sz="1800"/>
                        <a:t>Soundproof house</a:t>
                      </a:r>
                    </a:p>
                  </a:txBody>
                  <a:tcPr/>
                </a:tc>
                <a:tc>
                  <a:txBody>
                    <a:bodyPr/>
                    <a:lstStyle/>
                    <a:p>
                      <a:r>
                        <a:rPr lang="en-US" sz="1800"/>
                        <a:t>Smart lighting system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a:t>Color race</a:t>
                      </a:r>
                    </a:p>
                    <a:p>
                      <a:endParaRPr lang="en-US" sz="1800"/>
                    </a:p>
                  </a:txBody>
                  <a:tcPr/>
                </a:tc>
                <a:extLst>
                  <a:ext uri="{0D108BD9-81ED-4DB2-BD59-A6C34878D82A}">
                    <a16:rowId xmlns:a16="http://schemas.microsoft.com/office/drawing/2014/main" val="286915482"/>
                  </a:ext>
                </a:extLst>
              </a:tr>
              <a:tr h="574040">
                <a:tc>
                  <a:txBody>
                    <a:bodyPr/>
                    <a:lstStyle/>
                    <a:p>
                      <a:r>
                        <a:rPr lang="en-US" sz="1800"/>
                        <a:t>Light and green lungs</a:t>
                      </a:r>
                    </a:p>
                  </a:txBody>
                  <a:tcPr/>
                </a:tc>
                <a:tc>
                  <a:txBody>
                    <a:bodyPr/>
                    <a:lstStyle/>
                    <a:p>
                      <a:r>
                        <a:rPr lang="en-US" sz="1800"/>
                        <a:t>Natural indicator</a:t>
                      </a:r>
                    </a:p>
                  </a:txBody>
                  <a:tcPr/>
                </a:tc>
                <a:tc>
                  <a:txBody>
                    <a:bodyPr/>
                    <a:lstStyle/>
                    <a:p>
                      <a:endParaRPr lang="en-US" sz="1800"/>
                    </a:p>
                  </a:txBody>
                  <a:tcPr/>
                </a:tc>
                <a:extLst>
                  <a:ext uri="{0D108BD9-81ED-4DB2-BD59-A6C34878D82A}">
                    <a16:rowId xmlns:a16="http://schemas.microsoft.com/office/drawing/2014/main" val="3571797294"/>
                  </a:ext>
                </a:extLst>
              </a:tr>
            </a:tbl>
          </a:graphicData>
        </a:graphic>
      </p:graphicFrame>
    </p:spTree>
    <p:extLst>
      <p:ext uri="{BB962C8B-B14F-4D97-AF65-F5344CB8AC3E}">
        <p14:creationId xmlns:p14="http://schemas.microsoft.com/office/powerpoint/2010/main" val="2940692480"/>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34C2-AA7B-26E5-C730-2EF691B42171}"/>
              </a:ext>
            </a:extLst>
          </p:cNvPr>
          <p:cNvSpPr>
            <a:spLocks noGrp="1"/>
          </p:cNvSpPr>
          <p:nvPr>
            <p:ph type="title"/>
          </p:nvPr>
        </p:nvSpPr>
        <p:spPr>
          <a:xfrm>
            <a:off x="1447800" y="274638"/>
            <a:ext cx="7239000" cy="868362"/>
          </a:xfrm>
        </p:spPr>
        <p:txBody>
          <a:bodyPr/>
          <a:lstStyle/>
          <a:p>
            <a:r>
              <a:rPr lang="en-US"/>
              <a:t>Some topics/contents of STEM education in the general education curriculum</a:t>
            </a:r>
          </a:p>
        </p:txBody>
      </p:sp>
      <p:sp>
        <p:nvSpPr>
          <p:cNvPr id="3" name="Content Placeholder 2">
            <a:extLst>
              <a:ext uri="{FF2B5EF4-FFF2-40B4-BE49-F238E27FC236}">
                <a16:creationId xmlns:a16="http://schemas.microsoft.com/office/drawing/2014/main" id="{D282BD29-BC57-F454-F138-C5D1DB9A9EC9}"/>
              </a:ext>
            </a:extLst>
          </p:cNvPr>
          <p:cNvSpPr>
            <a:spLocks noGrp="1"/>
          </p:cNvSpPr>
          <p:nvPr>
            <p:ph idx="1"/>
          </p:nvPr>
        </p:nvSpPr>
        <p:spPr/>
        <p:txBody>
          <a:bodyPr/>
          <a:lstStyle/>
          <a:p>
            <a:r>
              <a:rPr lang="en-US" u="sng"/>
              <a:t>In the high school</a:t>
            </a:r>
          </a:p>
          <a:p>
            <a:pPr marL="0" indent="0">
              <a:buNone/>
            </a:pPr>
            <a:endParaRPr lang="en-US"/>
          </a:p>
        </p:txBody>
      </p:sp>
      <p:pic>
        <p:nvPicPr>
          <p:cNvPr id="4" name="Picture 3">
            <a:extLst>
              <a:ext uri="{FF2B5EF4-FFF2-40B4-BE49-F238E27FC236}">
                <a16:creationId xmlns:a16="http://schemas.microsoft.com/office/drawing/2014/main" id="{7DECE2EA-930F-3D52-CF9E-544AE07F9916}"/>
              </a:ext>
            </a:extLst>
          </p:cNvPr>
          <p:cNvPicPr>
            <a:picLocks noChangeAspect="1"/>
          </p:cNvPicPr>
          <p:nvPr/>
        </p:nvPicPr>
        <p:blipFill>
          <a:blip r:embed="rId2"/>
          <a:stretch>
            <a:fillRect/>
          </a:stretch>
        </p:blipFill>
        <p:spPr>
          <a:xfrm>
            <a:off x="0" y="0"/>
            <a:ext cx="1362075" cy="1356021"/>
          </a:xfrm>
          <a:prstGeom prst="rect">
            <a:avLst/>
          </a:prstGeom>
        </p:spPr>
      </p:pic>
      <p:graphicFrame>
        <p:nvGraphicFramePr>
          <p:cNvPr id="5" name="Table 5">
            <a:extLst>
              <a:ext uri="{FF2B5EF4-FFF2-40B4-BE49-F238E27FC236}">
                <a16:creationId xmlns:a16="http://schemas.microsoft.com/office/drawing/2014/main" id="{B407E6FE-B9BB-881F-7D59-468D3DF90CEB}"/>
              </a:ext>
            </a:extLst>
          </p:cNvPr>
          <p:cNvGraphicFramePr>
            <a:graphicFrameLocks noGrp="1"/>
          </p:cNvGraphicFramePr>
          <p:nvPr>
            <p:extLst>
              <p:ext uri="{D42A27DB-BD31-4B8C-83A1-F6EECF244321}">
                <p14:modId xmlns:p14="http://schemas.microsoft.com/office/powerpoint/2010/main" val="4271368308"/>
              </p:ext>
            </p:extLst>
          </p:nvPr>
        </p:nvGraphicFramePr>
        <p:xfrm>
          <a:off x="685800" y="2131057"/>
          <a:ext cx="8001000" cy="438885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883553108"/>
                    </a:ext>
                  </a:extLst>
                </a:gridCol>
                <a:gridCol w="2667000">
                  <a:extLst>
                    <a:ext uri="{9D8B030D-6E8A-4147-A177-3AD203B41FA5}">
                      <a16:colId xmlns:a16="http://schemas.microsoft.com/office/drawing/2014/main" val="2340825644"/>
                    </a:ext>
                  </a:extLst>
                </a:gridCol>
                <a:gridCol w="2667000">
                  <a:extLst>
                    <a:ext uri="{9D8B030D-6E8A-4147-A177-3AD203B41FA5}">
                      <a16:colId xmlns:a16="http://schemas.microsoft.com/office/drawing/2014/main" val="4138167513"/>
                    </a:ext>
                  </a:extLst>
                </a:gridCol>
              </a:tblGrid>
              <a:tr h="609510">
                <a:tc>
                  <a:txBody>
                    <a:bodyPr/>
                    <a:lstStyle/>
                    <a:p>
                      <a:r>
                        <a:rPr lang="en-US" sz="1800"/>
                        <a:t>Boyle's Law</a:t>
                      </a:r>
                    </a:p>
                  </a:txBody>
                  <a:tcPr/>
                </a:tc>
                <a:tc>
                  <a:txBody>
                    <a:bodyPr/>
                    <a:lstStyle/>
                    <a:p>
                      <a:r>
                        <a:rPr lang="en-US" sz="1800"/>
                        <a:t>Euro Sense listens to you</a:t>
                      </a:r>
                    </a:p>
                  </a:txBody>
                  <a:tcPr/>
                </a:tc>
                <a:tc>
                  <a:txBody>
                    <a:bodyPr/>
                    <a:lstStyle/>
                    <a:p>
                      <a:r>
                        <a:rPr lang="en-US" sz="1800"/>
                        <a:t>Acid or Base?</a:t>
                      </a:r>
                    </a:p>
                  </a:txBody>
                  <a:tcPr/>
                </a:tc>
                <a:extLst>
                  <a:ext uri="{0D108BD9-81ED-4DB2-BD59-A6C34878D82A}">
                    <a16:rowId xmlns:a16="http://schemas.microsoft.com/office/drawing/2014/main" val="3824386910"/>
                  </a:ext>
                </a:extLst>
              </a:tr>
              <a:tr h="609510">
                <a:tc>
                  <a:txBody>
                    <a:bodyPr/>
                    <a:lstStyle/>
                    <a:p>
                      <a:r>
                        <a:rPr lang="en-US" sz="1800"/>
                        <a:t>Melting point</a:t>
                      </a:r>
                    </a:p>
                  </a:txBody>
                  <a:tcPr/>
                </a:tc>
                <a:tc>
                  <a:txBody>
                    <a:bodyPr/>
                    <a:lstStyle/>
                    <a:p>
                      <a:r>
                        <a:rPr lang="en-US" sz="1800"/>
                        <a:t>Electromagnetic induction</a:t>
                      </a:r>
                    </a:p>
                  </a:txBody>
                  <a:tcPr/>
                </a:tc>
                <a:tc>
                  <a:txBody>
                    <a:bodyPr/>
                    <a:lstStyle/>
                    <a:p>
                      <a:r>
                        <a:rPr lang="en-US" sz="1800"/>
                        <a:t>Sound speed</a:t>
                      </a:r>
                    </a:p>
                  </a:txBody>
                  <a:tcPr/>
                </a:tc>
                <a:extLst>
                  <a:ext uri="{0D108BD9-81ED-4DB2-BD59-A6C34878D82A}">
                    <a16:rowId xmlns:a16="http://schemas.microsoft.com/office/drawing/2014/main" val="3973196720"/>
                  </a:ext>
                </a:extLst>
              </a:tr>
              <a:tr h="609510">
                <a:tc>
                  <a:txBody>
                    <a:bodyPr/>
                    <a:lstStyle/>
                    <a:p>
                      <a:r>
                        <a:rPr lang="en-US" sz="1800"/>
                        <a:t>Melting, solidifying</a:t>
                      </a:r>
                    </a:p>
                  </a:txBody>
                  <a:tcPr/>
                </a:tc>
                <a:tc>
                  <a:txBody>
                    <a:bodyPr/>
                    <a:lstStyle/>
                    <a:p>
                      <a:r>
                        <a:rPr lang="en-US" sz="1800"/>
                        <a:t>Capacitor</a:t>
                      </a:r>
                    </a:p>
                  </a:txBody>
                  <a:tcPr/>
                </a:tc>
                <a:tc>
                  <a:txBody>
                    <a:bodyPr/>
                    <a:lstStyle/>
                    <a:p>
                      <a:r>
                        <a:rPr lang="en-US" sz="1800"/>
                        <a:t>Sound wave</a:t>
                      </a:r>
                    </a:p>
                  </a:txBody>
                  <a:tcPr/>
                </a:tc>
                <a:extLst>
                  <a:ext uri="{0D108BD9-81ED-4DB2-BD59-A6C34878D82A}">
                    <a16:rowId xmlns:a16="http://schemas.microsoft.com/office/drawing/2014/main" val="3538333498"/>
                  </a:ext>
                </a:extLst>
              </a:tr>
              <a:tr h="609510">
                <a:tc>
                  <a:txBody>
                    <a:bodyPr/>
                    <a:lstStyle/>
                    <a:p>
                      <a:r>
                        <a:rPr lang="en-US" sz="1800"/>
                        <a:t>Thermostat</a:t>
                      </a:r>
                    </a:p>
                    <a:p>
                      <a:endParaRPr lang="en-US" sz="1800"/>
                    </a:p>
                  </a:txBody>
                  <a:tcPr/>
                </a:tc>
                <a:tc>
                  <a:txBody>
                    <a:bodyPr/>
                    <a:lstStyle/>
                    <a:p>
                      <a:r>
                        <a:rPr lang="en-US" sz="1800"/>
                        <a:t>Anti-theft system</a:t>
                      </a:r>
                    </a:p>
                  </a:txBody>
                  <a:tcPr/>
                </a:tc>
                <a:tc>
                  <a:txBody>
                    <a:bodyPr/>
                    <a:lstStyle/>
                    <a:p>
                      <a:r>
                        <a:rPr lang="en-US" sz="1800"/>
                        <a:t>Oscillation fades out</a:t>
                      </a:r>
                    </a:p>
                  </a:txBody>
                  <a:tcPr/>
                </a:tc>
                <a:extLst>
                  <a:ext uri="{0D108BD9-81ED-4DB2-BD59-A6C34878D82A}">
                    <a16:rowId xmlns:a16="http://schemas.microsoft.com/office/drawing/2014/main" val="1539613868"/>
                  </a:ext>
                </a:extLst>
              </a:tr>
              <a:tr h="609510">
                <a:tc>
                  <a:txBody>
                    <a:bodyPr/>
                    <a:lstStyle/>
                    <a:p>
                      <a:r>
                        <a:rPr lang="en-US" sz="1800"/>
                        <a:t>Effect of concentration on the rate of reaction</a:t>
                      </a:r>
                    </a:p>
                  </a:txBody>
                  <a:tcPr/>
                </a:tc>
                <a:tc>
                  <a:txBody>
                    <a:bodyPr/>
                    <a:lstStyle/>
                    <a:p>
                      <a:r>
                        <a:rPr lang="en-US" sz="1800"/>
                        <a:t>Respiration of germinated seeds</a:t>
                      </a:r>
                    </a:p>
                  </a:txBody>
                  <a:tcPr/>
                </a:tc>
                <a:tc>
                  <a:txBody>
                    <a:bodyPr/>
                    <a:lstStyle/>
                    <a:p>
                      <a:r>
                        <a:rPr lang="en-US" sz="1800"/>
                        <a:t>Automatic lighting system</a:t>
                      </a:r>
                    </a:p>
                  </a:txBody>
                  <a:tcPr/>
                </a:tc>
                <a:extLst>
                  <a:ext uri="{0D108BD9-81ED-4DB2-BD59-A6C34878D82A}">
                    <a16:rowId xmlns:a16="http://schemas.microsoft.com/office/drawing/2014/main" val="2166777746"/>
                  </a:ext>
                </a:extLst>
              </a:tr>
              <a:tr h="609510">
                <a:tc>
                  <a:txBody>
                    <a:bodyPr/>
                    <a:lstStyle/>
                    <a:p>
                      <a:r>
                        <a:rPr lang="en-US" sz="1800"/>
                        <a:t>Chemical balance</a:t>
                      </a:r>
                    </a:p>
                  </a:txBody>
                  <a:tcPr/>
                </a:tc>
                <a:tc>
                  <a:txBody>
                    <a:bodyPr/>
                    <a:lstStyle/>
                    <a:p>
                      <a:r>
                        <a:rPr lang="en-US" sz="1800"/>
                        <a:t>Fermentation</a:t>
                      </a:r>
                    </a:p>
                  </a:txBody>
                  <a:tcPr/>
                </a:tc>
                <a:tc>
                  <a:txBody>
                    <a:bodyPr/>
                    <a:lstStyle/>
                    <a:p>
                      <a:endParaRPr lang="en-US" sz="1800"/>
                    </a:p>
                  </a:txBody>
                  <a:tcPr/>
                </a:tc>
                <a:extLst>
                  <a:ext uri="{0D108BD9-81ED-4DB2-BD59-A6C34878D82A}">
                    <a16:rowId xmlns:a16="http://schemas.microsoft.com/office/drawing/2014/main" val="659656361"/>
                  </a:ext>
                </a:extLst>
              </a:tr>
              <a:tr h="609510">
                <a:tc>
                  <a:txBody>
                    <a:bodyPr/>
                    <a:lstStyle/>
                    <a:p>
                      <a:r>
                        <a:rPr lang="en-US" sz="1800"/>
                        <a:t>Measure heartbeat</a:t>
                      </a:r>
                    </a:p>
                  </a:txBody>
                  <a:tcPr/>
                </a:tc>
                <a:tc>
                  <a:txBody>
                    <a:bodyPr/>
                    <a:lstStyle/>
                    <a:p>
                      <a:r>
                        <a:rPr lang="en-US" sz="1800"/>
                        <a:t>Car lift system</a:t>
                      </a:r>
                    </a:p>
                  </a:txBody>
                  <a:tcPr/>
                </a:tc>
                <a:tc>
                  <a:txBody>
                    <a:bodyPr/>
                    <a:lstStyle/>
                    <a:p>
                      <a:endParaRPr lang="en-US" sz="1800"/>
                    </a:p>
                  </a:txBody>
                  <a:tcPr/>
                </a:tc>
                <a:extLst>
                  <a:ext uri="{0D108BD9-81ED-4DB2-BD59-A6C34878D82A}">
                    <a16:rowId xmlns:a16="http://schemas.microsoft.com/office/drawing/2014/main" val="3524956132"/>
                  </a:ext>
                </a:extLst>
              </a:tr>
            </a:tbl>
          </a:graphicData>
        </a:graphic>
      </p:graphicFrame>
    </p:spTree>
    <p:extLst>
      <p:ext uri="{BB962C8B-B14F-4D97-AF65-F5344CB8AC3E}">
        <p14:creationId xmlns:p14="http://schemas.microsoft.com/office/powerpoint/2010/main" val="340461216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34C2-AA7B-26E5-C730-2EF691B42171}"/>
              </a:ext>
            </a:extLst>
          </p:cNvPr>
          <p:cNvSpPr>
            <a:spLocks noGrp="1"/>
          </p:cNvSpPr>
          <p:nvPr>
            <p:ph type="title"/>
          </p:nvPr>
        </p:nvSpPr>
        <p:spPr>
          <a:xfrm>
            <a:off x="1676400" y="460373"/>
            <a:ext cx="6629400" cy="868362"/>
          </a:xfrm>
        </p:spPr>
        <p:txBody>
          <a:bodyPr/>
          <a:lstStyle/>
          <a:p>
            <a:r>
              <a:rPr lang="en-US" sz="2400"/>
              <a:t>Example: Diversity of the living world under the microscope (Science 6)</a:t>
            </a:r>
            <a:br>
              <a:rPr lang="en-US" sz="2400"/>
            </a:br>
            <a:r>
              <a:rPr lang="en-US" sz="2400"/>
              <a:t> </a:t>
            </a:r>
          </a:p>
        </p:txBody>
      </p:sp>
      <p:pic>
        <p:nvPicPr>
          <p:cNvPr id="6" name="Content Placeholder 5">
            <a:extLst>
              <a:ext uri="{FF2B5EF4-FFF2-40B4-BE49-F238E27FC236}">
                <a16:creationId xmlns:a16="http://schemas.microsoft.com/office/drawing/2014/main" id="{B87BCFC0-1A1E-FC89-D07C-20C6B8C53E78}"/>
              </a:ext>
            </a:extLst>
          </p:cNvPr>
          <p:cNvPicPr>
            <a:picLocks noGrp="1" noChangeAspect="1"/>
          </p:cNvPicPr>
          <p:nvPr>
            <p:ph idx="1"/>
          </p:nvPr>
        </p:nvPicPr>
        <p:blipFill>
          <a:blip r:embed="rId2"/>
          <a:stretch>
            <a:fillRect/>
          </a:stretch>
        </p:blipFill>
        <p:spPr>
          <a:xfrm>
            <a:off x="1362075" y="1328735"/>
            <a:ext cx="7400731" cy="5300847"/>
          </a:xfrm>
        </p:spPr>
      </p:pic>
      <p:pic>
        <p:nvPicPr>
          <p:cNvPr id="4" name="Picture 3">
            <a:extLst>
              <a:ext uri="{FF2B5EF4-FFF2-40B4-BE49-F238E27FC236}">
                <a16:creationId xmlns:a16="http://schemas.microsoft.com/office/drawing/2014/main" id="{7DECE2EA-930F-3D52-CF9E-544AE07F9916}"/>
              </a:ext>
            </a:extLst>
          </p:cNvPr>
          <p:cNvPicPr>
            <a:picLocks noChangeAspect="1"/>
          </p:cNvPicPr>
          <p:nvPr/>
        </p:nvPicPr>
        <p:blipFill>
          <a:blip r:embed="rId3"/>
          <a:stretch>
            <a:fillRect/>
          </a:stretch>
        </p:blipFill>
        <p:spPr>
          <a:xfrm>
            <a:off x="0" y="0"/>
            <a:ext cx="1362075" cy="1356021"/>
          </a:xfrm>
          <a:prstGeom prst="rect">
            <a:avLst/>
          </a:prstGeom>
        </p:spPr>
      </p:pic>
    </p:spTree>
    <p:extLst>
      <p:ext uri="{BB962C8B-B14F-4D97-AF65-F5344CB8AC3E}">
        <p14:creationId xmlns:p14="http://schemas.microsoft.com/office/powerpoint/2010/main" val="237133688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4782-B225-2EBE-31C1-C0140AC1B598}"/>
              </a:ext>
            </a:extLst>
          </p:cNvPr>
          <p:cNvSpPr>
            <a:spLocks noGrp="1"/>
          </p:cNvSpPr>
          <p:nvPr>
            <p:ph type="title"/>
          </p:nvPr>
        </p:nvSpPr>
        <p:spPr/>
        <p:txBody>
          <a:bodyPr/>
          <a:lstStyle/>
          <a:p>
            <a:br>
              <a:rPr lang="en-US"/>
            </a:br>
            <a:r>
              <a:rPr lang="en-US"/>
              <a:t>Activities of the STEM education topic</a:t>
            </a:r>
            <a:br>
              <a:rPr lang="en-US"/>
            </a:br>
            <a:endParaRPr lang="en-US"/>
          </a:p>
        </p:txBody>
      </p:sp>
      <p:sp>
        <p:nvSpPr>
          <p:cNvPr id="3" name="Content Placeholder 2">
            <a:extLst>
              <a:ext uri="{FF2B5EF4-FFF2-40B4-BE49-F238E27FC236}">
                <a16:creationId xmlns:a16="http://schemas.microsoft.com/office/drawing/2014/main" id="{35A9D706-0719-5BDA-8313-85B2C685E4AA}"/>
              </a:ext>
            </a:extLst>
          </p:cNvPr>
          <p:cNvSpPr>
            <a:spLocks noGrp="1"/>
          </p:cNvSpPr>
          <p:nvPr>
            <p:ph idx="1"/>
          </p:nvPr>
        </p:nvSpPr>
        <p:spPr>
          <a:xfrm>
            <a:off x="876300" y="1571305"/>
            <a:ext cx="8229600" cy="4949825"/>
          </a:xfrm>
        </p:spPr>
        <p:txBody>
          <a:bodyPr/>
          <a:lstStyle/>
          <a:p>
            <a:r>
              <a:rPr lang="en-US" dirty="0"/>
              <a:t>Activity 1: Practical problems</a:t>
            </a:r>
          </a:p>
          <a:p>
            <a:r>
              <a:rPr lang="en-US" dirty="0"/>
              <a:t>Activity 2: Product design</a:t>
            </a:r>
          </a:p>
          <a:p>
            <a:r>
              <a:rPr lang="en-US" dirty="0"/>
              <a:t>Activity 3: Make products</a:t>
            </a:r>
          </a:p>
          <a:p>
            <a:r>
              <a:rPr lang="en-US" dirty="0"/>
              <a:t>Activity 4: Product testing and evaluation</a:t>
            </a:r>
          </a:p>
          <a:p>
            <a:r>
              <a:rPr lang="en-US" dirty="0"/>
              <a:t>Activity 5: Finishing the product</a:t>
            </a:r>
          </a:p>
          <a:p>
            <a:r>
              <a:rPr lang="en-US" dirty="0"/>
              <a:t>Activity 6: Activity report and evaluation</a:t>
            </a:r>
          </a:p>
          <a:p>
            <a:r>
              <a:rPr lang="en-US" dirty="0"/>
              <a:t>Activity 7: Putting the product into practice Assign students to apply it at home or at school</a:t>
            </a:r>
          </a:p>
          <a:p>
            <a:r>
              <a:rPr lang="en-US" dirty="0"/>
              <a:t>Activity 8: Become a technologist</a:t>
            </a:r>
          </a:p>
        </p:txBody>
      </p:sp>
      <p:pic>
        <p:nvPicPr>
          <p:cNvPr id="4" name="Picture 3">
            <a:extLst>
              <a:ext uri="{FF2B5EF4-FFF2-40B4-BE49-F238E27FC236}">
                <a16:creationId xmlns:a16="http://schemas.microsoft.com/office/drawing/2014/main" id="{FB1F82E0-1E82-5968-9F47-FBEB105BB836}"/>
              </a:ext>
            </a:extLst>
          </p:cNvPr>
          <p:cNvPicPr>
            <a:picLocks noChangeAspect="1"/>
          </p:cNvPicPr>
          <p:nvPr/>
        </p:nvPicPr>
        <p:blipFill>
          <a:blip r:embed="rId2"/>
          <a:stretch>
            <a:fillRect/>
          </a:stretch>
        </p:blipFill>
        <p:spPr>
          <a:xfrm>
            <a:off x="0" y="0"/>
            <a:ext cx="1362075" cy="1356021"/>
          </a:xfrm>
          <a:prstGeom prst="rect">
            <a:avLst/>
          </a:prstGeom>
        </p:spPr>
      </p:pic>
    </p:spTree>
    <p:extLst>
      <p:ext uri="{BB962C8B-B14F-4D97-AF65-F5344CB8AC3E}">
        <p14:creationId xmlns:p14="http://schemas.microsoft.com/office/powerpoint/2010/main" val="190962376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C3D8-ED29-748A-4A40-B05674D1B4BD}"/>
              </a:ext>
            </a:extLst>
          </p:cNvPr>
          <p:cNvSpPr>
            <a:spLocks noGrp="1"/>
          </p:cNvSpPr>
          <p:nvPr>
            <p:ph type="title"/>
          </p:nvPr>
        </p:nvSpPr>
        <p:spPr>
          <a:xfrm>
            <a:off x="1666875" y="460373"/>
            <a:ext cx="6629400" cy="868362"/>
          </a:xfrm>
        </p:spPr>
        <p:txBody>
          <a:bodyPr/>
          <a:lstStyle/>
          <a:p>
            <a:r>
              <a:rPr lang="en-US" sz="2400"/>
              <a:t>In-school STEM education can be done through the following forms:</a:t>
            </a:r>
            <a:br>
              <a:rPr lang="en-US" sz="2400"/>
            </a:br>
            <a:endParaRPr lang="en-US" sz="2400"/>
          </a:p>
        </p:txBody>
      </p:sp>
      <p:sp>
        <p:nvSpPr>
          <p:cNvPr id="3" name="Content Placeholder 2">
            <a:extLst>
              <a:ext uri="{FF2B5EF4-FFF2-40B4-BE49-F238E27FC236}">
                <a16:creationId xmlns:a16="http://schemas.microsoft.com/office/drawing/2014/main" id="{D5302FB9-1502-2146-F538-41F841047098}"/>
              </a:ext>
            </a:extLst>
          </p:cNvPr>
          <p:cNvSpPr>
            <a:spLocks noGrp="1"/>
          </p:cNvSpPr>
          <p:nvPr>
            <p:ph idx="1"/>
          </p:nvPr>
        </p:nvSpPr>
        <p:spPr>
          <a:xfrm>
            <a:off x="457200" y="1762125"/>
            <a:ext cx="8229600" cy="4635502"/>
          </a:xfrm>
        </p:spPr>
        <p:txBody>
          <a:bodyPr/>
          <a:lstStyle/>
          <a:p>
            <a:pPr marL="0" indent="0">
              <a:buNone/>
            </a:pPr>
            <a:r>
              <a:rPr lang="en-US" dirty="0"/>
              <a:t>- STEM education in STEM subjects</a:t>
            </a:r>
          </a:p>
          <a:p>
            <a:pPr marL="0" indent="0">
              <a:buNone/>
            </a:pPr>
            <a:r>
              <a:rPr lang="en-US" dirty="0"/>
              <a:t>- Teaching STEM integrated topics</a:t>
            </a:r>
          </a:p>
          <a:p>
            <a:pPr marL="0" indent="0">
              <a:buNone/>
            </a:pPr>
            <a:r>
              <a:rPr lang="en-US" dirty="0"/>
              <a:t>- Teaching STEM projects</a:t>
            </a:r>
          </a:p>
          <a:p>
            <a:pPr marL="0" indent="0">
              <a:buNone/>
            </a:pPr>
            <a:r>
              <a:rPr lang="en-US" dirty="0"/>
              <a:t>- STEM Club</a:t>
            </a:r>
          </a:p>
          <a:p>
            <a:pPr marL="0" indent="0">
              <a:buNone/>
            </a:pPr>
            <a:r>
              <a:rPr lang="en-US" dirty="0"/>
              <a:t>- Lab STEM</a:t>
            </a:r>
          </a:p>
          <a:p>
            <a:pPr marL="0" indent="0">
              <a:buNone/>
            </a:pPr>
            <a:r>
              <a:rPr lang="en-US" dirty="0"/>
              <a:t>- Science and technology competitions</a:t>
            </a:r>
          </a:p>
          <a:p>
            <a:pPr marL="0" indent="0">
              <a:buNone/>
            </a:pPr>
            <a:r>
              <a:rPr lang="en-US" dirty="0"/>
              <a:t>- Creative experience activities</a:t>
            </a:r>
          </a:p>
          <a:p>
            <a:pPr marL="0" indent="0">
              <a:buNone/>
            </a:pPr>
            <a:r>
              <a:rPr lang="en-US" dirty="0"/>
              <a:t>- Career-oriented education</a:t>
            </a:r>
          </a:p>
        </p:txBody>
      </p:sp>
      <p:pic>
        <p:nvPicPr>
          <p:cNvPr id="4" name="Picture 3">
            <a:extLst>
              <a:ext uri="{FF2B5EF4-FFF2-40B4-BE49-F238E27FC236}">
                <a16:creationId xmlns:a16="http://schemas.microsoft.com/office/drawing/2014/main" id="{E1A2EA67-6D86-C099-BCF1-755D15F6E4A2}"/>
              </a:ext>
            </a:extLst>
          </p:cNvPr>
          <p:cNvPicPr>
            <a:picLocks noChangeAspect="1"/>
          </p:cNvPicPr>
          <p:nvPr/>
        </p:nvPicPr>
        <p:blipFill>
          <a:blip r:embed="rId2"/>
          <a:stretch>
            <a:fillRect/>
          </a:stretch>
        </p:blipFill>
        <p:spPr>
          <a:xfrm>
            <a:off x="0" y="0"/>
            <a:ext cx="1362075" cy="1356021"/>
          </a:xfrm>
          <a:prstGeom prst="rect">
            <a:avLst/>
          </a:prstGeom>
        </p:spPr>
      </p:pic>
    </p:spTree>
    <p:extLst>
      <p:ext uri="{BB962C8B-B14F-4D97-AF65-F5344CB8AC3E}">
        <p14:creationId xmlns:p14="http://schemas.microsoft.com/office/powerpoint/2010/main" val="27675311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34C2-AA7B-26E5-C730-2EF691B42171}"/>
              </a:ext>
            </a:extLst>
          </p:cNvPr>
          <p:cNvSpPr>
            <a:spLocks noGrp="1"/>
          </p:cNvSpPr>
          <p:nvPr>
            <p:ph type="title"/>
          </p:nvPr>
        </p:nvSpPr>
        <p:spPr/>
        <p:txBody>
          <a:bodyPr/>
          <a:lstStyle/>
          <a:p>
            <a:pPr algn="ctr"/>
            <a:r>
              <a:rPr lang="en-US" sz="3200" b="1">
                <a:latin typeface="Arial" panose="020B0604020202020204" pitchFamily="34" charset="0"/>
                <a:ea typeface="Calibri" panose="020F0502020204030204" pitchFamily="34" charset="0"/>
                <a:cs typeface="Arial" panose="020B0604020202020204" pitchFamily="34" charset="0"/>
              </a:rPr>
              <a:t>Conclusions</a:t>
            </a:r>
            <a:br>
              <a:rPr lang="en-US" sz="3200">
                <a:solidFill>
                  <a:schemeClr val="bg1"/>
                </a:solidFill>
                <a:latin typeface="Arial" panose="020B0604020202020204" pitchFamily="34" charset="0"/>
                <a:ea typeface="ヒラギノ角ゴ Pro W3" charset="-128"/>
                <a:cs typeface="Arial" panose="020B0604020202020204" pitchFamily="34" charset="0"/>
              </a:rPr>
            </a:br>
            <a:endParaRPr lang="en-US"/>
          </a:p>
        </p:txBody>
      </p:sp>
      <p:sp>
        <p:nvSpPr>
          <p:cNvPr id="3" name="Content Placeholder 2">
            <a:extLst>
              <a:ext uri="{FF2B5EF4-FFF2-40B4-BE49-F238E27FC236}">
                <a16:creationId xmlns:a16="http://schemas.microsoft.com/office/drawing/2014/main" id="{D282BD29-BC57-F454-F138-C5D1DB9A9EC9}"/>
              </a:ext>
            </a:extLst>
          </p:cNvPr>
          <p:cNvSpPr>
            <a:spLocks noGrp="1"/>
          </p:cNvSpPr>
          <p:nvPr>
            <p:ph idx="1"/>
          </p:nvPr>
        </p:nvSpPr>
        <p:spPr/>
        <p:txBody>
          <a:bodyPr/>
          <a:lstStyle/>
          <a:p>
            <a:pPr>
              <a:buFont typeface="Wingdings" panose="05000000000000000000" pitchFamily="2" charset="2"/>
              <a:buChar char="Ø"/>
            </a:pPr>
            <a:r>
              <a:rPr lang="en-US" dirty="0"/>
              <a:t>STEM education is a new future approach to education and human resource training. It emphasizes the connection and connection between the four fields of Science, Technology, Engineering, and Mathematics.</a:t>
            </a:r>
          </a:p>
          <a:p>
            <a:pPr>
              <a:buFont typeface="Wingdings" panose="05000000000000000000" pitchFamily="2" charset="2"/>
              <a:buChar char="Ø"/>
            </a:pPr>
            <a:r>
              <a:rPr lang="en-US" dirty="0"/>
              <a:t> STEM education has been and is being paid attention to in many countries and included in the curricula and extracurriculars in the schools. </a:t>
            </a:r>
          </a:p>
          <a:p>
            <a:pPr>
              <a:buFont typeface="Wingdings" panose="05000000000000000000" pitchFamily="2" charset="2"/>
              <a:buChar char="Ø"/>
            </a:pPr>
            <a:r>
              <a:rPr lang="en-US" dirty="0"/>
              <a:t> STEM education responds very well to competencies development-oriented learning, which is also the goal of the 2018 general education curriculum. </a:t>
            </a:r>
          </a:p>
        </p:txBody>
      </p:sp>
      <p:pic>
        <p:nvPicPr>
          <p:cNvPr id="4" name="Picture 3">
            <a:extLst>
              <a:ext uri="{FF2B5EF4-FFF2-40B4-BE49-F238E27FC236}">
                <a16:creationId xmlns:a16="http://schemas.microsoft.com/office/drawing/2014/main" id="{7DECE2EA-930F-3D52-CF9E-544AE07F9916}"/>
              </a:ext>
            </a:extLst>
          </p:cNvPr>
          <p:cNvPicPr>
            <a:picLocks noChangeAspect="1"/>
          </p:cNvPicPr>
          <p:nvPr/>
        </p:nvPicPr>
        <p:blipFill>
          <a:blip r:embed="rId2"/>
          <a:stretch>
            <a:fillRect/>
          </a:stretch>
        </p:blipFill>
        <p:spPr>
          <a:xfrm>
            <a:off x="0" y="0"/>
            <a:ext cx="1362075" cy="1356021"/>
          </a:xfrm>
          <a:prstGeom prst="rect">
            <a:avLst/>
          </a:prstGeom>
        </p:spPr>
      </p:pic>
    </p:spTree>
    <p:extLst>
      <p:ext uri="{BB962C8B-B14F-4D97-AF65-F5344CB8AC3E}">
        <p14:creationId xmlns:p14="http://schemas.microsoft.com/office/powerpoint/2010/main" val="391378752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5F9220-6ACA-D79F-1820-173DFB7B76F6}"/>
              </a:ext>
            </a:extLst>
          </p:cNvPr>
          <p:cNvSpPr>
            <a:spLocks noGrp="1"/>
          </p:cNvSpPr>
          <p:nvPr>
            <p:ph idx="1"/>
          </p:nvPr>
        </p:nvSpPr>
        <p:spPr>
          <a:xfrm>
            <a:off x="1091682" y="2604828"/>
            <a:ext cx="6629400" cy="1648343"/>
          </a:xfrm>
          <a:noFill/>
        </p:spPr>
        <p:txBody>
          <a:bodyPr>
            <a:normAutofit/>
          </a:bodyPr>
          <a:lstStyle/>
          <a:p>
            <a:pPr marL="0" indent="0" algn="ctr">
              <a:buNone/>
            </a:pPr>
            <a:r>
              <a:rPr lang="en-US" sz="3200" i="0" dirty="0">
                <a:solidFill>
                  <a:srgbClr val="5F6368"/>
                </a:solidFill>
                <a:effectLst/>
                <a:latin typeface="arial" panose="020B0604020202020204" pitchFamily="34" charset="0"/>
              </a:rPr>
              <a:t>Thanks </a:t>
            </a:r>
            <a:r>
              <a:rPr lang="en-US" sz="3200" i="0" dirty="0">
                <a:solidFill>
                  <a:srgbClr val="4D5156"/>
                </a:solidFill>
                <a:effectLst/>
                <a:latin typeface="arial" panose="020B0604020202020204" pitchFamily="34" charset="0"/>
              </a:rPr>
              <a:t> for </a:t>
            </a:r>
            <a:r>
              <a:rPr lang="en-US" sz="3200" i="0" dirty="0">
                <a:solidFill>
                  <a:srgbClr val="5F6368"/>
                </a:solidFill>
                <a:effectLst/>
                <a:latin typeface="arial" panose="020B0604020202020204" pitchFamily="34" charset="0"/>
              </a:rPr>
              <a:t>joining us</a:t>
            </a:r>
            <a:endParaRPr lang="en-US" sz="4000" dirty="0">
              <a:solidFill>
                <a:srgbClr val="FFFF00"/>
              </a:solidFill>
            </a:endParaRPr>
          </a:p>
        </p:txBody>
      </p:sp>
    </p:spTree>
    <p:extLst>
      <p:ext uri="{BB962C8B-B14F-4D97-AF65-F5344CB8AC3E}">
        <p14:creationId xmlns:p14="http://schemas.microsoft.com/office/powerpoint/2010/main" val="417339192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1;p16">
            <a:extLst>
              <a:ext uri="{FF2B5EF4-FFF2-40B4-BE49-F238E27FC236}">
                <a16:creationId xmlns:a16="http://schemas.microsoft.com/office/drawing/2014/main" id="{8CD76AE7-C165-7C4F-1B8B-A84449E9EEC5}"/>
              </a:ext>
            </a:extLst>
          </p:cNvPr>
          <p:cNvSpPr txBox="1">
            <a:spLocks noGrp="1"/>
          </p:cNvSpPr>
          <p:nvPr>
            <p:ph type="title"/>
          </p:nvPr>
        </p:nvSpPr>
        <p:spPr>
          <a:xfrm>
            <a:off x="1676400" y="460375"/>
            <a:ext cx="7287718" cy="868362"/>
          </a:xfrm>
          <a:prstGeom prst="rect">
            <a:avLst/>
          </a:prstGeom>
        </p:spPr>
        <p:txBody>
          <a:bodyPr spcFirstLastPara="1" wrap="square" lIns="91425" tIns="91425" rIns="91425" bIns="91425" anchor="b" anchorCtr="0">
            <a:noAutofit/>
          </a:bodyPr>
          <a:lstStyle/>
          <a:p>
            <a:pPr algn="ctr" eaLnBrk="1" hangingPunct="1">
              <a:defRPr/>
            </a:pPr>
            <a:r>
              <a:rPr lang="en-US" sz="3200" b="1">
                <a:latin typeface="+mn-lt"/>
                <a:ea typeface="ヒラギノ角ゴ Pro W3" charset="-128"/>
              </a:rPr>
              <a:t>Overview of STEM Education </a:t>
            </a:r>
            <a:br>
              <a:rPr lang="en-US" sz="3200" b="1">
                <a:latin typeface="+mn-lt"/>
                <a:ea typeface="ヒラギノ角ゴ Pro W3" charset="-128"/>
              </a:rPr>
            </a:br>
            <a:r>
              <a:rPr lang="en-US" sz="3200" b="1">
                <a:latin typeface="+mn-lt"/>
                <a:ea typeface="ヒラギノ角ゴ Pro W3" charset="-128"/>
              </a:rPr>
              <a:t>in Vietnam</a:t>
            </a:r>
            <a:endParaRPr lang="fr-FR" sz="3200" b="1" dirty="0">
              <a:latin typeface="+mn-lt"/>
              <a:ea typeface="ヒラギノ角ゴ Pro W3" charset="-128"/>
            </a:endParaRPr>
          </a:p>
        </p:txBody>
      </p:sp>
      <p:graphicFrame>
        <p:nvGraphicFramePr>
          <p:cNvPr id="9" name="Content Placeholder 8">
            <a:extLst>
              <a:ext uri="{FF2B5EF4-FFF2-40B4-BE49-F238E27FC236}">
                <a16:creationId xmlns:a16="http://schemas.microsoft.com/office/drawing/2014/main" id="{80048339-7072-D013-23E7-7A950D5B7C49}"/>
              </a:ext>
            </a:extLst>
          </p:cNvPr>
          <p:cNvGraphicFramePr>
            <a:graphicFrameLocks noGrp="1"/>
          </p:cNvGraphicFramePr>
          <p:nvPr>
            <p:ph idx="1"/>
            <p:extLst>
              <p:ext uri="{D42A27DB-BD31-4B8C-83A1-F6EECF244321}">
                <p14:modId xmlns:p14="http://schemas.microsoft.com/office/powerpoint/2010/main" val="4171097510"/>
              </p:ext>
            </p:extLst>
          </p:nvPr>
        </p:nvGraphicFramePr>
        <p:xfrm>
          <a:off x="550507" y="1619949"/>
          <a:ext cx="8229600" cy="494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3">
            <a:extLst>
              <a:ext uri="{FF2B5EF4-FFF2-40B4-BE49-F238E27FC236}">
                <a16:creationId xmlns:a16="http://schemas.microsoft.com/office/drawing/2014/main" id="{83660C53-FB7C-A377-8BCF-81DFA86EEDE2}"/>
              </a:ext>
            </a:extLst>
          </p:cNvPr>
          <p:cNvPicPr>
            <a:picLocks noChangeAspect="1"/>
          </p:cNvPicPr>
          <p:nvPr/>
        </p:nvPicPr>
        <p:blipFill>
          <a:blip r:embed="rId7"/>
          <a:stretch>
            <a:fillRect/>
          </a:stretch>
        </p:blipFill>
        <p:spPr bwMode="auto">
          <a:xfrm>
            <a:off x="0" y="1"/>
            <a:ext cx="1514901" cy="150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sp>
        <p:nvSpPr>
          <p:cNvPr id="7" name="Rectangle 3">
            <a:extLst>
              <a:ext uri="{FF2B5EF4-FFF2-40B4-BE49-F238E27FC236}">
                <a16:creationId xmlns:a16="http://schemas.microsoft.com/office/drawing/2014/main" id="{419EB463-8FCC-702A-3AED-EAA6F74CA296}"/>
              </a:ext>
            </a:extLst>
          </p:cNvPr>
          <p:cNvSpPr>
            <a:spLocks noChangeArrowheads="1"/>
          </p:cNvSpPr>
          <p:nvPr/>
        </p:nvSpPr>
        <p:spPr bwMode="auto">
          <a:xfrm>
            <a:off x="152400" y="-111779"/>
            <a:ext cx="65"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vi-VN" altLang="vi-VN" b="0" i="0" u="none" strike="noStrike" cap="none" normalizeH="0" baseline="0" dirty="0">
              <a:ln>
                <a:noFill/>
              </a:ln>
              <a:solidFill>
                <a:srgbClr val="2021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62482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1;p16">
            <a:extLst>
              <a:ext uri="{FF2B5EF4-FFF2-40B4-BE49-F238E27FC236}">
                <a16:creationId xmlns:a16="http://schemas.microsoft.com/office/drawing/2014/main" id="{8CD76AE7-C165-7C4F-1B8B-A84449E9EEC5}"/>
              </a:ext>
            </a:extLst>
          </p:cNvPr>
          <p:cNvSpPr txBox="1">
            <a:spLocks noGrp="1"/>
          </p:cNvSpPr>
          <p:nvPr>
            <p:ph type="title"/>
          </p:nvPr>
        </p:nvSpPr>
        <p:spPr>
          <a:xfrm>
            <a:off x="1676400" y="460375"/>
            <a:ext cx="7287718" cy="868362"/>
          </a:xfrm>
          <a:prstGeom prst="rect">
            <a:avLst/>
          </a:prstGeom>
        </p:spPr>
        <p:txBody>
          <a:bodyPr spcFirstLastPara="1" wrap="square" lIns="91425" tIns="91425" rIns="91425" bIns="91425" anchor="b" anchorCtr="0">
            <a:noAutofit/>
          </a:bodyPr>
          <a:lstStyle/>
          <a:p>
            <a:pPr algn="ctr" eaLnBrk="1" hangingPunct="1">
              <a:defRPr/>
            </a:pPr>
            <a:r>
              <a:rPr lang="en-US" sz="3200" b="1">
                <a:latin typeface="+mn-lt"/>
                <a:ea typeface="ヒラギノ角ゴ Pro W3" charset="-128"/>
              </a:rPr>
              <a:t>Overview of STEM Education </a:t>
            </a:r>
            <a:br>
              <a:rPr lang="en-US" sz="3200" b="1">
                <a:latin typeface="+mn-lt"/>
                <a:ea typeface="ヒラギノ角ゴ Pro W3" charset="-128"/>
              </a:rPr>
            </a:br>
            <a:r>
              <a:rPr lang="en-US" sz="3200" b="1">
                <a:latin typeface="+mn-lt"/>
                <a:ea typeface="ヒラギノ角ゴ Pro W3" charset="-128"/>
              </a:rPr>
              <a:t>in Vietnam</a:t>
            </a:r>
            <a:endParaRPr lang="fr-FR" sz="3200" b="1" dirty="0">
              <a:latin typeface="+mn-lt"/>
              <a:ea typeface="ヒラギノ角ゴ Pro W3" charset="-128"/>
            </a:endParaRPr>
          </a:p>
        </p:txBody>
      </p:sp>
      <p:sp>
        <p:nvSpPr>
          <p:cNvPr id="5" name="Google Shape;262;p16">
            <a:extLst>
              <a:ext uri="{FF2B5EF4-FFF2-40B4-BE49-F238E27FC236}">
                <a16:creationId xmlns:a16="http://schemas.microsoft.com/office/drawing/2014/main" id="{CEB21E27-16C9-295C-FFB1-7352CC948D7B}"/>
              </a:ext>
            </a:extLst>
          </p:cNvPr>
          <p:cNvSpPr txBox="1">
            <a:spLocks noGrp="1"/>
          </p:cNvSpPr>
          <p:nvPr>
            <p:ph idx="1"/>
          </p:nvPr>
        </p:nvSpPr>
        <p:spPr>
          <a:xfrm>
            <a:off x="523875" y="1328737"/>
            <a:ext cx="5166633" cy="5038322"/>
          </a:xfrm>
          <a:prstGeom prst="rect">
            <a:avLst/>
          </a:prstGeom>
        </p:spPr>
        <p:txBody>
          <a:bodyPr spcFirstLastPara="1" wrap="square" lIns="91425" tIns="91425" rIns="91425" bIns="91425" anchor="t" anchorCtr="0">
            <a:noAutofit/>
          </a:bodyPr>
          <a:lstStyle/>
          <a:p>
            <a:pPr algn="l">
              <a:buFont typeface="Wingdings" panose="05000000000000000000" pitchFamily="2" charset="2"/>
              <a:buChar char="§"/>
            </a:pPr>
            <a:r>
              <a:rPr lang="en-US" sz="2000" b="0" i="0" dirty="0">
                <a:solidFill>
                  <a:srgbClr val="343839"/>
                </a:solidFill>
                <a:effectLst/>
              </a:rPr>
              <a:t>STEM education is an interdisciplinary approach to learning where rigorous academic concepts are coupled with real-world lessons as students apply science, technology, engineering, and mathematics in contexts that make connections between school, community, work, and the global enterprise enabling the development of STEM literacy and with it the ability to compete in the new economy. (</a:t>
            </a:r>
            <a:r>
              <a:rPr lang="en-US" sz="2000" b="0" i="1" dirty="0" err="1">
                <a:solidFill>
                  <a:srgbClr val="343839"/>
                </a:solidFill>
                <a:effectLst/>
              </a:rPr>
              <a:t>Tsupros</a:t>
            </a:r>
            <a:r>
              <a:rPr lang="en-US" sz="2000" b="0" i="1" dirty="0">
                <a:solidFill>
                  <a:srgbClr val="343839"/>
                </a:solidFill>
                <a:effectLst/>
              </a:rPr>
              <a:t>, 2009</a:t>
            </a:r>
            <a:r>
              <a:rPr lang="en-US" sz="2000" b="0" i="0" dirty="0">
                <a:solidFill>
                  <a:srgbClr val="343839"/>
                </a:solidFill>
                <a:effectLst/>
              </a:rPr>
              <a:t>)</a:t>
            </a:r>
          </a:p>
          <a:p>
            <a:pPr algn="l">
              <a:buFont typeface="Wingdings" panose="05000000000000000000" pitchFamily="2" charset="2"/>
              <a:buChar char="§"/>
            </a:pPr>
            <a:endParaRPr lang="en-US" sz="2000" b="0" i="0" dirty="0">
              <a:solidFill>
                <a:srgbClr val="343839"/>
              </a:solidFill>
              <a:effectLst/>
            </a:endParaRPr>
          </a:p>
        </p:txBody>
      </p:sp>
      <p:pic>
        <p:nvPicPr>
          <p:cNvPr id="6" name="Content Placeholder 3">
            <a:extLst>
              <a:ext uri="{FF2B5EF4-FFF2-40B4-BE49-F238E27FC236}">
                <a16:creationId xmlns:a16="http://schemas.microsoft.com/office/drawing/2014/main" id="{83660C53-FB7C-A377-8BCF-81DFA86EEDE2}"/>
              </a:ext>
            </a:extLst>
          </p:cNvPr>
          <p:cNvPicPr>
            <a:picLocks noChangeAspect="1"/>
          </p:cNvPicPr>
          <p:nvPr/>
        </p:nvPicPr>
        <p:blipFill>
          <a:blip r:embed="rId2"/>
          <a:stretch>
            <a:fillRect/>
          </a:stretch>
        </p:blipFill>
        <p:spPr bwMode="auto">
          <a:xfrm>
            <a:off x="0" y="0"/>
            <a:ext cx="1334669"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pic>
      <p:pic>
        <p:nvPicPr>
          <p:cNvPr id="2" name="Picture 1">
            <a:extLst>
              <a:ext uri="{FF2B5EF4-FFF2-40B4-BE49-F238E27FC236}">
                <a16:creationId xmlns:a16="http://schemas.microsoft.com/office/drawing/2014/main" id="{17480B29-6333-0AA6-DD90-A3AB70F61C2C}"/>
              </a:ext>
            </a:extLst>
          </p:cNvPr>
          <p:cNvPicPr>
            <a:picLocks noChangeAspect="1"/>
          </p:cNvPicPr>
          <p:nvPr/>
        </p:nvPicPr>
        <p:blipFill>
          <a:blip r:embed="rId3"/>
          <a:stretch>
            <a:fillRect/>
          </a:stretch>
        </p:blipFill>
        <p:spPr>
          <a:xfrm>
            <a:off x="5690508" y="1632857"/>
            <a:ext cx="2857500" cy="1600200"/>
          </a:xfrm>
          <a:prstGeom prst="rect">
            <a:avLst/>
          </a:prstGeom>
        </p:spPr>
      </p:pic>
    </p:spTree>
    <p:extLst>
      <p:ext uri="{BB962C8B-B14F-4D97-AF65-F5344CB8AC3E}">
        <p14:creationId xmlns:p14="http://schemas.microsoft.com/office/powerpoint/2010/main" val="234457574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2EE2-118D-E641-915B-4852888A6F55}"/>
              </a:ext>
            </a:extLst>
          </p:cNvPr>
          <p:cNvSpPr>
            <a:spLocks noGrp="1"/>
          </p:cNvSpPr>
          <p:nvPr>
            <p:ph type="title"/>
          </p:nvPr>
        </p:nvSpPr>
        <p:spPr/>
        <p:txBody>
          <a:bodyPr/>
          <a:lstStyle/>
          <a:p>
            <a:r>
              <a:rPr lang="en-US" b="1" dirty="0"/>
              <a:t>How did implement STEM education in Vietnam?</a:t>
            </a:r>
            <a:endParaRPr lang="en-US" dirty="0"/>
          </a:p>
        </p:txBody>
      </p:sp>
      <p:sp>
        <p:nvSpPr>
          <p:cNvPr id="3" name="Content Placeholder 2">
            <a:extLst>
              <a:ext uri="{FF2B5EF4-FFF2-40B4-BE49-F238E27FC236}">
                <a16:creationId xmlns:a16="http://schemas.microsoft.com/office/drawing/2014/main" id="{5116DFB3-C1B7-164D-B04F-604E4E609570}"/>
              </a:ext>
            </a:extLst>
          </p:cNvPr>
          <p:cNvSpPr>
            <a:spLocks noGrp="1"/>
          </p:cNvSpPr>
          <p:nvPr>
            <p:ph sz="quarter" idx="1"/>
          </p:nvPr>
        </p:nvSpPr>
        <p:spPr>
          <a:xfrm>
            <a:off x="457200" y="1733550"/>
            <a:ext cx="8378890" cy="4956473"/>
          </a:xfrm>
        </p:spPr>
        <p:txBody>
          <a:bodyPr/>
          <a:lstStyle/>
          <a:p>
            <a:pPr marL="428625" indent="-428625">
              <a:spcBef>
                <a:spcPts val="1200"/>
              </a:spcBef>
              <a:buFont typeface="Arial" panose="020B0604020202020204" pitchFamily="34" charset="0"/>
              <a:buChar char="•"/>
            </a:pPr>
            <a:endParaRPr lang="en-US" sz="2200" dirty="0">
              <a:solidFill>
                <a:schemeClr val="tx2"/>
              </a:solidFill>
            </a:endParaRPr>
          </a:p>
          <a:p>
            <a:pPr>
              <a:spcBef>
                <a:spcPts val="1200"/>
              </a:spcBef>
            </a:pPr>
            <a:endParaRPr lang="en-US" sz="2200" dirty="0"/>
          </a:p>
        </p:txBody>
      </p:sp>
      <p:sp>
        <p:nvSpPr>
          <p:cNvPr id="4" name="Slide Number Placeholder 3">
            <a:extLst>
              <a:ext uri="{FF2B5EF4-FFF2-40B4-BE49-F238E27FC236}">
                <a16:creationId xmlns:a16="http://schemas.microsoft.com/office/drawing/2014/main" id="{C91F3913-3963-EB4B-844C-01774E544260}"/>
              </a:ext>
            </a:extLst>
          </p:cNvPr>
          <p:cNvSpPr>
            <a:spLocks noGrp="1"/>
          </p:cNvSpPr>
          <p:nvPr>
            <p:ph type="sldNum" sz="quarter" idx="12"/>
          </p:nvPr>
        </p:nvSpPr>
        <p:spPr/>
        <p:txBody>
          <a:bodyPr>
            <a:normAutofit/>
          </a:bodyPr>
          <a:lstStyle/>
          <a:p>
            <a:pPr algn="ctr" defTabSz="685800">
              <a:defRPr/>
            </a:pPr>
            <a:fld id="{D9F27DA4-4F36-4E2B-A723-5CA32AE13BA1}" type="slidenum">
              <a:rPr lang="en-US" sz="788">
                <a:solidFill>
                  <a:srgbClr val="FFFFFF"/>
                </a:solidFill>
                <a:latin typeface="Tw Cen MT"/>
                <a:ea typeface="+mn-ea"/>
              </a:rPr>
              <a:pPr algn="ctr" defTabSz="685800">
                <a:defRPr/>
              </a:pPr>
              <a:t>4</a:t>
            </a:fld>
            <a:endParaRPr lang="en-US" sz="788">
              <a:solidFill>
                <a:srgbClr val="FFFFFF"/>
              </a:solidFill>
              <a:latin typeface="Tw Cen MT"/>
              <a:ea typeface="+mn-ea"/>
            </a:endParaRPr>
          </a:p>
        </p:txBody>
      </p:sp>
      <p:pic>
        <p:nvPicPr>
          <p:cNvPr id="5" name="Picture 4">
            <a:extLst>
              <a:ext uri="{FF2B5EF4-FFF2-40B4-BE49-F238E27FC236}">
                <a16:creationId xmlns:a16="http://schemas.microsoft.com/office/drawing/2014/main" id="{F4C47A53-FF56-AC54-7B31-F674F8B45CB2}"/>
              </a:ext>
            </a:extLst>
          </p:cNvPr>
          <p:cNvPicPr>
            <a:picLocks noChangeAspect="1"/>
          </p:cNvPicPr>
          <p:nvPr/>
        </p:nvPicPr>
        <p:blipFill>
          <a:blip r:embed="rId2"/>
          <a:stretch>
            <a:fillRect/>
          </a:stretch>
        </p:blipFill>
        <p:spPr>
          <a:xfrm>
            <a:off x="0" y="0"/>
            <a:ext cx="1362075" cy="1356021"/>
          </a:xfrm>
          <a:prstGeom prst="rect">
            <a:avLst/>
          </a:prstGeom>
        </p:spPr>
      </p:pic>
      <p:graphicFrame>
        <p:nvGraphicFramePr>
          <p:cNvPr id="8" name="Diagram 7">
            <a:extLst>
              <a:ext uri="{FF2B5EF4-FFF2-40B4-BE49-F238E27FC236}">
                <a16:creationId xmlns:a16="http://schemas.microsoft.com/office/drawing/2014/main" id="{FCE516A9-6C91-647D-CD50-67A5FA2A1C65}"/>
              </a:ext>
            </a:extLst>
          </p:cNvPr>
          <p:cNvGraphicFramePr/>
          <p:nvPr>
            <p:extLst>
              <p:ext uri="{D42A27DB-BD31-4B8C-83A1-F6EECF244321}">
                <p14:modId xmlns:p14="http://schemas.microsoft.com/office/powerpoint/2010/main" val="2528518902"/>
              </p:ext>
            </p:extLst>
          </p:nvPr>
        </p:nvGraphicFramePr>
        <p:xfrm>
          <a:off x="-948613" y="1562046"/>
          <a:ext cx="10699104" cy="4914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9180828"/>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328" y="288494"/>
            <a:ext cx="7920658" cy="897850"/>
          </a:xfrm>
        </p:spPr>
        <p:txBody>
          <a:bodyPr>
            <a:normAutofit fontScale="90000"/>
          </a:bodyPr>
          <a:lstStyle/>
          <a:p>
            <a:pPr algn="ctr" eaLnBrk="1" hangingPunct="1">
              <a:defRPr/>
            </a:pPr>
            <a:r>
              <a:rPr lang="en-US" sz="3200" b="1">
                <a:latin typeface="Arial" panose="020B0604020202020204" pitchFamily="34" charset="0"/>
                <a:ea typeface="Calibri" panose="020F0502020204030204" pitchFamily="34" charset="0"/>
                <a:cs typeface="Arial" panose="020B0604020202020204" pitchFamily="34" charset="0"/>
              </a:rPr>
              <a:t>STEM education in the 2018 general education curriculum</a:t>
            </a:r>
            <a:endParaRPr lang="en-US" sz="3200" dirty="0">
              <a:latin typeface="Arial" panose="020B0604020202020204" pitchFamily="34" charset="0"/>
              <a:ea typeface="ヒラギノ角ゴ Pro W3" charset="-128"/>
              <a:cs typeface="Arial" panose="020B0604020202020204" pitchFamily="34" charset="0"/>
            </a:endParaRPr>
          </a:p>
        </p:txBody>
      </p:sp>
      <p:sp>
        <p:nvSpPr>
          <p:cNvPr id="3" name="Content Placeholder 2"/>
          <p:cNvSpPr>
            <a:spLocks noGrp="1"/>
          </p:cNvSpPr>
          <p:nvPr>
            <p:ph sz="quarter" idx="4294967295"/>
          </p:nvPr>
        </p:nvSpPr>
        <p:spPr>
          <a:xfrm>
            <a:off x="681037" y="1644515"/>
            <a:ext cx="7920658" cy="4380271"/>
          </a:xfrm>
          <a:prstGeom prst="rect">
            <a:avLst/>
          </a:prstGeom>
          <a:solidFill>
            <a:schemeClr val="bg1"/>
          </a:solidFill>
          <a:ln>
            <a:solidFill>
              <a:schemeClr val="bg1"/>
            </a:solidFill>
          </a:ln>
        </p:spPr>
        <p:txBody>
          <a:bodyPr>
            <a:normAutofit/>
          </a:bodyPr>
          <a:lstStyle/>
          <a:p>
            <a:pPr marL="0" indent="0">
              <a:buNone/>
            </a:pPr>
            <a:r>
              <a:rPr lang="en-US" dirty="0">
                <a:solidFill>
                  <a:srgbClr val="002060"/>
                </a:solidFill>
              </a:rPr>
              <a:t>STEM education is integrated approach (sciences, technology, engineering, mathematics) in teaching with following aims: </a:t>
            </a:r>
          </a:p>
          <a:p>
            <a:pPr marL="457200" indent="-457200">
              <a:buFont typeface="+mj-lt"/>
              <a:buAutoNum type="arabicPeriod"/>
            </a:pPr>
            <a:r>
              <a:rPr lang="en-US" dirty="0">
                <a:solidFill>
                  <a:srgbClr val="002060"/>
                </a:solidFill>
              </a:rPr>
              <a:t>Increasing interesse of students in STEM subjects;</a:t>
            </a:r>
          </a:p>
          <a:p>
            <a:pPr marL="457200" indent="-457200">
              <a:buFont typeface="+mj-lt"/>
              <a:buAutoNum type="arabicPeriod"/>
            </a:pPr>
            <a:r>
              <a:rPr lang="en-US" dirty="0">
                <a:solidFill>
                  <a:srgbClr val="002060"/>
                </a:solidFill>
              </a:rPr>
              <a:t>Appling integrated knowledge to solve realistic problems; </a:t>
            </a:r>
          </a:p>
          <a:p>
            <a:pPr marL="457200" indent="-457200">
              <a:buFont typeface="+mj-lt"/>
              <a:buAutoNum type="arabicPeriod"/>
            </a:pPr>
            <a:r>
              <a:rPr lang="en-US" dirty="0">
                <a:solidFill>
                  <a:srgbClr val="002060"/>
                </a:solidFill>
              </a:rPr>
              <a:t>Connecting school and community; </a:t>
            </a:r>
          </a:p>
          <a:p>
            <a:pPr marL="457200" indent="-457200">
              <a:buFont typeface="+mj-lt"/>
              <a:buAutoNum type="arabicPeriod"/>
            </a:pPr>
            <a:r>
              <a:rPr lang="en-US" dirty="0">
                <a:solidFill>
                  <a:srgbClr val="002060"/>
                </a:solidFill>
              </a:rPr>
              <a:t>Learning by doing, learning through experience; </a:t>
            </a:r>
          </a:p>
          <a:p>
            <a:pPr marL="457200" indent="-457200">
              <a:buFont typeface="+mj-lt"/>
              <a:buAutoNum type="arabicPeriod"/>
            </a:pPr>
            <a:r>
              <a:rPr lang="en-US" dirty="0">
                <a:solidFill>
                  <a:srgbClr val="002060"/>
                </a:solidFill>
              </a:rPr>
              <a:t>Developing characters and competencies of student;</a:t>
            </a:r>
          </a:p>
        </p:txBody>
      </p:sp>
      <p:pic>
        <p:nvPicPr>
          <p:cNvPr id="4" name="Picture 3">
            <a:extLst>
              <a:ext uri="{FF2B5EF4-FFF2-40B4-BE49-F238E27FC236}">
                <a16:creationId xmlns:a16="http://schemas.microsoft.com/office/drawing/2014/main" id="{D74D020F-6F32-A33E-C219-83793DF4849B}"/>
              </a:ext>
            </a:extLst>
          </p:cNvPr>
          <p:cNvPicPr>
            <a:picLocks noChangeAspect="1"/>
          </p:cNvPicPr>
          <p:nvPr/>
        </p:nvPicPr>
        <p:blipFill>
          <a:blip r:embed="rId2"/>
          <a:stretch>
            <a:fillRect/>
          </a:stretch>
        </p:blipFill>
        <p:spPr>
          <a:xfrm>
            <a:off x="0" y="0"/>
            <a:ext cx="1362075" cy="1356021"/>
          </a:xfrm>
          <a:prstGeom prst="rect">
            <a:avLst/>
          </a:prstGeom>
        </p:spPr>
      </p:pic>
    </p:spTree>
    <p:extLst>
      <p:ext uri="{BB962C8B-B14F-4D97-AF65-F5344CB8AC3E}">
        <p14:creationId xmlns:p14="http://schemas.microsoft.com/office/powerpoint/2010/main" val="355513480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C799-3193-875D-9B0F-793884DF3D76}"/>
              </a:ext>
            </a:extLst>
          </p:cNvPr>
          <p:cNvSpPr>
            <a:spLocks noGrp="1"/>
          </p:cNvSpPr>
          <p:nvPr>
            <p:ph type="title"/>
          </p:nvPr>
        </p:nvSpPr>
        <p:spPr/>
        <p:txBody>
          <a:bodyPr/>
          <a:lstStyle/>
          <a:p>
            <a:r>
              <a:rPr lang="en-US" b="1"/>
              <a:t>The general education curriculum</a:t>
            </a:r>
          </a:p>
        </p:txBody>
      </p:sp>
      <p:sp>
        <p:nvSpPr>
          <p:cNvPr id="3" name="Content Placeholder 2">
            <a:extLst>
              <a:ext uri="{FF2B5EF4-FFF2-40B4-BE49-F238E27FC236}">
                <a16:creationId xmlns:a16="http://schemas.microsoft.com/office/drawing/2014/main" id="{A28E991C-45F6-A6EF-6CE8-16CE3263B61E}"/>
              </a:ext>
            </a:extLst>
          </p:cNvPr>
          <p:cNvSpPr>
            <a:spLocks noGrp="1"/>
          </p:cNvSpPr>
          <p:nvPr>
            <p:ph idx="1"/>
          </p:nvPr>
        </p:nvSpPr>
        <p:spPr>
          <a:xfrm>
            <a:off x="572084" y="1502908"/>
            <a:ext cx="8229600" cy="4949825"/>
          </a:xfrm>
        </p:spPr>
        <p:txBody>
          <a:bodyPr/>
          <a:lstStyle/>
          <a:p>
            <a:pPr marL="0" indent="0">
              <a:spcBef>
                <a:spcPts val="1200"/>
              </a:spcBef>
              <a:buNone/>
            </a:pPr>
            <a:endParaRPr lang="en-US" dirty="0">
              <a:solidFill>
                <a:schemeClr val="tx2"/>
              </a:solidFill>
            </a:endParaRPr>
          </a:p>
          <a:p>
            <a:pPr marL="0" indent="0">
              <a:spcBef>
                <a:spcPts val="1200"/>
              </a:spcBef>
              <a:buNone/>
            </a:pPr>
            <a:r>
              <a:rPr lang="en-US" dirty="0">
                <a:solidFill>
                  <a:schemeClr val="tx2"/>
                </a:solidFill>
              </a:rPr>
              <a:t>In the general education curriculum, STEM education has been focused through the following manifestations: </a:t>
            </a:r>
          </a:p>
          <a:p>
            <a:pPr>
              <a:spcBef>
                <a:spcPts val="1200"/>
              </a:spcBef>
              <a:buFont typeface="Wingdings" panose="05000000000000000000" pitchFamily="2" charset="2"/>
              <a:buChar char="Ø"/>
            </a:pPr>
            <a:r>
              <a:rPr lang="en-US" dirty="0">
                <a:solidFill>
                  <a:schemeClr val="tx2"/>
                </a:solidFill>
              </a:rPr>
              <a:t> 2018 general education curriculum is full of STEM subjects: Mathematics; Natural Sciences; Technology; Informatics, Physics, Chemistry, Biology.</a:t>
            </a:r>
          </a:p>
          <a:p>
            <a:pPr>
              <a:spcBef>
                <a:spcPts val="1200"/>
              </a:spcBef>
              <a:buFont typeface="Wingdings" panose="05000000000000000000" pitchFamily="2" charset="2"/>
              <a:buChar char="Ø"/>
            </a:pPr>
            <a:r>
              <a:rPr lang="en-US" dirty="0">
                <a:solidFill>
                  <a:schemeClr val="tx2"/>
                </a:solidFill>
              </a:rPr>
              <a:t> The position and role of Informatics and Technology subjects in the general education curriculum has been significantly enhanced. </a:t>
            </a:r>
          </a:p>
        </p:txBody>
      </p:sp>
      <p:pic>
        <p:nvPicPr>
          <p:cNvPr id="4" name="Picture 3">
            <a:extLst>
              <a:ext uri="{FF2B5EF4-FFF2-40B4-BE49-F238E27FC236}">
                <a16:creationId xmlns:a16="http://schemas.microsoft.com/office/drawing/2014/main" id="{47FCD707-433F-6564-1DD0-460D128F9B83}"/>
              </a:ext>
            </a:extLst>
          </p:cNvPr>
          <p:cNvPicPr>
            <a:picLocks noChangeAspect="1"/>
          </p:cNvPicPr>
          <p:nvPr/>
        </p:nvPicPr>
        <p:blipFill>
          <a:blip r:embed="rId2"/>
          <a:stretch>
            <a:fillRect/>
          </a:stretch>
        </p:blipFill>
        <p:spPr>
          <a:xfrm>
            <a:off x="0" y="0"/>
            <a:ext cx="1362075" cy="1356021"/>
          </a:xfrm>
          <a:prstGeom prst="rect">
            <a:avLst/>
          </a:prstGeom>
        </p:spPr>
      </p:pic>
    </p:spTree>
    <p:extLst>
      <p:ext uri="{BB962C8B-B14F-4D97-AF65-F5344CB8AC3E}">
        <p14:creationId xmlns:p14="http://schemas.microsoft.com/office/powerpoint/2010/main" val="52829048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A3AC-2D2E-74EF-55B3-94F6AEAC19B3}"/>
              </a:ext>
            </a:extLst>
          </p:cNvPr>
          <p:cNvSpPr>
            <a:spLocks noGrp="1"/>
          </p:cNvSpPr>
          <p:nvPr>
            <p:ph type="title"/>
          </p:nvPr>
        </p:nvSpPr>
        <p:spPr>
          <a:xfrm>
            <a:off x="531844" y="274638"/>
            <a:ext cx="7773955" cy="868362"/>
          </a:xfrm>
        </p:spPr>
        <p:txBody>
          <a:bodyPr/>
          <a:lstStyle/>
          <a:p>
            <a:r>
              <a:rPr lang="en-US" dirty="0"/>
              <a:t>Forms of organization of STEM education</a:t>
            </a:r>
            <a:endParaRPr lang="vi-VN" dirty="0"/>
          </a:p>
        </p:txBody>
      </p:sp>
      <p:sp>
        <p:nvSpPr>
          <p:cNvPr id="3" name="Content Placeholder 2">
            <a:extLst>
              <a:ext uri="{FF2B5EF4-FFF2-40B4-BE49-F238E27FC236}">
                <a16:creationId xmlns:a16="http://schemas.microsoft.com/office/drawing/2014/main" id="{BD32DD90-26CE-F2C6-E66D-BF9A0338BF3F}"/>
              </a:ext>
            </a:extLst>
          </p:cNvPr>
          <p:cNvSpPr>
            <a:spLocks noGrp="1"/>
          </p:cNvSpPr>
          <p:nvPr>
            <p:ph idx="1"/>
          </p:nvPr>
        </p:nvSpPr>
        <p:spPr>
          <a:xfrm>
            <a:off x="457200" y="1438471"/>
            <a:ext cx="8229600" cy="4949825"/>
          </a:xfrm>
        </p:spPr>
        <p:txBody>
          <a:bodyPr/>
          <a:lstStyle/>
          <a:p>
            <a:pPr marL="0" indent="0">
              <a:lnSpc>
                <a:spcPct val="150000"/>
              </a:lnSpc>
              <a:buNone/>
            </a:pPr>
            <a:r>
              <a:rPr lang="en-US" b="0" i="0" dirty="0">
                <a:solidFill>
                  <a:srgbClr val="202124"/>
                </a:solidFill>
                <a:effectLst/>
                <a:latin typeface="arial" panose="020B0604020202020204" pitchFamily="34" charset="0"/>
              </a:rPr>
              <a:t>In order to support high schools to effectively implement STEM education, the Ministry of Education and Training guides a implementation STEM education activities in high schools (</a:t>
            </a:r>
            <a:r>
              <a:rPr lang="vi-VN" b="0" i="0" u="none" strike="noStrike" dirty="0">
                <a:solidFill>
                  <a:srgbClr val="000000"/>
                </a:solidFill>
                <a:effectLst/>
                <a:latin typeface="Arial" panose="020B0604020202020204" pitchFamily="34" charset="0"/>
              </a:rPr>
              <a:t>3089/BGDĐT-GDTrH</a:t>
            </a:r>
            <a:r>
              <a:rPr lang="en-US" b="0" i="0" u="none" strike="noStrike" dirty="0">
                <a:solidFill>
                  <a:srgbClr val="000000"/>
                </a:solidFill>
                <a:effectLst/>
                <a:latin typeface="Arial" panose="020B0604020202020204" pitchFamily="34" charset="0"/>
              </a:rPr>
              <a:t>).</a:t>
            </a:r>
          </a:p>
          <a:p>
            <a:pPr marL="457200" indent="-457200">
              <a:lnSpc>
                <a:spcPct val="150000"/>
              </a:lnSpc>
              <a:buAutoNum type="arabicPeriod"/>
            </a:pPr>
            <a:r>
              <a:rPr lang="en-US" dirty="0"/>
              <a:t>Teaching science subjects according to STEM lessons</a:t>
            </a:r>
          </a:p>
          <a:p>
            <a:pPr marL="457200" indent="-457200">
              <a:lnSpc>
                <a:spcPct val="150000"/>
              </a:lnSpc>
              <a:buAutoNum type="arabicPeriod"/>
            </a:pPr>
            <a:r>
              <a:rPr lang="en-US" dirty="0"/>
              <a:t>Organize STEM experiential activities</a:t>
            </a:r>
          </a:p>
          <a:p>
            <a:pPr marL="457200" indent="-457200">
              <a:lnSpc>
                <a:spcPct val="150000"/>
              </a:lnSpc>
              <a:buAutoNum type="arabicPeriod"/>
            </a:pPr>
            <a:r>
              <a:rPr lang="en-US" dirty="0"/>
              <a:t>Organizing scientific and technical research activities</a:t>
            </a:r>
            <a:endParaRPr lang="vi-VN" dirty="0"/>
          </a:p>
        </p:txBody>
      </p:sp>
    </p:spTree>
    <p:extLst>
      <p:ext uri="{BB962C8B-B14F-4D97-AF65-F5344CB8AC3E}">
        <p14:creationId xmlns:p14="http://schemas.microsoft.com/office/powerpoint/2010/main" val="330479090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7459-7C1C-410C-7579-4A538D1FD29B}"/>
              </a:ext>
            </a:extLst>
          </p:cNvPr>
          <p:cNvSpPr>
            <a:spLocks noGrp="1"/>
          </p:cNvSpPr>
          <p:nvPr>
            <p:ph type="title"/>
          </p:nvPr>
        </p:nvSpPr>
        <p:spPr/>
        <p:txBody>
          <a:bodyPr/>
          <a:lstStyle/>
          <a:p>
            <a:endParaRPr lang="vi-VN"/>
          </a:p>
        </p:txBody>
      </p:sp>
      <p:pic>
        <p:nvPicPr>
          <p:cNvPr id="5" name="Picture 4">
            <a:extLst>
              <a:ext uri="{FF2B5EF4-FFF2-40B4-BE49-F238E27FC236}">
                <a16:creationId xmlns:a16="http://schemas.microsoft.com/office/drawing/2014/main" id="{E912EC3B-ADFA-4036-9D69-4E7D08F95812}"/>
              </a:ext>
            </a:extLst>
          </p:cNvPr>
          <p:cNvPicPr>
            <a:picLocks noChangeAspect="1"/>
          </p:cNvPicPr>
          <p:nvPr/>
        </p:nvPicPr>
        <p:blipFill>
          <a:blip r:embed="rId2"/>
          <a:stretch>
            <a:fillRect/>
          </a:stretch>
        </p:blipFill>
        <p:spPr>
          <a:xfrm>
            <a:off x="1024034" y="1226976"/>
            <a:ext cx="6876661" cy="3823921"/>
          </a:xfrm>
          <a:prstGeom prst="rect">
            <a:avLst/>
          </a:prstGeom>
        </p:spPr>
      </p:pic>
      <p:sp>
        <p:nvSpPr>
          <p:cNvPr id="7" name="TextBox 6">
            <a:extLst>
              <a:ext uri="{FF2B5EF4-FFF2-40B4-BE49-F238E27FC236}">
                <a16:creationId xmlns:a16="http://schemas.microsoft.com/office/drawing/2014/main" id="{8AF323DF-B621-78CF-2C37-27264E3F9844}"/>
              </a:ext>
            </a:extLst>
          </p:cNvPr>
          <p:cNvSpPr txBox="1"/>
          <p:nvPr/>
        </p:nvSpPr>
        <p:spPr>
          <a:xfrm>
            <a:off x="3079102" y="6333097"/>
            <a:ext cx="4821593" cy="369332"/>
          </a:xfrm>
          <a:prstGeom prst="rect">
            <a:avLst/>
          </a:prstGeom>
          <a:noFill/>
        </p:spPr>
        <p:txBody>
          <a:bodyPr wrap="square">
            <a:spAutoFit/>
          </a:bodyPr>
          <a:lstStyle/>
          <a:p>
            <a:r>
              <a:rPr lang="vi-VN" dirty="0"/>
              <a:t>https://stemtrunghoc.edu.vn/</a:t>
            </a:r>
          </a:p>
        </p:txBody>
      </p:sp>
      <p:sp>
        <p:nvSpPr>
          <p:cNvPr id="8" name="Oval 7">
            <a:extLst>
              <a:ext uri="{FF2B5EF4-FFF2-40B4-BE49-F238E27FC236}">
                <a16:creationId xmlns:a16="http://schemas.microsoft.com/office/drawing/2014/main" id="{B3F9F5FA-F478-5A77-A369-4D620FFFD6EC}"/>
              </a:ext>
            </a:extLst>
          </p:cNvPr>
          <p:cNvSpPr/>
          <p:nvPr/>
        </p:nvSpPr>
        <p:spPr>
          <a:xfrm>
            <a:off x="1897905" y="5267133"/>
            <a:ext cx="1056692" cy="1005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Ebook</a:t>
            </a:r>
            <a:r>
              <a:rPr lang="en-US" sz="1400" dirty="0"/>
              <a:t> STEM</a:t>
            </a:r>
            <a:endParaRPr lang="vi-VN" sz="1400" dirty="0"/>
          </a:p>
        </p:txBody>
      </p:sp>
      <p:sp>
        <p:nvSpPr>
          <p:cNvPr id="9" name="Oval 8">
            <a:extLst>
              <a:ext uri="{FF2B5EF4-FFF2-40B4-BE49-F238E27FC236}">
                <a16:creationId xmlns:a16="http://schemas.microsoft.com/office/drawing/2014/main" id="{2D122571-CC6A-F49A-466A-93E05F1403BF}"/>
              </a:ext>
            </a:extLst>
          </p:cNvPr>
          <p:cNvSpPr/>
          <p:nvPr/>
        </p:nvSpPr>
        <p:spPr>
          <a:xfrm>
            <a:off x="3886783" y="5267133"/>
            <a:ext cx="1056692" cy="1005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STEM topic</a:t>
            </a:r>
            <a:endParaRPr lang="vi-VN" sz="1400" dirty="0"/>
          </a:p>
        </p:txBody>
      </p:sp>
      <p:sp>
        <p:nvSpPr>
          <p:cNvPr id="10" name="Oval 9">
            <a:extLst>
              <a:ext uri="{FF2B5EF4-FFF2-40B4-BE49-F238E27FC236}">
                <a16:creationId xmlns:a16="http://schemas.microsoft.com/office/drawing/2014/main" id="{B41D570E-A3C3-FC32-BA9E-FF7BFFB6DC22}"/>
              </a:ext>
            </a:extLst>
          </p:cNvPr>
          <p:cNvSpPr/>
          <p:nvPr/>
        </p:nvSpPr>
        <p:spPr>
          <a:xfrm>
            <a:off x="5751155" y="5327781"/>
            <a:ext cx="1056692" cy="1005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Video STEM</a:t>
            </a:r>
            <a:endParaRPr lang="vi-VN" sz="1400" dirty="0"/>
          </a:p>
        </p:txBody>
      </p:sp>
    </p:spTree>
    <p:extLst>
      <p:ext uri="{BB962C8B-B14F-4D97-AF65-F5344CB8AC3E}">
        <p14:creationId xmlns:p14="http://schemas.microsoft.com/office/powerpoint/2010/main" val="88497732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34C2-AA7B-26E5-C730-2EF691B42171}"/>
              </a:ext>
            </a:extLst>
          </p:cNvPr>
          <p:cNvSpPr>
            <a:spLocks noGrp="1"/>
          </p:cNvSpPr>
          <p:nvPr>
            <p:ph type="title"/>
          </p:nvPr>
        </p:nvSpPr>
        <p:spPr>
          <a:xfrm>
            <a:off x="1466850" y="487659"/>
            <a:ext cx="7524750" cy="868362"/>
          </a:xfrm>
        </p:spPr>
        <p:txBody>
          <a:bodyPr/>
          <a:lstStyle/>
          <a:p>
            <a:r>
              <a:rPr lang="en-US"/>
              <a:t>Some topics/contents of STEM education in the general education curriculum</a:t>
            </a:r>
            <a:br>
              <a:rPr lang="en-US"/>
            </a:br>
            <a:endParaRPr lang="en-US"/>
          </a:p>
        </p:txBody>
      </p:sp>
      <p:sp>
        <p:nvSpPr>
          <p:cNvPr id="3" name="Content Placeholder 2">
            <a:extLst>
              <a:ext uri="{FF2B5EF4-FFF2-40B4-BE49-F238E27FC236}">
                <a16:creationId xmlns:a16="http://schemas.microsoft.com/office/drawing/2014/main" id="{D282BD29-BC57-F454-F138-C5D1DB9A9EC9}"/>
              </a:ext>
            </a:extLst>
          </p:cNvPr>
          <p:cNvSpPr>
            <a:spLocks noGrp="1"/>
          </p:cNvSpPr>
          <p:nvPr>
            <p:ph idx="1"/>
          </p:nvPr>
        </p:nvSpPr>
        <p:spPr/>
        <p:txBody>
          <a:bodyPr/>
          <a:lstStyle/>
          <a:p>
            <a:pPr marL="0" indent="0">
              <a:buNone/>
            </a:pPr>
            <a:r>
              <a:rPr lang="en-US" u="sng"/>
              <a:t>In the Primary school: </a:t>
            </a:r>
          </a:p>
          <a:p>
            <a:pPr marL="0" indent="0">
              <a:buNone/>
            </a:pPr>
            <a:endParaRPr lang="en-US" u="sng"/>
          </a:p>
        </p:txBody>
      </p:sp>
      <p:pic>
        <p:nvPicPr>
          <p:cNvPr id="4" name="Picture 3">
            <a:extLst>
              <a:ext uri="{FF2B5EF4-FFF2-40B4-BE49-F238E27FC236}">
                <a16:creationId xmlns:a16="http://schemas.microsoft.com/office/drawing/2014/main" id="{7DECE2EA-930F-3D52-CF9E-544AE07F9916}"/>
              </a:ext>
            </a:extLst>
          </p:cNvPr>
          <p:cNvPicPr>
            <a:picLocks noChangeAspect="1"/>
          </p:cNvPicPr>
          <p:nvPr/>
        </p:nvPicPr>
        <p:blipFill>
          <a:blip r:embed="rId2"/>
          <a:stretch>
            <a:fillRect/>
          </a:stretch>
        </p:blipFill>
        <p:spPr>
          <a:xfrm>
            <a:off x="0" y="0"/>
            <a:ext cx="1362075" cy="1356021"/>
          </a:xfrm>
          <a:prstGeom prst="rect">
            <a:avLst/>
          </a:prstGeom>
        </p:spPr>
      </p:pic>
      <p:graphicFrame>
        <p:nvGraphicFramePr>
          <p:cNvPr id="5" name="Table 5">
            <a:extLst>
              <a:ext uri="{FF2B5EF4-FFF2-40B4-BE49-F238E27FC236}">
                <a16:creationId xmlns:a16="http://schemas.microsoft.com/office/drawing/2014/main" id="{7043A2A5-A5CB-FC86-556D-65E311966021}"/>
              </a:ext>
            </a:extLst>
          </p:cNvPr>
          <p:cNvGraphicFramePr>
            <a:graphicFrameLocks noGrp="1"/>
          </p:cNvGraphicFramePr>
          <p:nvPr>
            <p:extLst>
              <p:ext uri="{D42A27DB-BD31-4B8C-83A1-F6EECF244321}">
                <p14:modId xmlns:p14="http://schemas.microsoft.com/office/powerpoint/2010/main" val="2620943471"/>
              </p:ext>
            </p:extLst>
          </p:nvPr>
        </p:nvGraphicFramePr>
        <p:xfrm>
          <a:off x="647700" y="2191387"/>
          <a:ext cx="7848600" cy="4206240"/>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3613294557"/>
                    </a:ext>
                  </a:extLst>
                </a:gridCol>
                <a:gridCol w="3924300">
                  <a:extLst>
                    <a:ext uri="{9D8B030D-6E8A-4147-A177-3AD203B41FA5}">
                      <a16:colId xmlns:a16="http://schemas.microsoft.com/office/drawing/2014/main" val="3242093932"/>
                    </a:ext>
                  </a:extLst>
                </a:gridCol>
              </a:tblGrid>
              <a:tr h="635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Preparation of toothpaste</a:t>
                      </a:r>
                    </a:p>
                    <a:p>
                      <a:endParaRPr lang="en-US" sz="20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Pet kennels</a:t>
                      </a:r>
                    </a:p>
                    <a:p>
                      <a:endParaRPr lang="en-US" sz="2000"/>
                    </a:p>
                  </a:txBody>
                  <a:tcPr/>
                </a:tc>
                <a:extLst>
                  <a:ext uri="{0D108BD9-81ED-4DB2-BD59-A6C34878D82A}">
                    <a16:rowId xmlns:a16="http://schemas.microsoft.com/office/drawing/2014/main" val="397697156"/>
                  </a:ext>
                </a:extLst>
              </a:tr>
              <a:tr h="635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Automatic fire alarm system</a:t>
                      </a:r>
                    </a:p>
                    <a:p>
                      <a:endParaRPr lang="en-US" sz="20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Wind generator</a:t>
                      </a:r>
                    </a:p>
                    <a:p>
                      <a:endParaRPr lang="en-US" sz="2000"/>
                    </a:p>
                  </a:txBody>
                  <a:tcPr/>
                </a:tc>
                <a:extLst>
                  <a:ext uri="{0D108BD9-81ED-4DB2-BD59-A6C34878D82A}">
                    <a16:rowId xmlns:a16="http://schemas.microsoft.com/office/drawing/2014/main" val="708929910"/>
                  </a:ext>
                </a:extLst>
              </a:tr>
              <a:tr h="635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Respiratory system</a:t>
                      </a:r>
                    </a:p>
                    <a:p>
                      <a:endParaRPr lang="en-US" sz="20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Crystal candy</a:t>
                      </a:r>
                    </a:p>
                    <a:p>
                      <a:endParaRPr lang="en-US" sz="2000"/>
                    </a:p>
                  </a:txBody>
                  <a:tcPr/>
                </a:tc>
                <a:extLst>
                  <a:ext uri="{0D108BD9-81ED-4DB2-BD59-A6C34878D82A}">
                    <a16:rowId xmlns:a16="http://schemas.microsoft.com/office/drawing/2014/main" val="2805882752"/>
                  </a:ext>
                </a:extLst>
              </a:tr>
              <a:tr h="635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Movements of the Earth</a:t>
                      </a:r>
                    </a:p>
                    <a:p>
                      <a:endParaRPr lang="en-US" sz="20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Solar house</a:t>
                      </a:r>
                    </a:p>
                    <a:p>
                      <a:endParaRPr lang="en-US" sz="2000"/>
                    </a:p>
                  </a:txBody>
                  <a:tcPr/>
                </a:tc>
                <a:extLst>
                  <a:ext uri="{0D108BD9-81ED-4DB2-BD59-A6C34878D82A}">
                    <a16:rowId xmlns:a16="http://schemas.microsoft.com/office/drawing/2014/main" val="738013413"/>
                  </a:ext>
                </a:extLst>
              </a:tr>
              <a:tr h="635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Cool house</a:t>
                      </a:r>
                    </a:p>
                    <a:p>
                      <a:endParaRPr lang="en-US" sz="20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Clean water filter</a:t>
                      </a:r>
                    </a:p>
                    <a:p>
                      <a:endParaRPr lang="en-US" sz="2000"/>
                    </a:p>
                  </a:txBody>
                  <a:tcPr/>
                </a:tc>
                <a:extLst>
                  <a:ext uri="{0D108BD9-81ED-4DB2-BD59-A6C34878D82A}">
                    <a16:rowId xmlns:a16="http://schemas.microsoft.com/office/drawing/2014/main" val="3120722883"/>
                  </a:ext>
                </a:extLst>
              </a:tr>
              <a:tr h="635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Soundproof house</a:t>
                      </a:r>
                    </a:p>
                    <a:p>
                      <a:endParaRPr lang="en-US" sz="200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I control and participate in traffic</a:t>
                      </a:r>
                    </a:p>
                    <a:p>
                      <a:endParaRPr lang="en-US" sz="2000"/>
                    </a:p>
                  </a:txBody>
                  <a:tcPr/>
                </a:tc>
                <a:extLst>
                  <a:ext uri="{0D108BD9-81ED-4DB2-BD59-A6C34878D82A}">
                    <a16:rowId xmlns:a16="http://schemas.microsoft.com/office/drawing/2014/main" val="3706723754"/>
                  </a:ext>
                </a:extLst>
              </a:tr>
            </a:tbl>
          </a:graphicData>
        </a:graphic>
      </p:graphicFrame>
    </p:spTree>
    <p:extLst>
      <p:ext uri="{BB962C8B-B14F-4D97-AF65-F5344CB8AC3E}">
        <p14:creationId xmlns:p14="http://schemas.microsoft.com/office/powerpoint/2010/main" val="2705939300"/>
      </p:ext>
    </p:extLst>
  </p:cSld>
  <p:clrMapOvr>
    <a:masterClrMapping/>
  </p:clrMapOvr>
  <p:transition>
    <p:wipe dir="r"/>
  </p:transition>
</p:sld>
</file>

<file path=ppt/theme/theme1.xml><?xml version="1.0" encoding="utf-8"?>
<a:theme xmlns:a="http://schemas.openxmlformats.org/drawingml/2006/main" name="Sample presentation slides [6]">
  <a:themeElements>
    <a:clrScheme name="Sample presentation slides [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Sample presentation slides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12778</TotalTime>
  <Words>1004</Words>
  <Application>Microsoft Office PowerPoint</Application>
  <PresentationFormat>On-screen Show (4:3)</PresentationFormat>
  <Paragraphs>120</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Arial</vt:lpstr>
      <vt:lpstr>Calibri</vt:lpstr>
      <vt:lpstr>Tw Cen MT</vt:lpstr>
      <vt:lpstr>Wingdings</vt:lpstr>
      <vt:lpstr>Sample presentation slides [6]</vt:lpstr>
      <vt:lpstr>Image</vt:lpstr>
      <vt:lpstr>  The reality of STEM education in Vietnam:  a case study on STEM education in Vietnam's 2018 general education curriculum </vt:lpstr>
      <vt:lpstr>Overview of STEM Education  in Vietnam</vt:lpstr>
      <vt:lpstr>Overview of STEM Education  in Vietnam</vt:lpstr>
      <vt:lpstr>How did implement STEM education in Vietnam?</vt:lpstr>
      <vt:lpstr>STEM education in the 2018 general education curriculum</vt:lpstr>
      <vt:lpstr>The general education curriculum</vt:lpstr>
      <vt:lpstr>Forms of organization of STEM education</vt:lpstr>
      <vt:lpstr>PowerPoint Presentation</vt:lpstr>
      <vt:lpstr>Some topics/contents of STEM education in the general education curriculum </vt:lpstr>
      <vt:lpstr>Some topics/contents of STEM education in the general education curriculum </vt:lpstr>
      <vt:lpstr>Some topics/contents of STEM education in the general education curriculum</vt:lpstr>
      <vt:lpstr>Example: Diversity of the living world under the microscope (Science 6)  </vt:lpstr>
      <vt:lpstr> Activities of the STEM education topic </vt:lpstr>
      <vt:lpstr>In-school STEM education can be done through the following forms: </vt:lpstr>
      <vt:lpstr>Conclusions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CHUYÊN MÔN DỰA TRÊN PHÂN TÍCH HOẠT ĐỘNG HỌC CỦA HỌC SINH</dc:title>
  <dc:creator>Nguyen Xuan Thanh</dc:creator>
  <cp:lastModifiedBy>Pham Kim Chung</cp:lastModifiedBy>
  <cp:revision>235</cp:revision>
  <cp:lastPrinted>2019-11-10T19:50:17Z</cp:lastPrinted>
  <dcterms:created xsi:type="dcterms:W3CDTF">2016-04-02T01:18:48Z</dcterms:created>
  <dcterms:modified xsi:type="dcterms:W3CDTF">2022-08-08T03:03:51Z</dcterms:modified>
</cp:coreProperties>
</file>