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60" r:id="rId5"/>
    <p:sldId id="259" r:id="rId6"/>
    <p:sldId id="261" r:id="rId7"/>
    <p:sldId id="263" r:id="rId8"/>
    <p:sldId id="265" r:id="rId9"/>
    <p:sldId id="266" r:id="rId10"/>
    <p:sldId id="268" r:id="rId11"/>
    <p:sldId id="267" r:id="rId12"/>
    <p:sldId id="269" r:id="rId13"/>
    <p:sldId id="262" r:id="rId14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45E6C19-49C6-4518-BA24-D1A4365874A2}" type="datetimeFigureOut">
              <a:rPr lang="id-ID" smtClean="0"/>
              <a:t>16/08/2022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2F017A47-31D9-4791-925B-20B5158AFD5B}" type="slidenum">
              <a:rPr lang="id-ID" smtClean="0"/>
              <a:t>‹#›</a:t>
            </a:fld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81000"/>
            <a:ext cx="8686800" cy="1780108"/>
          </a:xfrm>
        </p:spPr>
        <p:txBody>
          <a:bodyPr>
            <a:normAutofit/>
          </a:bodyPr>
          <a:lstStyle/>
          <a:p>
            <a:r>
              <a:rPr lang="en-US" sz="4000" b="1"/>
              <a:t>CONTENT AND PEDAGOGY</a:t>
            </a:r>
            <a:r>
              <a:rPr lang="en-US" sz="4000" b="1"/>
              <a:t>: </a:t>
            </a:r>
            <a:r>
              <a:rPr lang="en-US" sz="4000" b="1" smtClean="0"/>
              <a:t/>
            </a:r>
            <a:br>
              <a:rPr lang="en-US" sz="4000" b="1" smtClean="0"/>
            </a:br>
            <a:r>
              <a:rPr lang="en-US" sz="2800" b="1" smtClean="0"/>
              <a:t>How much content is needed by biology teachers?</a:t>
            </a:r>
            <a:endParaRPr lang="id-ID" sz="280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2445471"/>
            <a:ext cx="1752600" cy="21392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09600" y="4619336"/>
            <a:ext cx="33890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Ari Widodo</a:t>
            </a:r>
          </a:p>
          <a:p>
            <a:pPr algn="ctr"/>
            <a:r>
              <a:rPr lang="en-US" smtClean="0"/>
              <a:t>Universitas Pendidikan Indonesia</a:t>
            </a:r>
            <a:endParaRPr lang="id-ID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545915"/>
            <a:ext cx="1600849" cy="1938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091581" y="4584700"/>
            <a:ext cx="31309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mtClean="0"/>
              <a:t>Susanti Wulandari</a:t>
            </a:r>
          </a:p>
          <a:p>
            <a:pPr algn="ctr"/>
            <a:r>
              <a:rPr lang="en-US" smtClean="0"/>
              <a:t>Institut Agama Islam Cipasung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196195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333" y="221776"/>
            <a:ext cx="7917407" cy="1485900"/>
          </a:xfrm>
        </p:spPr>
        <p:txBody>
          <a:bodyPr>
            <a:normAutofit/>
          </a:bodyPr>
          <a:lstStyle/>
          <a:p>
            <a:pPr algn="ctr"/>
            <a:r>
              <a:rPr lang="en-ID" sz="3200" smtClean="0"/>
              <a:t>Pattern of Breadth </a:t>
            </a:r>
            <a:r>
              <a:rPr lang="en-ID" sz="3200"/>
              <a:t>and </a:t>
            </a:r>
            <a:r>
              <a:rPr lang="en-ID" sz="3200" smtClean="0"/>
              <a:t>Depth</a:t>
            </a:r>
            <a:endParaRPr lang="en-US" sz="3200" b="1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/>
          <a:srcRect l="28230" t="29849" r="30572" b="28556"/>
          <a:stretch/>
        </p:blipFill>
        <p:spPr>
          <a:xfrm>
            <a:off x="1073429" y="1869266"/>
            <a:ext cx="6269422" cy="4476296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0B1C8B15-CB22-1847-96F0-94F6ADB3C08D}"/>
              </a:ext>
            </a:extLst>
          </p:cNvPr>
          <p:cNvSpPr txBox="1"/>
          <p:nvPr/>
        </p:nvSpPr>
        <p:spPr>
          <a:xfrm>
            <a:off x="998125" y="2190476"/>
            <a:ext cx="645437" cy="3077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High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02CA645-7C0E-824B-83F3-6D6E0618731E}"/>
              </a:ext>
            </a:extLst>
          </p:cNvPr>
          <p:cNvSpPr txBox="1"/>
          <p:nvPr/>
        </p:nvSpPr>
        <p:spPr>
          <a:xfrm>
            <a:off x="1234550" y="5560608"/>
            <a:ext cx="594250" cy="3077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Low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3E4773D2-4FF5-6E4D-9483-D65814EFF498}"/>
              </a:ext>
            </a:extLst>
          </p:cNvPr>
          <p:cNvSpPr txBox="1"/>
          <p:nvPr/>
        </p:nvSpPr>
        <p:spPr>
          <a:xfrm>
            <a:off x="955066" y="3528536"/>
            <a:ext cx="879171" cy="73866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The depth </a:t>
            </a:r>
            <a:r>
              <a:rPr lang="en-US" sz="1400"/>
              <a:t>of </a:t>
            </a:r>
            <a:r>
              <a:rPr lang="en-US" sz="1400" smtClean="0"/>
              <a:t>content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FB64135-5561-F146-8F19-E84AB69569A1}"/>
              </a:ext>
            </a:extLst>
          </p:cNvPr>
          <p:cNvSpPr txBox="1"/>
          <p:nvPr/>
        </p:nvSpPr>
        <p:spPr>
          <a:xfrm>
            <a:off x="6096000" y="5562600"/>
            <a:ext cx="629460" cy="3077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High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6B27AFCB-F02A-BF4D-BE2B-0AAC816DDD19}"/>
              </a:ext>
            </a:extLst>
          </p:cNvPr>
          <p:cNvSpPr txBox="1"/>
          <p:nvPr/>
        </p:nvSpPr>
        <p:spPr>
          <a:xfrm>
            <a:off x="3048000" y="5560609"/>
            <a:ext cx="2209800" cy="3077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The breadth  of content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8A471B71-7B00-044F-854D-1444E01AB11E}"/>
              </a:ext>
            </a:extLst>
          </p:cNvPr>
          <p:cNvSpPr txBox="1"/>
          <p:nvPr/>
        </p:nvSpPr>
        <p:spPr>
          <a:xfrm>
            <a:off x="2616363" y="4988513"/>
            <a:ext cx="1590282" cy="307777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smtClean="0"/>
              <a:t>Primary School</a:t>
            </a:r>
            <a:endParaRPr lang="en-US" sz="14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EF26C20F-663F-E942-BD47-146B256E75FB}"/>
              </a:ext>
            </a:extLst>
          </p:cNvPr>
          <p:cNvSpPr txBox="1"/>
          <p:nvPr/>
        </p:nvSpPr>
        <p:spPr>
          <a:xfrm>
            <a:off x="3867435" y="4095654"/>
            <a:ext cx="1542763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Junior High School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F37B0B8D-A384-D24F-B4EC-A76E1BA08351}"/>
              </a:ext>
            </a:extLst>
          </p:cNvPr>
          <p:cNvSpPr txBox="1"/>
          <p:nvPr/>
        </p:nvSpPr>
        <p:spPr>
          <a:xfrm>
            <a:off x="5519472" y="3030270"/>
            <a:ext cx="1153056" cy="52322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1400" dirty="0"/>
              <a:t>Senior High School</a:t>
            </a:r>
          </a:p>
        </p:txBody>
      </p:sp>
    </p:spTree>
    <p:extLst>
      <p:ext uri="{BB962C8B-B14F-4D97-AF65-F5344CB8AC3E}">
        <p14:creationId xmlns:p14="http://schemas.microsoft.com/office/powerpoint/2010/main" val="7036625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Detailed of Depth and Breadth</a:t>
            </a:r>
            <a:endParaRPr lang="id-ID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8992842"/>
              </p:ext>
            </p:extLst>
          </p:nvPr>
        </p:nvGraphicFramePr>
        <p:xfrm>
          <a:off x="76201" y="1525385"/>
          <a:ext cx="8991599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2117"/>
                <a:gridCol w="1656345"/>
                <a:gridCol w="1808474"/>
                <a:gridCol w="2155263"/>
                <a:gridCol w="281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No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Content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Primary</a:t>
                      </a:r>
                      <a:r>
                        <a:rPr lang="en-US" baseline="0" smtClean="0"/>
                        <a:t> school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Junior Secondary school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Senior</a:t>
                      </a:r>
                      <a:r>
                        <a:rPr lang="en-US" baseline="0" smtClean="0"/>
                        <a:t> High School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Evolution</a:t>
                      </a:r>
                      <a:r>
                        <a:rPr lang="en-US" baseline="0" smtClean="0"/>
                        <a:t> 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Basic ideas of evolution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Theory of evolution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Mechanism</a:t>
                      </a:r>
                      <a:r>
                        <a:rPr lang="en-US" baseline="0" smtClean="0"/>
                        <a:t> of evolution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baseline="0" smtClean="0"/>
                        <a:t>Evidence of evolution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baseline="0" smtClean="0"/>
                        <a:t>Factors that influence evolution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Ecology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just">
                        <a:buFont typeface="Arial" panose="020B0604020202020204" pitchFamily="34" charset="0"/>
                        <a:buNone/>
                      </a:pPr>
                      <a:r>
                        <a:rPr lang="en-US" smtClean="0"/>
                        <a:t>Food chain and water cycle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Interaction in the ecosystem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Ecosystem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Environmental issues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Genetics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mtClean="0"/>
                        <a:t>Genetic</a:t>
                      </a:r>
                      <a:r>
                        <a:rPr lang="en-US" baseline="0" smtClean="0"/>
                        <a:t> i</a:t>
                      </a:r>
                      <a:r>
                        <a:rPr lang="en-US" smtClean="0"/>
                        <a:t>nheritance</a:t>
                      </a:r>
                      <a:r>
                        <a:rPr lang="en-US" baseline="0" smtClean="0"/>
                        <a:t> in the family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Chromosome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Mendel’s law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Genetically</a:t>
                      </a:r>
                      <a:r>
                        <a:rPr lang="en-US" baseline="0" smtClean="0"/>
                        <a:t> inherited deseases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DNA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Synthesis of protein</a:t>
                      </a:r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1908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Detailed of Depth and Breadth</a:t>
            </a:r>
            <a:endParaRPr lang="id-ID"/>
          </a:p>
        </p:txBody>
      </p:sp>
      <p:graphicFrame>
        <p:nvGraphicFramePr>
          <p:cNvPr id="5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33322154"/>
              </p:ext>
            </p:extLst>
          </p:nvPr>
        </p:nvGraphicFramePr>
        <p:xfrm>
          <a:off x="13855" y="1905000"/>
          <a:ext cx="8915400" cy="393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5095"/>
                <a:gridCol w="1665278"/>
                <a:gridCol w="2123027"/>
                <a:gridCol w="19812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No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Content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Primary</a:t>
                      </a:r>
                      <a:r>
                        <a:rPr lang="en-US" baseline="0" smtClean="0"/>
                        <a:t> school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Junior Secondary school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Senior</a:t>
                      </a:r>
                      <a:r>
                        <a:rPr lang="en-US" baseline="0" smtClean="0"/>
                        <a:t> High School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Physiology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Structure and function of</a:t>
                      </a:r>
                      <a:r>
                        <a:rPr lang="en-US" baseline="0" smtClean="0"/>
                        <a:t> organs at macroscopic level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Cellular </a:t>
                      </a:r>
                      <a:r>
                        <a:rPr lang="en-US" smtClean="0"/>
                        <a:t>bases of organs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Metabolism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Cell biology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Microscope</a:t>
                      </a:r>
                      <a:r>
                        <a:rPr lang="en-US" baseline="0" smtClean="0"/>
                        <a:t> as a tool to observe cell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Structure of cell</a:t>
                      </a:r>
                    </a:p>
                    <a:p>
                      <a:pPr marL="285750" indent="-285750" algn="just">
                        <a:buFont typeface="Arial" panose="020B0604020202020204" pitchFamily="34" charset="0"/>
                        <a:buChar char="•"/>
                      </a:pPr>
                      <a:r>
                        <a:rPr lang="en-US" smtClean="0"/>
                        <a:t>Cell</a:t>
                      </a:r>
                      <a:r>
                        <a:rPr lang="en-US" baseline="0" smtClean="0"/>
                        <a:t> division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Bioprocesses in a cell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Biodiversity</a:t>
                      </a:r>
                      <a:r>
                        <a:rPr lang="en-US" baseline="0" smtClean="0"/>
                        <a:t>  &amp; Taxonomy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Artificial classification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Traditional</a:t>
                      </a:r>
                      <a:r>
                        <a:rPr lang="en-US" baseline="0" smtClean="0"/>
                        <a:t> classification (morphology  and anatomy)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/>
                        <a:t>Modern classification (mollecullar)</a:t>
                      </a:r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4202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000" smtClean="0"/>
              <a:t>Thanks for your attention</a:t>
            </a:r>
            <a:endParaRPr lang="id-ID" sz="4000"/>
          </a:p>
        </p:txBody>
      </p:sp>
    </p:spTree>
    <p:extLst>
      <p:ext uri="{BB962C8B-B14F-4D97-AF65-F5344CB8AC3E}">
        <p14:creationId xmlns:p14="http://schemas.microsoft.com/office/powerpoint/2010/main" val="659684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743712"/>
          </a:xfrm>
        </p:spPr>
        <p:txBody>
          <a:bodyPr>
            <a:noAutofit/>
          </a:bodyPr>
          <a:lstStyle/>
          <a:p>
            <a:pPr algn="ctr"/>
            <a:r>
              <a:rPr lang="en-US" sz="4000" smtClean="0"/>
              <a:t>Tentative Models of Teachers’ PCK</a:t>
            </a:r>
            <a:endParaRPr lang="id-ID" sz="4000"/>
          </a:p>
        </p:txBody>
      </p:sp>
      <p:sp>
        <p:nvSpPr>
          <p:cNvPr id="7" name="Oval 6"/>
          <p:cNvSpPr/>
          <p:nvPr/>
        </p:nvSpPr>
        <p:spPr>
          <a:xfrm>
            <a:off x="1427018" y="1828800"/>
            <a:ext cx="609600" cy="6858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</a:t>
            </a:r>
            <a:endParaRPr lang="id-ID"/>
          </a:p>
        </p:txBody>
      </p:sp>
      <p:sp>
        <p:nvSpPr>
          <p:cNvPr id="8" name="Oval 7"/>
          <p:cNvSpPr/>
          <p:nvPr/>
        </p:nvSpPr>
        <p:spPr>
          <a:xfrm>
            <a:off x="1870364" y="1600200"/>
            <a:ext cx="1330036" cy="1295400"/>
          </a:xfrm>
          <a:prstGeom prst="ellipse">
            <a:avLst/>
          </a:prstGeom>
          <a:solidFill>
            <a:srgbClr val="FFFF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C</a:t>
            </a:r>
            <a:endParaRPr lang="id-ID">
              <a:solidFill>
                <a:schemeClr val="tx1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084118" y="3276600"/>
            <a:ext cx="1451264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</a:t>
            </a:r>
            <a:endParaRPr lang="id-ID"/>
          </a:p>
        </p:txBody>
      </p:sp>
      <p:sp>
        <p:nvSpPr>
          <p:cNvPr id="10" name="Oval 9"/>
          <p:cNvSpPr/>
          <p:nvPr/>
        </p:nvSpPr>
        <p:spPr>
          <a:xfrm>
            <a:off x="2036618" y="3276600"/>
            <a:ext cx="1451264" cy="1371600"/>
          </a:xfrm>
          <a:prstGeom prst="ellipse">
            <a:avLst/>
          </a:prstGeom>
          <a:solidFill>
            <a:srgbClr val="FFFF00">
              <a:alpha val="42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>
                <a:solidFill>
                  <a:schemeClr val="tx1"/>
                </a:solidFill>
              </a:rPr>
              <a:t>C</a:t>
            </a:r>
            <a:endParaRPr lang="id-ID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084118" y="5257800"/>
            <a:ext cx="1451264" cy="1371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mtClean="0"/>
              <a:t>P</a:t>
            </a:r>
            <a:endParaRPr lang="id-ID"/>
          </a:p>
        </p:txBody>
      </p:sp>
      <p:sp>
        <p:nvSpPr>
          <p:cNvPr id="12" name="Oval 11"/>
          <p:cNvSpPr/>
          <p:nvPr/>
        </p:nvSpPr>
        <p:spPr>
          <a:xfrm>
            <a:off x="2362200" y="5600700"/>
            <a:ext cx="609600" cy="685800"/>
          </a:xfrm>
          <a:prstGeom prst="ellipse">
            <a:avLst/>
          </a:prstGeom>
          <a:solidFill>
            <a:srgbClr val="FFFF00">
              <a:alpha val="46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chemeClr val="tx1"/>
                </a:solidFill>
              </a:rPr>
              <a:t>C</a:t>
            </a:r>
            <a:endParaRPr lang="id-ID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0" y="1717330"/>
            <a:ext cx="50417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Good content knowledge but limited </a:t>
            </a:r>
          </a:p>
          <a:p>
            <a:r>
              <a:rPr lang="en-US" sz="2400" smtClean="0"/>
              <a:t>pedagogical knowedge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 </a:t>
            </a:r>
            <a:r>
              <a:rPr lang="en-US" sz="2400" smtClean="0"/>
              <a:t>boring lesson</a:t>
            </a:r>
            <a:endParaRPr lang="id-ID" sz="2400"/>
          </a:p>
        </p:txBody>
      </p:sp>
      <p:sp>
        <p:nvSpPr>
          <p:cNvPr id="13" name="TextBox 12"/>
          <p:cNvSpPr txBox="1"/>
          <p:nvPr/>
        </p:nvSpPr>
        <p:spPr>
          <a:xfrm>
            <a:off x="3796145" y="3447871"/>
            <a:ext cx="46025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Balanced content knowledge and </a:t>
            </a:r>
          </a:p>
          <a:p>
            <a:r>
              <a:rPr lang="en-US" sz="2400" smtClean="0"/>
              <a:t>pedagogical knowedge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 </a:t>
            </a:r>
            <a:r>
              <a:rPr lang="en-US" sz="2400" smtClean="0"/>
              <a:t>ideal</a:t>
            </a:r>
            <a:endParaRPr lang="id-ID" sz="2400"/>
          </a:p>
        </p:txBody>
      </p:sp>
      <p:sp>
        <p:nvSpPr>
          <p:cNvPr id="14" name="TextBox 13"/>
          <p:cNvSpPr txBox="1"/>
          <p:nvPr/>
        </p:nvSpPr>
        <p:spPr>
          <a:xfrm>
            <a:off x="3894543" y="5343435"/>
            <a:ext cx="463780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smtClean="0"/>
              <a:t>Good pedagogical knowledge but </a:t>
            </a:r>
          </a:p>
          <a:p>
            <a:r>
              <a:rPr lang="en-US" sz="2400" smtClean="0"/>
              <a:t>limited content knowedge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/>
              <a:t> </a:t>
            </a:r>
            <a:r>
              <a:rPr lang="en-US" sz="2400" smtClean="0"/>
              <a:t>misconception</a:t>
            </a: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163303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mtClean="0"/>
              <a:t>How deep and how broad is content knowledge needed by biology teachers?</a:t>
            </a:r>
          </a:p>
          <a:p>
            <a:pPr marL="0" indent="0">
              <a:buNone/>
            </a:pPr>
            <a:endParaRPr lang="en-US"/>
          </a:p>
          <a:p>
            <a:pPr>
              <a:buFont typeface="Wingdings" panose="05000000000000000000" pitchFamily="2" charset="2"/>
              <a:buChar char="§"/>
            </a:pPr>
            <a:r>
              <a:rPr lang="en-ID" b="1"/>
              <a:t>depth </a:t>
            </a:r>
            <a:r>
              <a:rPr lang="en-ID" b="1" smtClean="0"/>
              <a:t>of content </a:t>
            </a:r>
            <a:r>
              <a:rPr lang="en-ID" smtClean="0"/>
              <a:t>is </a:t>
            </a:r>
            <a:r>
              <a:rPr lang="en-ID"/>
              <a:t>the hierarchy of concepts from general concepts to more specific concepts.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ID" b="1"/>
              <a:t>Breadth of content </a:t>
            </a:r>
            <a:r>
              <a:rPr lang="en-ID"/>
              <a:t>is the scope of concepts in a field.</a:t>
            </a:r>
          </a:p>
          <a:p>
            <a:pPr marL="0" indent="0">
              <a:buNone/>
            </a:pPr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Research Question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393770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72067" y="2362200"/>
            <a:ext cx="7408333" cy="376396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mtClean="0"/>
              <a:t>Explorative study</a:t>
            </a:r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Interviews </a:t>
            </a:r>
          </a:p>
          <a:p>
            <a:pPr marL="0" indent="0">
              <a:buNone/>
            </a:pPr>
            <a:endParaRPr lang="en-US"/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Respondents</a:t>
            </a:r>
          </a:p>
          <a:p>
            <a:pPr marL="457200" indent="-457200">
              <a:buFont typeface="+mj-lt"/>
              <a:buAutoNum type="alphaLcPeriod"/>
            </a:pPr>
            <a:r>
              <a:rPr lang="en-US" smtClean="0"/>
              <a:t>9 teachers (3 elementary schools, 3 junior high schools and 3 senior high schools)</a:t>
            </a:r>
          </a:p>
          <a:p>
            <a:pPr marL="457200" indent="-457200">
              <a:buFont typeface="+mj-lt"/>
              <a:buAutoNum type="alphaLcPeriod"/>
            </a:pPr>
            <a:r>
              <a:rPr lang="en-US" smtClean="0"/>
              <a:t>18 educators</a:t>
            </a:r>
          </a:p>
          <a:p>
            <a:pPr marL="457200" indent="-457200">
              <a:buFont typeface="+mj-lt"/>
              <a:buAutoNum type="alphaLcPeriod"/>
            </a:pPr>
            <a:r>
              <a:rPr lang="en-US" smtClean="0"/>
              <a:t>18 scientists </a:t>
            </a:r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Methods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58205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Characteristics of the respondents</a:t>
            </a:r>
            <a:endParaRPr lang="id-ID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3613131"/>
              </p:ext>
            </p:extLst>
          </p:nvPr>
        </p:nvGraphicFramePr>
        <p:xfrm>
          <a:off x="762000" y="2286000"/>
          <a:ext cx="7582526" cy="432816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71512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582646">
                <a:tc>
                  <a:txBody>
                    <a:bodyPr/>
                    <a:lstStyle/>
                    <a:p>
                      <a:r>
                        <a:rPr lang="en-US" sz="2000" dirty="0"/>
                        <a:t>Gender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2000" dirty="0"/>
                        <a:t>Male</a:t>
                      </a:r>
                    </a:p>
                    <a:p>
                      <a:r>
                        <a:rPr lang="en-ID" sz="2000" dirty="0"/>
                        <a:t>Female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000" dirty="0"/>
                        <a:t>22</a:t>
                      </a:r>
                    </a:p>
                    <a:p>
                      <a:pPr algn="ctr"/>
                      <a:r>
                        <a:rPr lang="en-ID" sz="2000" dirty="0"/>
                        <a:t>23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82057">
                <a:tc>
                  <a:txBody>
                    <a:bodyPr/>
                    <a:lstStyle/>
                    <a:p>
                      <a:r>
                        <a:rPr lang="en-US" sz="2000" dirty="0"/>
                        <a:t>Education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2000" dirty="0"/>
                        <a:t>Bachelor</a:t>
                      </a:r>
                    </a:p>
                    <a:p>
                      <a:r>
                        <a:rPr lang="en-ID" sz="2000" dirty="0"/>
                        <a:t>Master</a:t>
                      </a:r>
                    </a:p>
                    <a:p>
                      <a:r>
                        <a:rPr lang="en-ID" sz="2000" dirty="0"/>
                        <a:t>Doctor</a:t>
                      </a:r>
                    </a:p>
                    <a:p>
                      <a:r>
                        <a:rPr lang="en-ID" sz="2000" dirty="0"/>
                        <a:t>Professor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000" dirty="0"/>
                        <a:t>4</a:t>
                      </a:r>
                    </a:p>
                    <a:p>
                      <a:pPr algn="ctr"/>
                      <a:r>
                        <a:rPr lang="en-ID" sz="2000" dirty="0"/>
                        <a:t>6</a:t>
                      </a:r>
                    </a:p>
                    <a:p>
                      <a:pPr algn="ctr"/>
                      <a:r>
                        <a:rPr lang="en-ID" sz="2000" dirty="0"/>
                        <a:t>24</a:t>
                      </a:r>
                    </a:p>
                    <a:p>
                      <a:pPr algn="ctr"/>
                      <a:r>
                        <a:rPr lang="en-ID" sz="2000" dirty="0"/>
                        <a:t>11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082057">
                <a:tc>
                  <a:txBody>
                    <a:bodyPr/>
                    <a:lstStyle/>
                    <a:p>
                      <a:r>
                        <a:rPr lang="en-US" sz="2000" dirty="0"/>
                        <a:t>Teaching Level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2000" dirty="0"/>
                        <a:t>Elementary School</a:t>
                      </a:r>
                    </a:p>
                    <a:p>
                      <a:r>
                        <a:rPr lang="en-ID" sz="2000" dirty="0"/>
                        <a:t>Junior High School (JHS)</a:t>
                      </a:r>
                    </a:p>
                    <a:p>
                      <a:r>
                        <a:rPr lang="en-ID" sz="2000" dirty="0"/>
                        <a:t>Senior High School (SHS)</a:t>
                      </a:r>
                    </a:p>
                    <a:p>
                      <a:r>
                        <a:rPr lang="en-ID" sz="2000" dirty="0"/>
                        <a:t>University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000" dirty="0"/>
                        <a:t>3</a:t>
                      </a:r>
                    </a:p>
                    <a:p>
                      <a:pPr algn="ctr"/>
                      <a:r>
                        <a:rPr lang="en-ID" sz="2000" dirty="0"/>
                        <a:t>3</a:t>
                      </a:r>
                    </a:p>
                    <a:p>
                      <a:pPr algn="ctr"/>
                      <a:r>
                        <a:rPr lang="en-ID" sz="2000" dirty="0"/>
                        <a:t>3</a:t>
                      </a:r>
                    </a:p>
                    <a:p>
                      <a:pPr algn="ctr"/>
                      <a:r>
                        <a:rPr lang="en-ID" sz="2000" dirty="0"/>
                        <a:t>36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832351">
                <a:tc>
                  <a:txBody>
                    <a:bodyPr/>
                    <a:lstStyle/>
                    <a:p>
                      <a:r>
                        <a:rPr lang="en-US" sz="2000" dirty="0"/>
                        <a:t>Teaching experience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D" sz="2000" dirty="0"/>
                        <a:t>&lt; 5 years</a:t>
                      </a:r>
                    </a:p>
                    <a:p>
                      <a:r>
                        <a:rPr lang="en-ID" sz="2000" dirty="0"/>
                        <a:t>5-10 years</a:t>
                      </a:r>
                    </a:p>
                    <a:p>
                      <a:r>
                        <a:rPr lang="en-ID" sz="2000" dirty="0"/>
                        <a:t>&gt; 10 years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D" sz="2000" dirty="0"/>
                        <a:t>2</a:t>
                      </a:r>
                    </a:p>
                    <a:p>
                      <a:pPr algn="ctr"/>
                      <a:r>
                        <a:rPr lang="en-ID" sz="2000" dirty="0"/>
                        <a:t>13</a:t>
                      </a:r>
                    </a:p>
                    <a:p>
                      <a:pPr algn="ctr"/>
                      <a:r>
                        <a:rPr lang="en-ID" sz="2000" dirty="0"/>
                        <a:t>30</a:t>
                      </a:r>
                      <a:endParaRPr lang="en-US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458411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mtClean="0"/>
              <a:t>Evolution</a:t>
            </a:r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Ecology</a:t>
            </a:r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Genetics</a:t>
            </a:r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Physiology</a:t>
            </a:r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Cell biology</a:t>
            </a:r>
          </a:p>
          <a:p>
            <a:pPr marL="457200" indent="-457200">
              <a:buFont typeface="+mj-lt"/>
              <a:buAutoNum type="arabicPeriod"/>
            </a:pPr>
            <a:r>
              <a:rPr lang="en-US" smtClean="0"/>
              <a:t>Biodiversity and Taxonomy</a:t>
            </a:r>
          </a:p>
          <a:p>
            <a:pPr marL="0" indent="0">
              <a:buNone/>
            </a:pPr>
            <a:endParaRPr lang="id-ID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Major Biology Contents</a:t>
            </a:r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816294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0600" y="685800"/>
            <a:ext cx="7200900" cy="829101"/>
          </a:xfrm>
        </p:spPr>
        <p:txBody>
          <a:bodyPr/>
          <a:lstStyle/>
          <a:p>
            <a:r>
              <a:rPr lang="en-US" smtClean="0"/>
              <a:t>Results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438401"/>
            <a:ext cx="8473553" cy="403860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ID" smtClean="0"/>
              <a:t>There are agreements and disagreements amongst scientists, educators and teachers concerning the depth and bread of content for every school level</a:t>
            </a:r>
          </a:p>
          <a:p>
            <a:pPr marL="457200" indent="-457200">
              <a:buFont typeface="+mj-lt"/>
              <a:buAutoNum type="arabicPeriod"/>
            </a:pPr>
            <a:r>
              <a:rPr lang="en-ID" smtClean="0"/>
              <a:t>Primary school teachers are expected to undertand contents at macroscopic level and can be observed through our senses.</a:t>
            </a:r>
          </a:p>
          <a:p>
            <a:pPr marL="457200" indent="-457200">
              <a:buFont typeface="+mj-lt"/>
              <a:buAutoNum type="arabicPeriod"/>
            </a:pPr>
            <a:r>
              <a:rPr lang="en-ID" smtClean="0"/>
              <a:t>Junior high school teachers are expected to understand contents at cellular level</a:t>
            </a:r>
          </a:p>
          <a:p>
            <a:pPr marL="457200" indent="-457200">
              <a:buFont typeface="+mj-lt"/>
              <a:buAutoNum type="arabicPeriod"/>
            </a:pPr>
            <a:r>
              <a:rPr lang="en-ID"/>
              <a:t> </a:t>
            </a:r>
            <a:r>
              <a:rPr lang="en-ID" smtClean="0"/>
              <a:t>Senior </a:t>
            </a:r>
            <a:r>
              <a:rPr lang="en-ID"/>
              <a:t>high school teachers are expected to understand contents </a:t>
            </a:r>
            <a:r>
              <a:rPr lang="en-ID"/>
              <a:t>at </a:t>
            </a:r>
            <a:r>
              <a:rPr lang="en-ID" smtClean="0"/>
              <a:t>mollecular level</a:t>
            </a:r>
            <a:endParaRPr lang="en-ID"/>
          </a:p>
          <a:p>
            <a:pPr marL="457200" indent="-457200">
              <a:buFont typeface="+mj-lt"/>
              <a:buAutoNum type="arabicPeriod"/>
            </a:pPr>
            <a:endParaRPr lang="en-ID" smtClean="0"/>
          </a:p>
        </p:txBody>
      </p:sp>
    </p:spTree>
    <p:extLst>
      <p:ext uri="{BB962C8B-B14F-4D97-AF65-F5344CB8AC3E}">
        <p14:creationId xmlns:p14="http://schemas.microsoft.com/office/powerpoint/2010/main" val="4289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2584969"/>
              </p:ext>
            </p:extLst>
          </p:nvPr>
        </p:nvGraphicFramePr>
        <p:xfrm>
          <a:off x="228600" y="2209800"/>
          <a:ext cx="8686800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3402"/>
                <a:gridCol w="2941318"/>
                <a:gridCol w="1737360"/>
                <a:gridCol w="1737360"/>
                <a:gridCol w="173736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No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Content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Primary</a:t>
                      </a:r>
                      <a:r>
                        <a:rPr lang="en-US" baseline="0" smtClean="0"/>
                        <a:t> school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Junior Secondary school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Senior</a:t>
                      </a:r>
                      <a:r>
                        <a:rPr lang="en-US" baseline="0" smtClean="0"/>
                        <a:t> High School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1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Evolution</a:t>
                      </a:r>
                      <a:r>
                        <a:rPr lang="en-US" baseline="0" smtClean="0"/>
                        <a:t> 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2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Ecology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3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Genetics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4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Physiology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5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Cell biology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mtClean="0"/>
                        <a:t>6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mtClean="0"/>
                        <a:t>Biodiversity</a:t>
                      </a:r>
                      <a:r>
                        <a:rPr lang="en-US" baseline="0" smtClean="0"/>
                        <a:t>  &amp; Taxonomy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mtClean="0"/>
                        <a:t>√</a:t>
                      </a:r>
                      <a:endParaRPr lang="id-ID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mtClean="0"/>
              <a:t>Unanimous agreement on the breadth of the Content</a:t>
            </a:r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462216" y="5943599"/>
            <a:ext cx="8148384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ID" sz="2400" smtClean="0"/>
              <a:t>The higher the level of the schools, the broader the concepts </a:t>
            </a: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30518881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539714"/>
              </p:ext>
            </p:extLst>
          </p:nvPr>
        </p:nvGraphicFramePr>
        <p:xfrm>
          <a:off x="381000" y="2674938"/>
          <a:ext cx="8458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9400"/>
                <a:gridCol w="5638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smtClean="0"/>
                        <a:t>School</a:t>
                      </a:r>
                      <a:r>
                        <a:rPr lang="en-US" sz="2400" baseline="0" smtClean="0"/>
                        <a:t> Level</a:t>
                      </a:r>
                      <a:endParaRPr lang="id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The depth of the content</a:t>
                      </a:r>
                      <a:endParaRPr lang="id-ID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/>
                        <a:t>Primary School</a:t>
                      </a:r>
                      <a:endParaRPr lang="id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Basic concepts (protoconcepts)</a:t>
                      </a:r>
                      <a:endParaRPr lang="id-ID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/>
                        <a:t>Junior High School</a:t>
                      </a:r>
                      <a:endParaRPr lang="id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Cellular </a:t>
                      </a:r>
                      <a:endParaRPr lang="id-ID" sz="240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smtClean="0"/>
                        <a:t>Senior High</a:t>
                      </a:r>
                      <a:r>
                        <a:rPr lang="en-US" sz="2400" baseline="0" smtClean="0"/>
                        <a:t> School</a:t>
                      </a:r>
                      <a:endParaRPr lang="id-ID" sz="2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smtClean="0"/>
                        <a:t>Mollecular</a:t>
                      </a:r>
                      <a:endParaRPr lang="id-ID" sz="2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The Depth of the Content</a:t>
            </a:r>
            <a:endParaRPr lang="id-ID"/>
          </a:p>
        </p:txBody>
      </p:sp>
      <p:sp>
        <p:nvSpPr>
          <p:cNvPr id="5" name="TextBox 4"/>
          <p:cNvSpPr txBox="1"/>
          <p:nvPr/>
        </p:nvSpPr>
        <p:spPr>
          <a:xfrm>
            <a:off x="609600" y="5481933"/>
            <a:ext cx="8034572" cy="461665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ID" sz="2400" smtClean="0"/>
              <a:t>The higher the level of the schools, the deeper the concepts </a:t>
            </a:r>
            <a:endParaRPr lang="id-ID" sz="2400"/>
          </a:p>
        </p:txBody>
      </p:sp>
    </p:spTree>
    <p:extLst>
      <p:ext uri="{BB962C8B-B14F-4D97-AF65-F5344CB8AC3E}">
        <p14:creationId xmlns:p14="http://schemas.microsoft.com/office/powerpoint/2010/main" val="32671673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196</TotalTime>
  <Words>513</Words>
  <Application>Microsoft Office PowerPoint</Application>
  <PresentationFormat>On-screen Show (4:3)</PresentationFormat>
  <Paragraphs>180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Waveform</vt:lpstr>
      <vt:lpstr>CONTENT AND PEDAGOGY:  How much content is needed by biology teachers?</vt:lpstr>
      <vt:lpstr>Tentative Models of Teachers’ PCK</vt:lpstr>
      <vt:lpstr>Research Question</vt:lpstr>
      <vt:lpstr>Methods</vt:lpstr>
      <vt:lpstr>Characteristics of the respondents</vt:lpstr>
      <vt:lpstr>Major Biology Contents</vt:lpstr>
      <vt:lpstr>Results</vt:lpstr>
      <vt:lpstr>Unanimous agreement on the breadth of the Content</vt:lpstr>
      <vt:lpstr>The Depth of the Content</vt:lpstr>
      <vt:lpstr>Pattern of Breadth and Depth</vt:lpstr>
      <vt:lpstr>Detailed of Depth and Breadth</vt:lpstr>
      <vt:lpstr>Detailed of Depth and Breadth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 AND PEDAGOGY:  How much content is needed by biology teachers?</dc:title>
  <dc:creator>Ari Widodo</dc:creator>
  <cp:lastModifiedBy>Ari Widodo</cp:lastModifiedBy>
  <cp:revision>25</cp:revision>
  <dcterms:created xsi:type="dcterms:W3CDTF">2022-08-16T02:29:04Z</dcterms:created>
  <dcterms:modified xsi:type="dcterms:W3CDTF">2022-08-16T05:45:20Z</dcterms:modified>
</cp:coreProperties>
</file>