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4" r:id="rId5"/>
    <p:sldId id="257" r:id="rId6"/>
    <p:sldId id="306" r:id="rId7"/>
    <p:sldId id="303" r:id="rId8"/>
    <p:sldId id="329" r:id="rId9"/>
    <p:sldId id="309" r:id="rId10"/>
    <p:sldId id="321" r:id="rId11"/>
    <p:sldId id="328" r:id="rId12"/>
    <p:sldId id="326" r:id="rId13"/>
    <p:sldId id="330" r:id="rId14"/>
    <p:sldId id="294" r:id="rId15"/>
    <p:sldId id="325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B41"/>
    <a:srgbClr val="0000FF"/>
    <a:srgbClr val="248CD2"/>
    <a:srgbClr val="0D3047"/>
    <a:srgbClr val="114263"/>
    <a:srgbClr val="401918"/>
    <a:srgbClr val="731F1C"/>
    <a:srgbClr val="AB678E"/>
    <a:srgbClr val="B2606E"/>
    <a:srgbClr val="CA9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703" autoAdjust="0"/>
  </p:normalViewPr>
  <p:slideViewPr>
    <p:cSldViewPr snapToGrid="0">
      <p:cViewPr>
        <p:scale>
          <a:sx n="70" d="100"/>
          <a:sy n="70" d="100"/>
        </p:scale>
        <p:origin x="864" y="27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8/12/2022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8/12/2022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emf"/><Relationship Id="rId4" Type="http://schemas.openxmlformats.org/officeDocument/2006/relationships/image" Target="https://upload.wikimedia.org/wikipedia/en/e/eb/Knue_seal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u.edu/~sigur/pubs/SCAP24-pdf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98" r="-15367"/>
          <a:stretch/>
        </p:blipFill>
        <p:spPr>
          <a:xfrm>
            <a:off x="-647700" y="-8695"/>
            <a:ext cx="1022985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" y="3846512"/>
            <a:ext cx="12211050" cy="2471925"/>
            <a:chOff x="0" y="3808320"/>
            <a:chExt cx="7833208" cy="2547440"/>
          </a:xfrm>
        </p:grpSpPr>
        <p:sp>
          <p:nvSpPr>
            <p:cNvPr id="16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33" descr="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131" y="5745480"/>
            <a:ext cx="10273253" cy="520066"/>
          </a:xfrm>
        </p:spPr>
        <p:txBody>
          <a:bodyPr/>
          <a:lstStyle/>
          <a:p>
            <a:r>
              <a:rPr lang="en-US" sz="2800" b="1" dirty="0">
                <a:solidFill>
                  <a:srgbClr val="0B2B41"/>
                </a:solidFill>
                <a:latin typeface="AlternateGothic2 BT" panose="020B0608020202050204" pitchFamily="34" charset="0"/>
              </a:rPr>
              <a:t>KINGSLEY K. BOACHIE </a:t>
            </a:r>
            <a:r>
              <a:rPr lang="en-US" sz="2800" dirty="0">
                <a:solidFill>
                  <a:srgbClr val="0B2B41"/>
                </a:solidFill>
                <a:latin typeface="AlternateGothic2 BT" panose="020B0608020202050204" pitchFamily="34" charset="0"/>
              </a:rPr>
              <a:t>(KOICA-KNUE GLOBAL EDUCATION LEADERSHIP)</a:t>
            </a:r>
          </a:p>
        </p:txBody>
      </p:sp>
      <p:sp>
        <p:nvSpPr>
          <p:cNvPr id="22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 txBox="1">
            <a:spLocks/>
          </p:cNvSpPr>
          <p:nvPr/>
        </p:nvSpPr>
        <p:spPr>
          <a:xfrm>
            <a:off x="210716" y="3981573"/>
            <a:ext cx="11092283" cy="1160192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3600" b="1" dirty="0"/>
              <a:t>EXPLORING THE LIVED EXPERIENCES OF AFRICAN INTERNATIONAL STUDENTS IN GRADUATE EDUCATION IN KOREA</a:t>
            </a:r>
            <a:endParaRPr lang="en-US" sz="3600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F21090AC-AC13-4834-B642-F42408F8B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095" y="5860202"/>
            <a:ext cx="800159" cy="8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32" descr="title">
            <a:extLst>
              <a:ext uri="{FF2B5EF4-FFF2-40B4-BE49-F238E27FC236}">
                <a16:creationId xmlns:a16="http://schemas.microsoft.com/office/drawing/2014/main" id="{BD5D4025-4EA3-6303-4E86-3C4650D66792}"/>
              </a:ext>
            </a:extLst>
          </p:cNvPr>
          <p:cNvSpPr txBox="1">
            <a:spLocks/>
          </p:cNvSpPr>
          <p:nvPr/>
        </p:nvSpPr>
        <p:spPr>
          <a:xfrm>
            <a:off x="8138837" y="1519849"/>
            <a:ext cx="4517571" cy="1547622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masis MT Pro Black" panose="02040A04050005020304" pitchFamily="18" charset="0"/>
              </a:rPr>
              <a:t>2022 </a:t>
            </a:r>
          </a:p>
          <a:p>
            <a:pPr algn="ctr"/>
            <a:r>
              <a:rPr lang="en-US" sz="3600" b="1" dirty="0">
                <a:latin typeface="Amasis MT Pro Black" panose="02040A04050005020304" pitchFamily="18" charset="0"/>
              </a:rPr>
              <a:t>KNUE-UNTWIN </a:t>
            </a:r>
          </a:p>
          <a:p>
            <a:pPr algn="ctr"/>
            <a:r>
              <a:rPr lang="en-US" b="1" dirty="0">
                <a:latin typeface="Amasis MT Pro Black" panose="02040A04050005020304" pitchFamily="18" charset="0"/>
              </a:rPr>
              <a:t>INTERNATIONAL CONFERENCE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565C43-1A0E-382D-407A-EC7255D1F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436" y="151631"/>
            <a:ext cx="1589563" cy="13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at graduation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2659"/>
          <a:stretch/>
        </p:blipFill>
        <p:spPr>
          <a:xfrm>
            <a:off x="9399984" y="0"/>
            <a:ext cx="3284307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84860" y="0"/>
            <a:ext cx="7302124" cy="6858000"/>
            <a:chOff x="1777468" y="0"/>
            <a:chExt cx="7437419" cy="6858000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7468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itle 3" descr="Title">
            <a:extLst>
              <a:ext uri="{FF2B5EF4-FFF2-40B4-BE49-F238E27FC236}">
                <a16:creationId xmlns:a16="http://schemas.microsoft.com/office/drawing/2014/main" id="{8A971A15-1DD0-6382-4406-50B8D644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49" y="410800"/>
            <a:ext cx="10194323" cy="801588"/>
          </a:xfrm>
        </p:spPr>
        <p:txBody>
          <a:bodyPr/>
          <a:lstStyle/>
          <a:p>
            <a:r>
              <a:rPr lang="en-US" sz="3600" b="1" dirty="0"/>
              <a:t>Initial Concluding Remarks </a:t>
            </a:r>
          </a:p>
        </p:txBody>
      </p:sp>
      <p:sp>
        <p:nvSpPr>
          <p:cNvPr id="28" name="Text Placeholder 22" descr="content block 1">
            <a:extLst>
              <a:ext uri="{FF2B5EF4-FFF2-40B4-BE49-F238E27FC236}">
                <a16:creationId xmlns:a16="http://schemas.microsoft.com/office/drawing/2014/main" id="{6418E376-6B70-6D42-EFD6-6610E51CF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971" y="1378803"/>
            <a:ext cx="9884229" cy="451181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Obtaining detailed information about the program of study (</a:t>
            </a:r>
            <a:r>
              <a:rPr lang="en-US" sz="3200" i="1" dirty="0">
                <a:latin typeface="+mj-lt"/>
              </a:rPr>
              <a:t>professors/advisors/supervisors, language for instruction/graduation, stipends, publication of papers, graduation requirements</a:t>
            </a:r>
            <a:r>
              <a:rPr lang="en-US" sz="3300" dirty="0">
                <a:latin typeface="+mj-lt"/>
              </a:rPr>
              <a:t>) is vital.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Self confidence, analytical and critical reflective skills are important.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Language assimilation improves experience.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Extensive reading about country, people and culture  (YouTube) enhances students lived experiences.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3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300" dirty="0">
              <a:latin typeface="+mj-lt"/>
            </a:endParaRPr>
          </a:p>
          <a:p>
            <a:pPr algn="just"/>
            <a:endParaRPr lang="en-US" sz="3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05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at graduation">
            <a:extLst>
              <a:ext uri="{FF2B5EF4-FFF2-40B4-BE49-F238E27FC236}">
                <a16:creationId xmlns:a16="http://schemas.microsoft.com/office/drawing/2014/main" id="{BD0958B7-E663-4510-9C53-EE09FEEB7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2659"/>
          <a:stretch/>
        </p:blipFill>
        <p:spPr>
          <a:xfrm>
            <a:off x="9399984" y="0"/>
            <a:ext cx="3284307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84860" y="0"/>
            <a:ext cx="7302124" cy="6858000"/>
            <a:chOff x="1777468" y="0"/>
            <a:chExt cx="7437419" cy="6858000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7468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243547" y="1149057"/>
            <a:ext cx="7643153" cy="5519346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+mj-lt"/>
            </a:endParaRPr>
          </a:p>
        </p:txBody>
      </p:sp>
      <p:sp>
        <p:nvSpPr>
          <p:cNvPr id="16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91" y="283377"/>
            <a:ext cx="10403833" cy="830997"/>
          </a:xfrm>
        </p:spPr>
        <p:txBody>
          <a:bodyPr/>
          <a:lstStyle/>
          <a:p>
            <a:r>
              <a:rPr lang="en-US" sz="4000" b="1" dirty="0"/>
              <a:t>Expected Outcomes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63" y="1256726"/>
            <a:ext cx="1843526" cy="1703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411" y="1078268"/>
            <a:ext cx="1786250" cy="17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437" y="896282"/>
            <a:ext cx="2064688" cy="2064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02715">
            <a:off x="1086963" y="2866895"/>
            <a:ext cx="596848" cy="59684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3847" y="3638155"/>
            <a:ext cx="2371319" cy="28090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Contribution to literature on international students’ experience in Higher or Graduate Education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70310" y="3638155"/>
            <a:ext cx="2723302" cy="28090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Influence policy reforms and programs for international students in universities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921" y="3561882"/>
            <a:ext cx="2874759" cy="285484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Provide information to guide the experiences of prospective students aiming to study in Korea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02715">
            <a:off x="4412686" y="2885077"/>
            <a:ext cx="596848" cy="5968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02715">
            <a:off x="8040202" y="2806739"/>
            <a:ext cx="596848" cy="5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654C9A-D48F-BA7A-EC66-B82D1BBF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4493" y="32658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1" y="176440"/>
            <a:ext cx="10206264" cy="489494"/>
          </a:xfrm>
        </p:spPr>
        <p:txBody>
          <a:bodyPr/>
          <a:lstStyle/>
          <a:p>
            <a:r>
              <a:rPr lang="en-US" sz="3200" b="1" dirty="0"/>
              <a:t>REFERENCES</a:t>
            </a:r>
          </a:p>
        </p:txBody>
      </p:sp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535" y="938648"/>
            <a:ext cx="10598550" cy="5420545"/>
          </a:xfrm>
        </p:spPr>
        <p:txBody>
          <a:bodyPr/>
          <a:lstStyle/>
          <a:p>
            <a:pPr marL="465138" indent="-465138" algn="just"/>
            <a:r>
              <a:rPr lang="en-US" dirty="0">
                <a:latin typeface="+mj-lt"/>
              </a:rPr>
              <a:t>De Wit, H. (2011). Trends, issues and challenges in </a:t>
            </a:r>
            <a:r>
              <a:rPr lang="en-US" dirty="0" err="1">
                <a:latin typeface="+mj-lt"/>
              </a:rPr>
              <a:t>internationalisation</a:t>
            </a:r>
            <a:r>
              <a:rPr lang="en-US" dirty="0">
                <a:latin typeface="+mj-lt"/>
              </a:rPr>
              <a:t> of higher education. Centre for Applied Research on Economics and Management, </a:t>
            </a:r>
            <a:r>
              <a:rPr lang="en-US" dirty="0" err="1">
                <a:latin typeface="+mj-lt"/>
              </a:rPr>
              <a:t>Hogeschool</a:t>
            </a:r>
            <a:r>
              <a:rPr lang="en-US" dirty="0">
                <a:latin typeface="+mj-lt"/>
              </a:rPr>
              <a:t> van Amsterdam.</a:t>
            </a:r>
          </a:p>
          <a:p>
            <a:pPr marL="465138" indent="-465138" algn="just"/>
            <a:r>
              <a:rPr lang="en-US" dirty="0" err="1">
                <a:latin typeface="+mj-lt"/>
              </a:rPr>
              <a:t>Kilinç</a:t>
            </a:r>
            <a:r>
              <a:rPr lang="en-US" dirty="0">
                <a:latin typeface="+mj-lt"/>
              </a:rPr>
              <a:t>, A. Ç., </a:t>
            </a:r>
            <a:r>
              <a:rPr lang="en-US" dirty="0" err="1">
                <a:latin typeface="+mj-lt"/>
              </a:rPr>
              <a:t>Arslan</a:t>
            </a:r>
            <a:r>
              <a:rPr lang="en-US" dirty="0">
                <a:latin typeface="+mj-lt"/>
              </a:rPr>
              <a:t>, K., &amp; </a:t>
            </a:r>
            <a:r>
              <a:rPr lang="en-US" dirty="0" err="1">
                <a:latin typeface="+mj-lt"/>
              </a:rPr>
              <a:t>Polat</a:t>
            </a:r>
            <a:r>
              <a:rPr lang="en-US" dirty="0">
                <a:latin typeface="+mj-lt"/>
              </a:rPr>
              <a:t>, M. (2020). Studying abroad: A phenomenological study of lived experiences of international students in Turkey. </a:t>
            </a:r>
            <a:r>
              <a:rPr lang="en-US" i="1" dirty="0">
                <a:latin typeface="+mj-lt"/>
              </a:rPr>
              <a:t>Journal of International Students, 10</a:t>
            </a:r>
            <a:r>
              <a:rPr lang="en-US" dirty="0">
                <a:latin typeface="+mj-lt"/>
              </a:rPr>
              <a:t>(4), 853-871. </a:t>
            </a:r>
          </a:p>
          <a:p>
            <a:pPr marL="465138" indent="-465138" algn="just"/>
            <a:r>
              <a:rPr lang="en-US" dirty="0">
                <a:latin typeface="+mj-lt"/>
              </a:rPr>
              <a:t>Kim-Renaud, Y. K., </a:t>
            </a:r>
            <a:r>
              <a:rPr lang="en-US" dirty="0" err="1">
                <a:latin typeface="+mj-lt"/>
              </a:rPr>
              <a:t>Grinker</a:t>
            </a:r>
            <a:r>
              <a:rPr lang="en-US" dirty="0">
                <a:latin typeface="+mj-lt"/>
              </a:rPr>
              <a:t>, R. R., &amp; Larsen, K. W. (2005). </a:t>
            </a:r>
            <a:r>
              <a:rPr lang="en-US" i="1" dirty="0">
                <a:latin typeface="+mj-lt"/>
              </a:rPr>
              <a:t>The </a:t>
            </a:r>
            <a:r>
              <a:rPr lang="en-US" i="1" dirty="0" err="1">
                <a:latin typeface="+mj-lt"/>
              </a:rPr>
              <a:t>Sigur</a:t>
            </a:r>
            <a:r>
              <a:rPr lang="en-US" i="1" dirty="0">
                <a:latin typeface="+mj-lt"/>
              </a:rPr>
              <a:t> Center Asia Papers: Korean Education.</a:t>
            </a:r>
            <a:r>
              <a:rPr lang="en-US" dirty="0">
                <a:latin typeface="+mj-lt"/>
              </a:rPr>
              <a:t> (Eds.), The George Washington University Press. Retrieved from </a:t>
            </a:r>
            <a:r>
              <a:rPr lang="en-US" dirty="0">
                <a:latin typeface="+mj-lt"/>
                <a:hlinkClick r:id="rId3"/>
              </a:rPr>
              <a:t>http://www.gwu.edu/~sigur/pubs/SCAP24-pdf</a:t>
            </a:r>
            <a:endParaRPr lang="en-US" dirty="0">
              <a:latin typeface="+mj-lt"/>
            </a:endParaRPr>
          </a:p>
          <a:p>
            <a:pPr marL="465138" indent="-465138" algn="just"/>
            <a:r>
              <a:rPr lang="en-US" dirty="0">
                <a:latin typeface="+mj-lt"/>
              </a:rPr>
              <a:t>Marshall, J. (2014). </a:t>
            </a:r>
            <a:r>
              <a:rPr lang="en-US" i="1" dirty="0">
                <a:latin typeface="+mj-lt"/>
              </a:rPr>
              <a:t>Introduction to comparative and international education</a:t>
            </a:r>
            <a:r>
              <a:rPr lang="en-US" dirty="0">
                <a:latin typeface="+mj-lt"/>
              </a:rPr>
              <a:t>. SAGE.</a:t>
            </a:r>
          </a:p>
          <a:p>
            <a:pPr marL="465138" indent="-465138" algn="just"/>
            <a:r>
              <a:rPr lang="en-US" dirty="0" err="1">
                <a:latin typeface="+mj-lt"/>
              </a:rPr>
              <a:t>Morosini</a:t>
            </a:r>
            <a:r>
              <a:rPr lang="en-US" dirty="0">
                <a:latin typeface="+mj-lt"/>
              </a:rPr>
              <a:t>, M., Corte, M., &amp; </a:t>
            </a:r>
            <a:r>
              <a:rPr lang="en-US" dirty="0" err="1">
                <a:latin typeface="+mj-lt"/>
              </a:rPr>
              <a:t>Guilherme</a:t>
            </a:r>
            <a:r>
              <a:rPr lang="en-US" dirty="0">
                <a:latin typeface="+mj-lt"/>
              </a:rPr>
              <a:t>, A. (2017). Internationalization of higher education: A perspective from the great south. </a:t>
            </a:r>
            <a:r>
              <a:rPr lang="en-US" i="1" dirty="0">
                <a:latin typeface="+mj-lt"/>
              </a:rPr>
              <a:t>Creative Education, 8</a:t>
            </a:r>
            <a:r>
              <a:rPr lang="en-US" dirty="0">
                <a:latin typeface="+mj-lt"/>
              </a:rPr>
              <a:t>(1), 95–113</a:t>
            </a:r>
          </a:p>
          <a:p>
            <a:pPr marL="465138" indent="-465138" algn="just"/>
            <a:r>
              <a:rPr lang="en-US" dirty="0" err="1">
                <a:latin typeface="+mj-lt"/>
              </a:rPr>
              <a:t>Ozturgut</a:t>
            </a:r>
            <a:r>
              <a:rPr lang="en-US" dirty="0">
                <a:latin typeface="+mj-lt"/>
              </a:rPr>
              <a:t>, O. &amp; Murphy, C. (2009). Literature vs. practice: challenges for international students in the U.S. International Journal of Teaching and Learning in Higher Education, 22(3), 374–385. </a:t>
            </a:r>
          </a:p>
          <a:p>
            <a:pPr marL="465138" indent="-465138" algn="just"/>
            <a:r>
              <a:rPr lang="en-US" dirty="0">
                <a:latin typeface="+mj-lt"/>
              </a:rPr>
              <a:t>Dos santos, L. M. (2020). The challenging experiences of international students in South Korea: The neo-racism perspective. </a:t>
            </a:r>
            <a:r>
              <a:rPr lang="en-US" i="1" dirty="0">
                <a:latin typeface="+mj-lt"/>
              </a:rPr>
              <a:t>Universal Journal of Educational Research, 8</a:t>
            </a:r>
            <a:r>
              <a:rPr lang="en-US" dirty="0">
                <a:latin typeface="+mj-lt"/>
              </a:rPr>
              <a:t>(12B), 8102-8109. </a:t>
            </a:r>
          </a:p>
          <a:p>
            <a:pPr marL="465138" indent="-465138" algn="just"/>
            <a:r>
              <a:rPr lang="en-US" dirty="0">
                <a:latin typeface="+mj-lt"/>
              </a:rPr>
              <a:t>Schlossberg, N. (1983). </a:t>
            </a:r>
            <a:r>
              <a:rPr lang="en-US" i="1" dirty="0">
                <a:latin typeface="+mj-lt"/>
              </a:rPr>
              <a:t>Counseling adults in transition</a:t>
            </a:r>
            <a:r>
              <a:rPr lang="en-US" dirty="0">
                <a:latin typeface="+mj-lt"/>
              </a:rPr>
              <a:t>. Springer.</a:t>
            </a:r>
          </a:p>
          <a:p>
            <a:pPr marL="465138" indent="-465138" algn="just"/>
            <a:r>
              <a:rPr lang="en-US" dirty="0">
                <a:latin typeface="+mj-lt"/>
              </a:rPr>
              <a:t>Seth, M. J. (2002). </a:t>
            </a:r>
            <a:r>
              <a:rPr lang="en-US" i="1" dirty="0">
                <a:latin typeface="+mj-lt"/>
              </a:rPr>
              <a:t>Education fever: Society, politics, and the pursuit of schooling in South Korea</a:t>
            </a:r>
            <a:r>
              <a:rPr lang="en-US" dirty="0">
                <a:latin typeface="+mj-lt"/>
              </a:rPr>
              <a:t>. University of </a:t>
            </a:r>
            <a:r>
              <a:rPr lang="en-US" dirty="0" err="1">
                <a:latin typeface="+mj-lt"/>
              </a:rPr>
              <a:t>Hawaiʻi</a:t>
            </a:r>
            <a:r>
              <a:rPr lang="en-US" dirty="0">
                <a:latin typeface="+mj-lt"/>
              </a:rPr>
              <a:t> Press and Center for Korean Studies.</a:t>
            </a:r>
          </a:p>
          <a:p>
            <a:pPr marL="465138" indent="-465138" algn="just"/>
            <a:r>
              <a:rPr lang="en-US" sz="1600" dirty="0">
                <a:latin typeface="+mj-lt"/>
              </a:rPr>
              <a:t>van </a:t>
            </a:r>
            <a:r>
              <a:rPr lang="en-US" sz="1600" dirty="0" err="1">
                <a:latin typeface="+mj-lt"/>
              </a:rPr>
              <a:t>Manen</a:t>
            </a:r>
            <a:r>
              <a:rPr lang="en-US" sz="1600" dirty="0">
                <a:latin typeface="+mj-lt"/>
              </a:rPr>
              <a:t>, M. (2014). </a:t>
            </a:r>
            <a:r>
              <a:rPr lang="en-US" sz="1600" i="1" dirty="0">
                <a:latin typeface="+mj-lt"/>
              </a:rPr>
              <a:t>Phenomenology of practice: Meaning-giving methods in phenomenological research and writing</a:t>
            </a:r>
            <a:r>
              <a:rPr lang="en-US" sz="1600" dirty="0">
                <a:latin typeface="+mj-lt"/>
              </a:rPr>
              <a:t>. Left Coast Press Inc.</a:t>
            </a:r>
          </a:p>
          <a:p>
            <a:pPr marL="465138" indent="-465138" algn="just"/>
            <a:r>
              <a:rPr lang="en-US" sz="1600" dirty="0">
                <a:latin typeface="+mj-lt"/>
              </a:rPr>
              <a:t>van </a:t>
            </a:r>
            <a:r>
              <a:rPr lang="en-US" sz="1600" dirty="0" err="1">
                <a:latin typeface="+mj-lt"/>
              </a:rPr>
              <a:t>Manen</a:t>
            </a:r>
            <a:r>
              <a:rPr lang="en-US" sz="1600" dirty="0">
                <a:latin typeface="+mj-lt"/>
              </a:rPr>
              <a:t>, M. (2015). </a:t>
            </a:r>
            <a:r>
              <a:rPr lang="en-US" sz="1600" i="1" dirty="0">
                <a:latin typeface="+mj-lt"/>
              </a:rPr>
              <a:t>Researching lived experience: Human science for an action sensitive pedagogy </a:t>
            </a:r>
            <a:r>
              <a:rPr lang="en-US" sz="1600" dirty="0">
                <a:latin typeface="+mj-lt"/>
              </a:rPr>
              <a:t>(2nd ed.). Left Coast Press.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5" descr="Slide Number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8413"/>
          <a:stretch/>
        </p:blipFill>
        <p:spPr>
          <a:xfrm>
            <a:off x="8077091" y="0"/>
            <a:ext cx="4369668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62521" y="0"/>
            <a:ext cx="8463337" cy="6858000"/>
            <a:chOff x="2340861" y="0"/>
            <a:chExt cx="8463337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4207410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91" y="226227"/>
            <a:ext cx="8804643" cy="830997"/>
          </a:xfrm>
        </p:spPr>
        <p:txBody>
          <a:bodyPr/>
          <a:lstStyle/>
          <a:p>
            <a:r>
              <a:rPr lang="en-US" sz="4000" b="1" dirty="0"/>
              <a:t>Background  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1" y="846765"/>
            <a:ext cx="6908040" cy="549566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general globalization agenda has been compelling higher institutions of education (HIE) to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transform</a:t>
            </a:r>
            <a:r>
              <a:rPr lang="en-US" sz="2800" dirty="0">
                <a:latin typeface="+mj-lt"/>
              </a:rPr>
              <a:t> themselves.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internationalization</a:t>
            </a:r>
            <a:r>
              <a:rPr lang="en-US" sz="2800" dirty="0">
                <a:latin typeface="+mj-lt"/>
              </a:rPr>
              <a:t> of education has become a heightened issue within higher education literature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Students from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different </a:t>
            </a:r>
            <a:r>
              <a:rPr lang="en-US" sz="2800" dirty="0">
                <a:latin typeface="+mj-lt"/>
              </a:rPr>
              <a:t>parts of the world </a:t>
            </a:r>
            <a:r>
              <a:rPr lang="en-US" sz="2800" dirty="0">
                <a:solidFill>
                  <a:srgbClr val="0B2B41"/>
                </a:solidFill>
                <a:latin typeface="+mj-lt"/>
              </a:rPr>
              <a:t>travel</a:t>
            </a:r>
            <a:r>
              <a:rPr lang="en-US" sz="2800" dirty="0">
                <a:latin typeface="+mj-lt"/>
              </a:rPr>
              <a:t> to other countries to pursue various programs at the graduate level.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Many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universities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in South Korea are on the forefront of admitting international students to the sciences, education, engineering and technology.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7CE7AF3-60F0-A148-28F3-9AE5A5B4F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6"/>
          <a:stretch/>
        </p:blipFill>
        <p:spPr bwMode="auto">
          <a:xfrm>
            <a:off x="7574357" y="628381"/>
            <a:ext cx="4470854" cy="26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44F2A6-4A91-BBA7-87D2-6B79D31126E3}"/>
              </a:ext>
            </a:extLst>
          </p:cNvPr>
          <p:cNvSpPr txBox="1"/>
          <p:nvPr/>
        </p:nvSpPr>
        <p:spPr>
          <a:xfrm>
            <a:off x="7526279" y="3132823"/>
            <a:ext cx="1677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</a:t>
            </a:r>
            <a:r>
              <a:rPr lang="pl-PL" sz="1000" i="1" dirty="0"/>
              <a:t>MoE-NIIE</a:t>
            </a:r>
            <a:r>
              <a:rPr lang="en-US" sz="1000" i="1" dirty="0"/>
              <a:t> (</a:t>
            </a:r>
            <a:r>
              <a:rPr lang="pl-PL" sz="1000" i="1" dirty="0"/>
              <a:t>2020</a:t>
            </a:r>
            <a:r>
              <a:rPr lang="en-US" sz="1000" i="1" dirty="0"/>
              <a:t>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3057FB-DCCB-11DB-FA08-140698016A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50" t="24443" r="41786" b="19025"/>
          <a:stretch/>
        </p:blipFill>
        <p:spPr>
          <a:xfrm>
            <a:off x="7465578" y="3485816"/>
            <a:ext cx="4635789" cy="27930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C961A0-8542-CA4A-CA9E-BDA8FDC2BF2E}"/>
              </a:ext>
            </a:extLst>
          </p:cNvPr>
          <p:cNvSpPr txBox="1"/>
          <p:nvPr/>
        </p:nvSpPr>
        <p:spPr>
          <a:xfrm>
            <a:off x="7465578" y="6130539"/>
            <a:ext cx="1500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Yoon (</a:t>
            </a:r>
            <a:r>
              <a:rPr lang="pl-PL" sz="1000" i="1" dirty="0"/>
              <a:t>202</a:t>
            </a:r>
            <a:r>
              <a:rPr lang="en-US" sz="1000" i="1" dirty="0"/>
              <a:t>2) </a:t>
            </a: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8413"/>
          <a:stretch/>
        </p:blipFill>
        <p:spPr>
          <a:xfrm>
            <a:off x="8173343" y="0"/>
            <a:ext cx="4369668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43986" y="0"/>
            <a:ext cx="8999383" cy="6858000"/>
            <a:chOff x="1804815" y="0"/>
            <a:chExt cx="8999383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4207410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04815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06" y="151838"/>
            <a:ext cx="8804643" cy="830997"/>
          </a:xfrm>
        </p:spPr>
        <p:txBody>
          <a:bodyPr/>
          <a:lstStyle/>
          <a:p>
            <a:r>
              <a:rPr lang="en-US" sz="4000" b="1" dirty="0"/>
              <a:t>Research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921" y="889441"/>
            <a:ext cx="8016878" cy="563304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Many international students have been exposed to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experiences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that are related to living conditions, different food, learning styles, studying appointments, academic writing/research, work-life balance, language, interpersonal relationship, financial, sociocultural, racism and personal issues.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Koreans place much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premium</a:t>
            </a:r>
            <a:r>
              <a:rPr lang="en-US" sz="2800" dirty="0">
                <a:latin typeface="+mj-lt"/>
              </a:rPr>
              <a:t> on education… “education syndrome” or “</a:t>
            </a:r>
            <a:r>
              <a:rPr lang="ko-KR" altLang="en-US" sz="2800" dirty="0">
                <a:latin typeface="+mj-lt"/>
              </a:rPr>
              <a:t>교육열</a:t>
            </a:r>
            <a:r>
              <a:rPr lang="en-US" altLang="ko-KR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gyoyug-yeol</a:t>
            </a:r>
            <a:r>
              <a:rPr lang="en-US" sz="2800" i="1" dirty="0">
                <a:latin typeface="+mj-lt"/>
              </a:rPr>
              <a:t>- education fever</a:t>
            </a:r>
            <a:r>
              <a:rPr lang="en-US" sz="2800" dirty="0">
                <a:latin typeface="+mj-lt"/>
              </a:rPr>
              <a:t>”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However, there seem to be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limited studies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that explored the experiences of international students in Korea, especially among students from Africa. </a:t>
            </a:r>
          </a:p>
        </p:txBody>
      </p:sp>
      <p:pic>
        <p:nvPicPr>
          <p:cNvPr id="2050" name="Picture 2" descr="What Makes Studying So Difficult? - LearnOutLive">
            <a:extLst>
              <a:ext uri="{FF2B5EF4-FFF2-40B4-BE49-F238E27FC236}">
                <a16:creationId xmlns:a16="http://schemas.microsoft.com/office/drawing/2014/main" id="{2E03F67F-1DF6-CEC4-46BA-77232669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403" y="695642"/>
            <a:ext cx="1517051" cy="1012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ter Becomes Better: Study Finds You Can 'Train' Your Taste Buds To Like  Veggies">
            <a:extLst>
              <a:ext uri="{FF2B5EF4-FFF2-40B4-BE49-F238E27FC236}">
                <a16:creationId xmlns:a16="http://schemas.microsoft.com/office/drawing/2014/main" id="{D66083AE-7FC4-9B97-8F49-FD6571D1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214" y="670242"/>
            <a:ext cx="1645016" cy="109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verse Multiethnic Friends Sitting Together Cafe Stock Photo 1225131265 |  Shutterstock">
            <a:extLst>
              <a:ext uri="{FF2B5EF4-FFF2-40B4-BE49-F238E27FC236}">
                <a16:creationId xmlns:a16="http://schemas.microsoft.com/office/drawing/2014/main" id="{B5157EA7-72FF-F520-BF80-2CBCED3C5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2"/>
          <a:stretch/>
        </p:blipFill>
        <p:spPr bwMode="auto">
          <a:xfrm>
            <a:off x="10352987" y="1865399"/>
            <a:ext cx="1645017" cy="1088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ltiethnic Group Cheerful College Students Studying Stock Photo 175259120  | Shutterstock">
            <a:extLst>
              <a:ext uri="{FF2B5EF4-FFF2-40B4-BE49-F238E27FC236}">
                <a16:creationId xmlns:a16="http://schemas.microsoft.com/office/drawing/2014/main" id="{92CAEA33-7E22-8F1A-E540-A44BAA59D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8"/>
          <a:stretch/>
        </p:blipFill>
        <p:spPr bwMode="auto">
          <a:xfrm>
            <a:off x="8680435" y="1861514"/>
            <a:ext cx="1590820" cy="1092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ademic Experience — Elite Open School">
            <a:extLst>
              <a:ext uri="{FF2B5EF4-FFF2-40B4-BE49-F238E27FC236}">
                <a16:creationId xmlns:a16="http://schemas.microsoft.com/office/drawing/2014/main" id="{8771F4B2-F61E-09E9-F50A-9412DA39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32" y="3058276"/>
            <a:ext cx="1590820" cy="1060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POC hiking groups work to make the outdoors a more diverse space | The  Optimist Daily">
            <a:extLst>
              <a:ext uri="{FF2B5EF4-FFF2-40B4-BE49-F238E27FC236}">
                <a16:creationId xmlns:a16="http://schemas.microsoft.com/office/drawing/2014/main" id="{824C7F25-82CB-8FF4-5896-82F3065C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2" b="14433"/>
          <a:stretch/>
        </p:blipFill>
        <p:spPr bwMode="auto">
          <a:xfrm>
            <a:off x="10334290" y="3009035"/>
            <a:ext cx="1659601" cy="1109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jobs can you get with a Biomedical Sciences degree in the UK? |  Milkround">
            <a:extLst>
              <a:ext uri="{FF2B5EF4-FFF2-40B4-BE49-F238E27FC236}">
                <a16:creationId xmlns:a16="http://schemas.microsoft.com/office/drawing/2014/main" id="{E7C863AD-503D-9C25-0033-54B59E26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18" y="4249280"/>
            <a:ext cx="1560587" cy="877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6 Reasons Online Classes Are Increasing In Popularity Today - North East  Connected">
            <a:extLst>
              <a:ext uri="{FF2B5EF4-FFF2-40B4-BE49-F238E27FC236}">
                <a16:creationId xmlns:a16="http://schemas.microsoft.com/office/drawing/2014/main" id="{6CF2585E-98F7-4722-5FD3-6866F2E4B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b="8401"/>
          <a:stretch/>
        </p:blipFill>
        <p:spPr bwMode="auto">
          <a:xfrm>
            <a:off x="10305704" y="4223655"/>
            <a:ext cx="1697525" cy="928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ock campaign gives Iowa State students new perspective on political  process • News Service • Iowa State University">
            <a:extLst>
              <a:ext uri="{FF2B5EF4-FFF2-40B4-BE49-F238E27FC236}">
                <a16:creationId xmlns:a16="http://schemas.microsoft.com/office/drawing/2014/main" id="{6C40E35C-1578-650C-8855-B2CD96A67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/>
          <a:stretch/>
        </p:blipFill>
        <p:spPr bwMode="auto">
          <a:xfrm>
            <a:off x="10296366" y="5258428"/>
            <a:ext cx="1697525" cy="1060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ow to Deal With Constant Anxiety and Constant Worry">
            <a:extLst>
              <a:ext uri="{FF2B5EF4-FFF2-40B4-BE49-F238E27FC236}">
                <a16:creationId xmlns:a16="http://schemas.microsoft.com/office/drawing/2014/main" id="{28AC9DDD-4A04-3E95-1E3F-508D5F3F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32" y="5274907"/>
            <a:ext cx="1560588" cy="1040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3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98"/>
          <a:stretch/>
        </p:blipFill>
        <p:spPr>
          <a:xfrm>
            <a:off x="8093425" y="0"/>
            <a:ext cx="40223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08826" y="0"/>
            <a:ext cx="7302124" cy="6858000"/>
            <a:chOff x="1777468" y="0"/>
            <a:chExt cx="7437419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7468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/>
          </p:cNvSpPr>
          <p:nvPr/>
        </p:nvSpPr>
        <p:spPr>
          <a:xfrm>
            <a:off x="253113" y="141050"/>
            <a:ext cx="6792562" cy="830997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Research Questions</a:t>
            </a:r>
          </a:p>
        </p:txBody>
      </p:sp>
      <p:sp>
        <p:nvSpPr>
          <p:cNvPr id="1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822" y="807941"/>
            <a:ext cx="10272789" cy="1239429"/>
          </a:xfrm>
        </p:spPr>
        <p:txBody>
          <a:bodyPr/>
          <a:lstStyle/>
          <a:p>
            <a:pPr algn="just"/>
            <a:r>
              <a:rPr lang="en-US" sz="2700" dirty="0">
                <a:latin typeface="+mj-lt"/>
              </a:rPr>
              <a:t>To fill this gap in literature, this study used the </a:t>
            </a:r>
            <a:r>
              <a:rPr lang="en-US" sz="2700" b="1" dirty="0">
                <a:latin typeface="+mj-lt"/>
              </a:rPr>
              <a:t>phenomenological methodology </a:t>
            </a:r>
            <a:r>
              <a:rPr lang="en-US" sz="2700" dirty="0">
                <a:latin typeface="+mj-lt"/>
              </a:rPr>
              <a:t>to explore the experiences of African international students in South Korea universities. Thus, following questions will guide this study: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700" dirty="0">
              <a:latin typeface="+mj-lt"/>
            </a:endParaRPr>
          </a:p>
        </p:txBody>
      </p:sp>
      <p:sp>
        <p:nvSpPr>
          <p:cNvPr id="16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56820" y="2381968"/>
            <a:ext cx="9829569" cy="3258428"/>
          </a:xfrm>
        </p:spPr>
        <p:txBody>
          <a:bodyPr/>
          <a:lstStyle/>
          <a:p>
            <a:pPr marL="1082675" indent="-457200" algn="just">
              <a:buFont typeface="+mj-lt"/>
              <a:buAutoNum type="arabicPeriod"/>
            </a:pPr>
            <a:r>
              <a:rPr lang="en-US" sz="2800" dirty="0">
                <a:latin typeface="+mj-lt"/>
              </a:rPr>
              <a:t>How do international students experience the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space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time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of studying at the graduate level?</a:t>
            </a:r>
          </a:p>
          <a:p>
            <a:pPr marL="1082675" indent="-457200" algn="just">
              <a:buFont typeface="+mj-lt"/>
              <a:buAutoNum type="arabicPeriod"/>
            </a:pPr>
            <a:r>
              <a:rPr lang="en-US" sz="2800" dirty="0">
                <a:latin typeface="+mj-lt"/>
              </a:rPr>
              <a:t>What is the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corporeality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of studying as an international student from Africa?</a:t>
            </a:r>
          </a:p>
          <a:p>
            <a:pPr marL="1082675" indent="-457200" algn="just">
              <a:buFont typeface="+mj-lt"/>
              <a:buAutoNum type="arabicPeriod"/>
            </a:pPr>
            <a:r>
              <a:rPr lang="en-US" sz="2800" dirty="0">
                <a:latin typeface="+mj-lt"/>
              </a:rPr>
              <a:t>How do students experience the relationality of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self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others</a:t>
            </a:r>
            <a:r>
              <a:rPr lang="en-US" sz="2800" dirty="0">
                <a:latin typeface="+mj-lt"/>
              </a:rPr>
              <a:t> in the context of being a graduate student?</a:t>
            </a:r>
          </a:p>
          <a:p>
            <a:pPr marL="1082675" indent="-457200" algn="just">
              <a:buFont typeface="+mj-lt"/>
              <a:buAutoNum type="arabicPeriod"/>
            </a:pPr>
            <a:r>
              <a:rPr lang="en-US" sz="2800" dirty="0">
                <a:latin typeface="+mj-lt"/>
              </a:rPr>
              <a:t>How do students experience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things</a:t>
            </a:r>
            <a:r>
              <a:rPr lang="en-US" sz="2800" dirty="0">
                <a:latin typeface="+mj-lt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technology </a:t>
            </a:r>
            <a:r>
              <a:rPr lang="en-US" sz="2800" dirty="0">
                <a:latin typeface="+mj-lt"/>
              </a:rPr>
              <a:t>as graduate students from Africa? </a:t>
            </a:r>
            <a:endParaRPr lang="en-US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E12BF9-2DEA-FC45-3847-2F65948A9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9" y="2490827"/>
            <a:ext cx="595222" cy="595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CAF733-DE3B-7EC3-B403-36DE695D8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39" y="3398171"/>
            <a:ext cx="595222" cy="5952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6CB31C-1477-1952-B843-C72A56BA0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9" y="4336903"/>
            <a:ext cx="595222" cy="5952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C3BBE2-0183-E1A7-8755-0C5C35ECD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39" y="5195246"/>
            <a:ext cx="595222" cy="5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9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/>
          </p:cNvSpPr>
          <p:nvPr/>
        </p:nvSpPr>
        <p:spPr>
          <a:xfrm>
            <a:off x="387992" y="302427"/>
            <a:ext cx="6792562" cy="830997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Why Phenomenology? </a:t>
            </a:r>
          </a:p>
        </p:txBody>
      </p:sp>
      <p:sp>
        <p:nvSpPr>
          <p:cNvPr id="1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4332" y="1111652"/>
            <a:ext cx="7027852" cy="298704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Designed to understand the subjective,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lived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experiences</a:t>
            </a:r>
            <a:r>
              <a:rPr lang="en-US" sz="2400" dirty="0">
                <a:latin typeface="+mj-lt"/>
              </a:rPr>
              <a:t> and perspective of participants.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Focus on various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individuals</a:t>
            </a:r>
            <a:r>
              <a:rPr lang="en-US" sz="2400" dirty="0">
                <a:latin typeface="+mj-lt"/>
              </a:rPr>
              <a:t> and their experiences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Interviews (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conversations</a:t>
            </a:r>
            <a:r>
              <a:rPr lang="en-US" sz="2400" dirty="0">
                <a:latin typeface="+mj-lt"/>
              </a:rPr>
              <a:t>) are the primary method of data collection.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Leads to in-depth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reflective</a:t>
            </a:r>
            <a:r>
              <a:rPr lang="en-US" sz="2400" dirty="0">
                <a:latin typeface="+mj-lt"/>
              </a:rPr>
              <a:t> description of experiences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Information obtained cannot be used to make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generalizations</a:t>
            </a:r>
            <a:r>
              <a:rPr lang="en-US" sz="2400" dirty="0">
                <a:latin typeface="+mj-lt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Universal themes of </a:t>
            </a:r>
            <a:r>
              <a:rPr lang="en-US" sz="2400" dirty="0" err="1">
                <a:latin typeface="+mj-lt"/>
              </a:rPr>
              <a:t>lifeword</a:t>
            </a:r>
            <a:r>
              <a:rPr lang="en-US" sz="2400" dirty="0">
                <a:latin typeface="+mj-lt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lived space </a:t>
            </a:r>
            <a:r>
              <a:rPr lang="en-US" sz="2400" i="1" dirty="0">
                <a:latin typeface="+mj-lt"/>
              </a:rPr>
              <a:t>(spatiality),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lived time </a:t>
            </a:r>
            <a:r>
              <a:rPr lang="en-US" sz="2400" i="1" dirty="0">
                <a:latin typeface="+mj-lt"/>
              </a:rPr>
              <a:t>(temporality),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lived self-other </a:t>
            </a:r>
            <a:r>
              <a:rPr lang="en-US" sz="2400" i="1" dirty="0">
                <a:latin typeface="+mj-lt"/>
              </a:rPr>
              <a:t>(relationality),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lived body </a:t>
            </a:r>
            <a:r>
              <a:rPr lang="en-US" sz="2400" i="1" dirty="0">
                <a:latin typeface="+mj-lt"/>
              </a:rPr>
              <a:t>(corporeality),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lived things </a:t>
            </a:r>
            <a:r>
              <a:rPr lang="en-US" sz="2400" i="1" dirty="0">
                <a:latin typeface="+mj-lt"/>
              </a:rPr>
              <a:t>(materiality).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6" name="Picture 4" descr="Phenomenology of Practice: Phenomenology of Practice : Meaning-Giving  Methods in Phenomenological Research and Writing (Paperback) - Walmart.com">
            <a:extLst>
              <a:ext uri="{FF2B5EF4-FFF2-40B4-BE49-F238E27FC236}">
                <a16:creationId xmlns:a16="http://schemas.microsoft.com/office/drawing/2014/main" id="{05470ED2-0F88-A203-58A5-EA913DB06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t="7946" r="18278"/>
          <a:stretch/>
        </p:blipFill>
        <p:spPr bwMode="auto">
          <a:xfrm>
            <a:off x="767983" y="1402705"/>
            <a:ext cx="3699242" cy="46589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1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DF) Phenomenology of Practice — chapter 1 | Max van Manen - Academia.edu">
            <a:extLst>
              <a:ext uri="{FF2B5EF4-FFF2-40B4-BE49-F238E27FC236}">
                <a16:creationId xmlns:a16="http://schemas.microsoft.com/office/drawing/2014/main" id="{27225920-2EBC-46E6-8FCD-833F553EF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9335" r="16248" b="17012"/>
          <a:stretch/>
        </p:blipFill>
        <p:spPr bwMode="auto">
          <a:xfrm>
            <a:off x="7882521" y="-61075"/>
            <a:ext cx="5135445" cy="70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 descr="slide number">
            <a:extLst>
              <a:ext uri="{FF2B5EF4-FFF2-40B4-BE49-F238E27FC236}">
                <a16:creationId xmlns:a16="http://schemas.microsoft.com/office/drawing/2014/main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92" y="184472"/>
            <a:ext cx="8355958" cy="830997"/>
          </a:xfrm>
        </p:spPr>
        <p:txBody>
          <a:bodyPr/>
          <a:lstStyle/>
          <a:p>
            <a:r>
              <a:rPr lang="en-US" sz="4400" b="1" dirty="0"/>
              <a:t>Methodology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08826" y="0"/>
            <a:ext cx="7759324" cy="6858000"/>
            <a:chOff x="1777468" y="0"/>
            <a:chExt cx="7437419" cy="6858000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7468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497305" y="932898"/>
            <a:ext cx="665024" cy="6773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296778" y="973052"/>
            <a:ext cx="9440780" cy="586283"/>
          </a:xfrm>
          <a:prstGeom prst="flowChartAlternateProcess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Purposive Snowball Sampling </a:t>
            </a:r>
          </a:p>
        </p:txBody>
      </p:sp>
      <p:sp>
        <p:nvSpPr>
          <p:cNvPr id="21" name="Oval 20"/>
          <p:cNvSpPr/>
          <p:nvPr/>
        </p:nvSpPr>
        <p:spPr>
          <a:xfrm>
            <a:off x="521369" y="990547"/>
            <a:ext cx="549105" cy="59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280737" y="1783030"/>
            <a:ext cx="9464843" cy="837345"/>
          </a:xfrm>
          <a:prstGeom prst="flowChartAlternateProcess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        12 participants </a:t>
            </a:r>
            <a:r>
              <a:rPr lang="en-US" b="1" dirty="0">
                <a:latin typeface="+mj-lt"/>
              </a:rPr>
              <a:t>(Different African countries, different universities, varied levels of GE, fair gender representation,  mini. of 1 year stay in Korea)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304800" y="3696698"/>
            <a:ext cx="9432758" cy="1019040"/>
          </a:xfrm>
          <a:prstGeom prst="flowChartAlternateProcess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Individual Semi-structured Interview</a:t>
            </a:r>
          </a:p>
          <a:p>
            <a:pPr algn="ctr"/>
            <a:r>
              <a:rPr lang="en-US" sz="2000" b="1" dirty="0">
                <a:latin typeface="+mj-lt"/>
              </a:rPr>
              <a:t>(IRB, informed consent, voluntary participation,  confidentiality and secrecy)</a:t>
            </a:r>
            <a:endParaRPr lang="en-US" sz="3200" b="1" dirty="0"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0202" y="3704668"/>
            <a:ext cx="700172" cy="6836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Alternate Process 26"/>
          <p:cNvSpPr/>
          <p:nvPr/>
        </p:nvSpPr>
        <p:spPr>
          <a:xfrm>
            <a:off x="312822" y="4882154"/>
            <a:ext cx="9432758" cy="1511364"/>
          </a:xfrm>
          <a:prstGeom prst="flowChartAlternateProcess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Analytical Procedures (</a:t>
            </a:r>
            <a:r>
              <a:rPr lang="en-US" sz="2400" b="1" dirty="0">
                <a:latin typeface="+mj-lt"/>
              </a:rPr>
              <a:t>van </a:t>
            </a:r>
            <a:r>
              <a:rPr lang="en-US" sz="2400" b="1" dirty="0" err="1">
                <a:latin typeface="+mj-lt"/>
              </a:rPr>
              <a:t>Manen</a:t>
            </a:r>
            <a:r>
              <a:rPr lang="en-US" sz="2400" b="1" dirty="0">
                <a:latin typeface="+mj-lt"/>
              </a:rPr>
              <a:t> 2014;2015</a:t>
            </a:r>
            <a:r>
              <a:rPr lang="en-US" sz="3200" b="1" dirty="0">
                <a:latin typeface="+mj-lt"/>
              </a:rPr>
              <a:t>)</a:t>
            </a:r>
          </a:p>
          <a:p>
            <a:pPr algn="ctr"/>
            <a:r>
              <a:rPr lang="en-US" sz="2000" b="1" dirty="0">
                <a:latin typeface="+mj-lt"/>
              </a:rPr>
              <a:t>(Phenomenological attitude, investigating lived experiences, thematic reflection and Describing through writing)</a:t>
            </a:r>
            <a:endParaRPr lang="en-US" sz="2400" b="1" dirty="0"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5558" y="4889054"/>
            <a:ext cx="786562" cy="744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01" y="989876"/>
            <a:ext cx="478554" cy="478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0034" y="3778987"/>
            <a:ext cx="539274" cy="5392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83" y="5002124"/>
            <a:ext cx="501091" cy="504591"/>
          </a:xfrm>
          <a:prstGeom prst="rect">
            <a:avLst/>
          </a:prstGeom>
        </p:spPr>
      </p:pic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29DBC051-B15C-48C4-B7B3-ADD5360B3F42}"/>
              </a:ext>
            </a:extLst>
          </p:cNvPr>
          <p:cNvSpPr/>
          <p:nvPr/>
        </p:nvSpPr>
        <p:spPr>
          <a:xfrm>
            <a:off x="314325" y="2839448"/>
            <a:ext cx="9432758" cy="683624"/>
          </a:xfrm>
          <a:prstGeom prst="flowChartAlternateProcess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Pilot testing of Interview Guide/Questions  </a:t>
            </a:r>
          </a:p>
        </p:txBody>
      </p:sp>
      <p:pic>
        <p:nvPicPr>
          <p:cNvPr id="1032" name="Picture 8" descr="Salary Paycheck: All You Need to Know About Its Pros and Cons - WorthvieW">
            <a:extLst>
              <a:ext uri="{FF2B5EF4-FFF2-40B4-BE49-F238E27FC236}">
                <a16:creationId xmlns:a16="http://schemas.microsoft.com/office/drawing/2014/main" id="{35546194-792A-41CD-A83F-99BC1E74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" y="2870545"/>
            <a:ext cx="700173" cy="6443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siness Background clipart - Product, Communication, Technology,  transparent clip art">
            <a:extLst>
              <a:ext uri="{FF2B5EF4-FFF2-40B4-BE49-F238E27FC236}">
                <a16:creationId xmlns:a16="http://schemas.microsoft.com/office/drawing/2014/main" id="{FF262A82-96F9-4A08-AC07-43A794FA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8" y="1842393"/>
            <a:ext cx="735241" cy="75671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9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49" y="170547"/>
            <a:ext cx="11315637" cy="654386"/>
          </a:xfrm>
        </p:spPr>
        <p:txBody>
          <a:bodyPr/>
          <a:lstStyle/>
          <a:p>
            <a:r>
              <a:rPr lang="en-US" sz="3600" b="1" dirty="0"/>
              <a:t>Demographics of Participants </a:t>
            </a:r>
            <a:r>
              <a:rPr lang="en-US" sz="2800" b="1" dirty="0"/>
              <a:t>(Country) </a:t>
            </a:r>
            <a:endParaRPr lang="en-US" sz="36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FE06431-DBB5-6517-95AD-0FBCE989D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7610"/>
          <a:stretch/>
        </p:blipFill>
        <p:spPr bwMode="auto">
          <a:xfrm>
            <a:off x="3465276" y="1055914"/>
            <a:ext cx="4522621" cy="53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0E6CB-C178-72E6-6064-0514851CA2EC}"/>
              </a:ext>
            </a:extLst>
          </p:cNvPr>
          <p:cNvSpPr txBox="1"/>
          <p:nvPr/>
        </p:nvSpPr>
        <p:spPr>
          <a:xfrm>
            <a:off x="2416628" y="1050454"/>
            <a:ext cx="10486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ALGERIA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5A2686-5E57-B7F4-1CD9-43099264B959}"/>
              </a:ext>
            </a:extLst>
          </p:cNvPr>
          <p:cNvCxnSpPr>
            <a:cxnSpLocks/>
          </p:cNvCxnSpPr>
          <p:nvPr/>
        </p:nvCxnSpPr>
        <p:spPr>
          <a:xfrm flipH="1">
            <a:off x="6520543" y="1131315"/>
            <a:ext cx="1295400" cy="8063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548CF7-8FAD-E68A-719F-355F0C7B2268}"/>
              </a:ext>
            </a:extLst>
          </p:cNvPr>
          <p:cNvSpPr txBox="1"/>
          <p:nvPr/>
        </p:nvSpPr>
        <p:spPr>
          <a:xfrm>
            <a:off x="7815943" y="908949"/>
            <a:ext cx="8120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EGYPT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F984AC-0943-4A68-CB3F-686774405B2F}"/>
              </a:ext>
            </a:extLst>
          </p:cNvPr>
          <p:cNvCxnSpPr>
            <a:cxnSpLocks/>
          </p:cNvCxnSpPr>
          <p:nvPr/>
        </p:nvCxnSpPr>
        <p:spPr>
          <a:xfrm flipH="1" flipV="1">
            <a:off x="6520543" y="5246914"/>
            <a:ext cx="1209423" cy="9424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E467019-9690-3131-A312-8F374984AA79}"/>
              </a:ext>
            </a:extLst>
          </p:cNvPr>
          <p:cNvSpPr txBox="1"/>
          <p:nvPr/>
        </p:nvSpPr>
        <p:spPr>
          <a:xfrm>
            <a:off x="7729966" y="6017634"/>
            <a:ext cx="130657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ZIMBABWE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9F487F-12F1-7812-3230-29B9C0D3BE5C}"/>
              </a:ext>
            </a:extLst>
          </p:cNvPr>
          <p:cNvCxnSpPr>
            <a:cxnSpLocks/>
          </p:cNvCxnSpPr>
          <p:nvPr/>
        </p:nvCxnSpPr>
        <p:spPr>
          <a:xfrm flipH="1">
            <a:off x="6774287" y="3678203"/>
            <a:ext cx="144770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0773F08-E1A8-0B88-BE5A-9B68CC61480C}"/>
              </a:ext>
            </a:extLst>
          </p:cNvPr>
          <p:cNvSpPr txBox="1"/>
          <p:nvPr/>
        </p:nvSpPr>
        <p:spPr>
          <a:xfrm>
            <a:off x="8232974" y="3489689"/>
            <a:ext cx="111785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UGANDA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34B7F6-8144-5345-55D9-48E68B83AB4A}"/>
              </a:ext>
            </a:extLst>
          </p:cNvPr>
          <p:cNvCxnSpPr>
            <a:cxnSpLocks/>
          </p:cNvCxnSpPr>
          <p:nvPr/>
        </p:nvCxnSpPr>
        <p:spPr>
          <a:xfrm flipH="1" flipV="1">
            <a:off x="7092091" y="3859021"/>
            <a:ext cx="1117855" cy="4952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2ACC74-6EA5-108B-3C0C-C953FEBDF317}"/>
              </a:ext>
            </a:extLst>
          </p:cNvPr>
          <p:cNvSpPr txBox="1"/>
          <p:nvPr/>
        </p:nvSpPr>
        <p:spPr>
          <a:xfrm>
            <a:off x="8220832" y="4175879"/>
            <a:ext cx="90139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KENYA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D62D2E-290A-DCD9-1D2F-6EB139AACCA9}"/>
              </a:ext>
            </a:extLst>
          </p:cNvPr>
          <p:cNvCxnSpPr>
            <a:cxnSpLocks/>
          </p:cNvCxnSpPr>
          <p:nvPr/>
        </p:nvCxnSpPr>
        <p:spPr>
          <a:xfrm flipV="1">
            <a:off x="3037114" y="3294867"/>
            <a:ext cx="1540180" cy="811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998E5AD-0D31-21E4-22A8-2E65B733BA37}"/>
              </a:ext>
            </a:extLst>
          </p:cNvPr>
          <p:cNvSpPr txBox="1"/>
          <p:nvPr/>
        </p:nvSpPr>
        <p:spPr>
          <a:xfrm>
            <a:off x="2079170" y="3921987"/>
            <a:ext cx="9579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GHANA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6B016E-AC70-F81B-38FA-F7BECE5668C7}"/>
              </a:ext>
            </a:extLst>
          </p:cNvPr>
          <p:cNvCxnSpPr>
            <a:cxnSpLocks/>
          </p:cNvCxnSpPr>
          <p:nvPr/>
        </p:nvCxnSpPr>
        <p:spPr>
          <a:xfrm flipH="1" flipV="1">
            <a:off x="6992580" y="4388528"/>
            <a:ext cx="1228252" cy="645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3C8E135-6688-ABA1-4796-52A1C1D6BDF4}"/>
              </a:ext>
            </a:extLst>
          </p:cNvPr>
          <p:cNvSpPr txBox="1"/>
          <p:nvPr/>
        </p:nvSpPr>
        <p:spPr>
          <a:xfrm>
            <a:off x="8220832" y="4851960"/>
            <a:ext cx="12282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TANZANIA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5DD357-071F-435D-953C-327BC5F2D0A2}"/>
              </a:ext>
            </a:extLst>
          </p:cNvPr>
          <p:cNvCxnSpPr>
            <a:cxnSpLocks/>
          </p:cNvCxnSpPr>
          <p:nvPr/>
        </p:nvCxnSpPr>
        <p:spPr>
          <a:xfrm flipV="1">
            <a:off x="2929219" y="3183145"/>
            <a:ext cx="2270202" cy="1774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02C6CA4-76B9-8D47-616A-52C3CE044423}"/>
              </a:ext>
            </a:extLst>
          </p:cNvPr>
          <p:cNvSpPr txBox="1"/>
          <p:nvPr/>
        </p:nvSpPr>
        <p:spPr>
          <a:xfrm>
            <a:off x="1894114" y="4773434"/>
            <a:ext cx="10351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NIGERIA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8EC195C-9072-D50B-E49A-AEED701BDD3F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7192557" y="2649664"/>
            <a:ext cx="1039161" cy="425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24D3C29-ABFB-8F0C-967E-C7FAD070E10B}"/>
              </a:ext>
            </a:extLst>
          </p:cNvPr>
          <p:cNvSpPr txBox="1"/>
          <p:nvPr/>
        </p:nvSpPr>
        <p:spPr>
          <a:xfrm>
            <a:off x="8231718" y="2464998"/>
            <a:ext cx="120648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ETHIOPIA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A7BE2FD-936B-4653-5CAF-8E66441D08E9}"/>
              </a:ext>
            </a:extLst>
          </p:cNvPr>
          <p:cNvCxnSpPr>
            <a:cxnSpLocks/>
          </p:cNvCxnSpPr>
          <p:nvPr/>
        </p:nvCxnSpPr>
        <p:spPr>
          <a:xfrm flipV="1">
            <a:off x="2929219" y="3216957"/>
            <a:ext cx="912193" cy="110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FF40D4B-E15B-DF2C-175E-D8E36CF7F40A}"/>
              </a:ext>
            </a:extLst>
          </p:cNvPr>
          <p:cNvSpPr txBox="1"/>
          <p:nvPr/>
        </p:nvSpPr>
        <p:spPr>
          <a:xfrm>
            <a:off x="1233069" y="3126932"/>
            <a:ext cx="16967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SIERRA LEONE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58D117C-E9C0-6CBD-9048-E42864BA983F}"/>
              </a:ext>
            </a:extLst>
          </p:cNvPr>
          <p:cNvCxnSpPr>
            <a:cxnSpLocks/>
          </p:cNvCxnSpPr>
          <p:nvPr/>
        </p:nvCxnSpPr>
        <p:spPr>
          <a:xfrm flipV="1">
            <a:off x="3958902" y="3486963"/>
            <a:ext cx="1494715" cy="2187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0B0001A-2F30-C2DC-605B-86618A08AC6E}"/>
              </a:ext>
            </a:extLst>
          </p:cNvPr>
          <p:cNvSpPr txBox="1"/>
          <p:nvPr/>
        </p:nvSpPr>
        <p:spPr>
          <a:xfrm>
            <a:off x="2547258" y="5501415"/>
            <a:ext cx="14179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CAMEROON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A9766F1-A8DF-DB49-BDF9-3B9C604B4186}"/>
              </a:ext>
            </a:extLst>
          </p:cNvPr>
          <p:cNvCxnSpPr>
            <a:cxnSpLocks/>
          </p:cNvCxnSpPr>
          <p:nvPr/>
        </p:nvCxnSpPr>
        <p:spPr>
          <a:xfrm flipH="1">
            <a:off x="6290643" y="1889648"/>
            <a:ext cx="1697254" cy="9855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A9933C4F-FD40-2E00-6AB5-0B460FFF99CD}"/>
              </a:ext>
            </a:extLst>
          </p:cNvPr>
          <p:cNvSpPr/>
          <p:nvPr/>
        </p:nvSpPr>
        <p:spPr>
          <a:xfrm>
            <a:off x="4796866" y="1667588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4EFF67-2B35-9CC8-AC8C-E91EDF73C299}"/>
              </a:ext>
            </a:extLst>
          </p:cNvPr>
          <p:cNvSpPr txBox="1"/>
          <p:nvPr/>
        </p:nvSpPr>
        <p:spPr>
          <a:xfrm>
            <a:off x="8002300" y="1725427"/>
            <a:ext cx="90361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SUDAN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76F096-EB95-5CB7-6151-CCE9C23F849E}"/>
              </a:ext>
            </a:extLst>
          </p:cNvPr>
          <p:cNvCxnSpPr>
            <a:cxnSpLocks/>
          </p:cNvCxnSpPr>
          <p:nvPr/>
        </p:nvCxnSpPr>
        <p:spPr>
          <a:xfrm>
            <a:off x="3465276" y="1262743"/>
            <a:ext cx="1357095" cy="42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5A1F7E1-B0D3-4A95-3A7F-65949BAA7D40}"/>
              </a:ext>
            </a:extLst>
          </p:cNvPr>
          <p:cNvSpPr/>
          <p:nvPr/>
        </p:nvSpPr>
        <p:spPr>
          <a:xfrm>
            <a:off x="6386179" y="1896190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5E86D57-6823-4038-DC9C-D3996E68408A}"/>
              </a:ext>
            </a:extLst>
          </p:cNvPr>
          <p:cNvSpPr/>
          <p:nvPr/>
        </p:nvSpPr>
        <p:spPr>
          <a:xfrm>
            <a:off x="6190236" y="2843248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01180FB-0D42-4AEF-9AB9-1AC60F26A6A5}"/>
              </a:ext>
            </a:extLst>
          </p:cNvPr>
          <p:cNvSpPr/>
          <p:nvPr/>
        </p:nvSpPr>
        <p:spPr>
          <a:xfrm>
            <a:off x="7071981" y="3060959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3D465D-0413-13EA-23B9-428DC41B6A82}"/>
              </a:ext>
            </a:extLst>
          </p:cNvPr>
          <p:cNvSpPr/>
          <p:nvPr/>
        </p:nvSpPr>
        <p:spPr>
          <a:xfrm>
            <a:off x="6647439" y="3627017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15E1744-FF14-E4FB-44F0-D98AB70C0A6F}"/>
              </a:ext>
            </a:extLst>
          </p:cNvPr>
          <p:cNvSpPr/>
          <p:nvPr/>
        </p:nvSpPr>
        <p:spPr>
          <a:xfrm>
            <a:off x="6974011" y="3801186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6CD364B-4E6C-4DC7-A472-CD0A63CAAB63}"/>
              </a:ext>
            </a:extLst>
          </p:cNvPr>
          <p:cNvSpPr/>
          <p:nvPr/>
        </p:nvSpPr>
        <p:spPr>
          <a:xfrm>
            <a:off x="6865155" y="4323703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A8C9F3A-2FFB-7E8A-0529-77CD51D5D089}"/>
              </a:ext>
            </a:extLst>
          </p:cNvPr>
          <p:cNvSpPr/>
          <p:nvPr/>
        </p:nvSpPr>
        <p:spPr>
          <a:xfrm>
            <a:off x="6418841" y="5172784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7386179-06C5-B659-0338-28EAFEFB7148}"/>
              </a:ext>
            </a:extLst>
          </p:cNvPr>
          <p:cNvSpPr/>
          <p:nvPr/>
        </p:nvSpPr>
        <p:spPr>
          <a:xfrm>
            <a:off x="3817151" y="3158934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4F1CA17-DA85-A2FF-C66C-8557BA59666C}"/>
              </a:ext>
            </a:extLst>
          </p:cNvPr>
          <p:cNvSpPr/>
          <p:nvPr/>
        </p:nvSpPr>
        <p:spPr>
          <a:xfrm>
            <a:off x="4546491" y="3246016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44B0D96-3FC6-6A59-9B67-68501EC71156}"/>
              </a:ext>
            </a:extLst>
          </p:cNvPr>
          <p:cNvSpPr/>
          <p:nvPr/>
        </p:nvSpPr>
        <p:spPr>
          <a:xfrm>
            <a:off x="5166979" y="3082734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FF1DC66-357B-B7AF-7125-4FE1758CFC8F}"/>
              </a:ext>
            </a:extLst>
          </p:cNvPr>
          <p:cNvSpPr/>
          <p:nvPr/>
        </p:nvSpPr>
        <p:spPr>
          <a:xfrm>
            <a:off x="5428237" y="3376644"/>
            <a:ext cx="134363" cy="10856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49" y="170547"/>
            <a:ext cx="11315637" cy="654386"/>
          </a:xfrm>
        </p:spPr>
        <p:txBody>
          <a:bodyPr/>
          <a:lstStyle/>
          <a:p>
            <a:r>
              <a:rPr lang="en-US" sz="3600" b="1" dirty="0"/>
              <a:t>Demographics of Participants </a:t>
            </a:r>
            <a:r>
              <a:rPr lang="en-US" sz="2800" b="1" dirty="0"/>
              <a:t>(University &amp; Years in KR) </a:t>
            </a:r>
            <a:endParaRPr lang="en-US" sz="36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5AB594AE-578A-1825-F169-77E58349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59"/>
          <a:stretch/>
        </p:blipFill>
        <p:spPr>
          <a:xfrm>
            <a:off x="1759147" y="940827"/>
            <a:ext cx="3844922" cy="54896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9D219D-EA46-EC5B-1D16-380A1CF75760}"/>
              </a:ext>
            </a:extLst>
          </p:cNvPr>
          <p:cNvSpPr/>
          <p:nvPr/>
        </p:nvSpPr>
        <p:spPr>
          <a:xfrm>
            <a:off x="1711258" y="940827"/>
            <a:ext cx="1654629" cy="31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CED271-14BE-8E80-6A77-CBB7D9464869}"/>
              </a:ext>
            </a:extLst>
          </p:cNvPr>
          <p:cNvCxnSpPr>
            <a:cxnSpLocks/>
          </p:cNvCxnSpPr>
          <p:nvPr/>
        </p:nvCxnSpPr>
        <p:spPr>
          <a:xfrm flipV="1">
            <a:off x="1992270" y="3306878"/>
            <a:ext cx="1191873" cy="89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2802FB-AF8C-F0B5-6EAC-5C4F5158BF6C}"/>
              </a:ext>
            </a:extLst>
          </p:cNvPr>
          <p:cNvSpPr txBox="1"/>
          <p:nvPr/>
        </p:nvSpPr>
        <p:spPr>
          <a:xfrm>
            <a:off x="567274" y="3054603"/>
            <a:ext cx="1424996" cy="57708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KDI SCHOOL OF PUBLIC POLICY AND MANAGEMENT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438294-D8EC-78E3-B545-F8A99BF7F5D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897746" y="1240176"/>
            <a:ext cx="1109419" cy="10913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BFED86-C3E9-C99B-2A57-50284EF2827C}"/>
              </a:ext>
            </a:extLst>
          </p:cNvPr>
          <p:cNvSpPr txBox="1"/>
          <p:nvPr/>
        </p:nvSpPr>
        <p:spPr>
          <a:xfrm>
            <a:off x="661797" y="1032427"/>
            <a:ext cx="1235949" cy="4154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SEOUL NATIONAL UNIVERSITY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61D468-1B96-D775-AAF5-BE7CB861B35F}"/>
              </a:ext>
            </a:extLst>
          </p:cNvPr>
          <p:cNvCxnSpPr>
            <a:cxnSpLocks/>
          </p:cNvCxnSpPr>
          <p:nvPr/>
        </p:nvCxnSpPr>
        <p:spPr>
          <a:xfrm flipH="1">
            <a:off x="4487675" y="4082854"/>
            <a:ext cx="1303532" cy="2224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AE6C8E7-BC1F-B7C9-5422-228A6B3621E7}"/>
              </a:ext>
            </a:extLst>
          </p:cNvPr>
          <p:cNvSpPr txBox="1"/>
          <p:nvPr/>
        </p:nvSpPr>
        <p:spPr>
          <a:xfrm>
            <a:off x="5791207" y="3889769"/>
            <a:ext cx="1553029" cy="4154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KYUNGPOOK NATIONAL UNIVERSITY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4EA238-64B9-1709-D05A-76F9FA5A57C5}"/>
              </a:ext>
            </a:extLst>
          </p:cNvPr>
          <p:cNvCxnSpPr>
            <a:cxnSpLocks/>
          </p:cNvCxnSpPr>
          <p:nvPr/>
        </p:nvCxnSpPr>
        <p:spPr>
          <a:xfrm flipH="1" flipV="1">
            <a:off x="4674813" y="4452648"/>
            <a:ext cx="1116394" cy="225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854376B-454B-33D6-E1E2-734976D2C900}"/>
              </a:ext>
            </a:extLst>
          </p:cNvPr>
          <p:cNvSpPr txBox="1"/>
          <p:nvPr/>
        </p:nvSpPr>
        <p:spPr>
          <a:xfrm>
            <a:off x="5791207" y="4504789"/>
            <a:ext cx="943429" cy="4154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YEUNGNAM UNIVERSITY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565168-D500-1FA0-061C-0AE305432164}"/>
              </a:ext>
            </a:extLst>
          </p:cNvPr>
          <p:cNvCxnSpPr>
            <a:cxnSpLocks/>
          </p:cNvCxnSpPr>
          <p:nvPr/>
        </p:nvCxnSpPr>
        <p:spPr>
          <a:xfrm>
            <a:off x="1992270" y="2331518"/>
            <a:ext cx="760895" cy="25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84503B8-94DC-8B09-64A3-DB00E4F7A763}"/>
              </a:ext>
            </a:extLst>
          </p:cNvPr>
          <p:cNvSpPr txBox="1"/>
          <p:nvPr/>
        </p:nvSpPr>
        <p:spPr>
          <a:xfrm>
            <a:off x="753676" y="2217504"/>
            <a:ext cx="1235949" cy="2539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INHA UNIVERSITY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8BCA00-BB84-132E-2B35-A373076E6CA7}"/>
              </a:ext>
            </a:extLst>
          </p:cNvPr>
          <p:cNvCxnSpPr>
            <a:cxnSpLocks/>
          </p:cNvCxnSpPr>
          <p:nvPr/>
        </p:nvCxnSpPr>
        <p:spPr>
          <a:xfrm flipH="1">
            <a:off x="3184143" y="2330615"/>
            <a:ext cx="2419926" cy="1150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82E9DCA-5541-6624-66B5-2860AAD65A5F}"/>
              </a:ext>
            </a:extLst>
          </p:cNvPr>
          <p:cNvSpPr txBox="1"/>
          <p:nvPr/>
        </p:nvSpPr>
        <p:spPr>
          <a:xfrm>
            <a:off x="5604069" y="2191798"/>
            <a:ext cx="1251217" cy="2539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AJOU UNIVERSITY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6892AC8-A27F-DF30-BC10-609BBBEFEEF2}"/>
              </a:ext>
            </a:extLst>
          </p:cNvPr>
          <p:cNvCxnSpPr>
            <a:cxnSpLocks/>
          </p:cNvCxnSpPr>
          <p:nvPr/>
        </p:nvCxnSpPr>
        <p:spPr>
          <a:xfrm flipH="1">
            <a:off x="3086975" y="1446621"/>
            <a:ext cx="2517094" cy="709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A83F9A7-ED32-A0EF-FBB6-B4C42D52C6B6}"/>
              </a:ext>
            </a:extLst>
          </p:cNvPr>
          <p:cNvSpPr txBox="1"/>
          <p:nvPr/>
        </p:nvSpPr>
        <p:spPr>
          <a:xfrm>
            <a:off x="5604069" y="1319663"/>
            <a:ext cx="1384567" cy="2539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YONSEI UNIVERSITY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B250CB-7444-90FE-0B40-BE9D09A8AD30}"/>
              </a:ext>
            </a:extLst>
          </p:cNvPr>
          <p:cNvCxnSpPr>
            <a:cxnSpLocks/>
          </p:cNvCxnSpPr>
          <p:nvPr/>
        </p:nvCxnSpPr>
        <p:spPr>
          <a:xfrm flipH="1" flipV="1">
            <a:off x="3098330" y="2636826"/>
            <a:ext cx="2553628" cy="3955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4F2F9E6-A37C-CBFD-3F41-CC01E7420A38}"/>
              </a:ext>
            </a:extLst>
          </p:cNvPr>
          <p:cNvSpPr txBox="1"/>
          <p:nvPr/>
        </p:nvSpPr>
        <p:spPr>
          <a:xfrm>
            <a:off x="5650012" y="2834145"/>
            <a:ext cx="1251217" cy="4154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SUNGKYUNKWAN UNIVERSITY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427D2BE-8D98-39C5-0C2D-59AA82755D2B}"/>
              </a:ext>
            </a:extLst>
          </p:cNvPr>
          <p:cNvCxnSpPr>
            <a:cxnSpLocks/>
          </p:cNvCxnSpPr>
          <p:nvPr/>
        </p:nvCxnSpPr>
        <p:spPr>
          <a:xfrm flipV="1">
            <a:off x="1941736" y="3648728"/>
            <a:ext cx="1524956" cy="18566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81B8E88-A5C6-C5B4-AFFB-287E9013FD52}"/>
              </a:ext>
            </a:extLst>
          </p:cNvPr>
          <p:cNvSpPr txBox="1"/>
          <p:nvPr/>
        </p:nvSpPr>
        <p:spPr>
          <a:xfrm>
            <a:off x="567274" y="3730905"/>
            <a:ext cx="1424996" cy="577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KOREA NATIONAL UNIVERSITY OF EDUCATION (KNUE)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051386-DF87-A90B-18A3-738C996D4FAB}"/>
              </a:ext>
            </a:extLst>
          </p:cNvPr>
          <p:cNvCxnSpPr>
            <a:cxnSpLocks/>
          </p:cNvCxnSpPr>
          <p:nvPr/>
        </p:nvCxnSpPr>
        <p:spPr>
          <a:xfrm flipV="1">
            <a:off x="1989625" y="3405425"/>
            <a:ext cx="1570213" cy="602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605058F-8F37-4720-2D03-8B96BADB053D}"/>
              </a:ext>
            </a:extLst>
          </p:cNvPr>
          <p:cNvSpPr txBox="1"/>
          <p:nvPr/>
        </p:nvSpPr>
        <p:spPr>
          <a:xfrm>
            <a:off x="507930" y="5093085"/>
            <a:ext cx="1424996" cy="900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andara" panose="020E0502030303020204" pitchFamily="34" charset="0"/>
              </a:rPr>
              <a:t>KOREA ADVANCED INSTITUTE OF SCIENCE &amp; TECHNOLOGY (KAIST)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BB218-266B-4163-B7CB-6F74F6739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" t="1375" r="1486" b="857"/>
          <a:stretch/>
        </p:blipFill>
        <p:spPr>
          <a:xfrm>
            <a:off x="7569200" y="2057399"/>
            <a:ext cx="4476750" cy="269240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B09ED03-5C84-8AA3-C9C8-1038CB8D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54" y="2039799"/>
            <a:ext cx="385696" cy="2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3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8413"/>
          <a:stretch/>
        </p:blipFill>
        <p:spPr>
          <a:xfrm>
            <a:off x="8173343" y="0"/>
            <a:ext cx="4369668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91168" y="0"/>
            <a:ext cx="8999383" cy="6858000"/>
            <a:chOff x="1804815" y="0"/>
            <a:chExt cx="8999383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4207410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04815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49" y="249169"/>
            <a:ext cx="8804643" cy="801588"/>
          </a:xfrm>
        </p:spPr>
        <p:txBody>
          <a:bodyPr/>
          <a:lstStyle/>
          <a:p>
            <a:r>
              <a:rPr lang="en-US" sz="3600" b="1" dirty="0"/>
              <a:t>Preliminary Reflection 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35" y="941184"/>
            <a:ext cx="9968855" cy="563304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Destination for advance studies (stuff, systems, facilities and environment 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Handwork and dedication to academic work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Academic writing and research (referencing source)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Technology use in education (online education)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Learning during COVID-19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Respect for age, rank and personal space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Communication/language  barrier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Dietary difficulties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Subtle discriminatory behavior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Limited opportunity for career advancement after studies (Humanities)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Varied extra-curriculum activities (sporting, hiking, travelling, group dinner, walking)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algn="just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34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75C36-314A-42CB-9114-6E0CE4AB2735}">
  <ds:schemaRefs>
    <ds:schemaRef ds:uri="http://purl.org/dc/elements/1.1/"/>
    <ds:schemaRef ds:uri="http://schemas.microsoft.com/office/2006/documentManagement/types"/>
    <ds:schemaRef ds:uri="71af3243-3dd4-4a8d-8c0d-dd76da1f02a5"/>
    <ds:schemaRef ds:uri="16c05727-aa75-4e4a-9b5f-8a80a1165891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1090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AlternateGothic2 BT</vt:lpstr>
      <vt:lpstr>Amasis MT Pro Black</vt:lpstr>
      <vt:lpstr>Arial</vt:lpstr>
      <vt:lpstr>Calibri</vt:lpstr>
      <vt:lpstr>Calibri Light</vt:lpstr>
      <vt:lpstr>Candara</vt:lpstr>
      <vt:lpstr>Corbel</vt:lpstr>
      <vt:lpstr>Office Theme</vt:lpstr>
      <vt:lpstr>PowerPoint Presentation</vt:lpstr>
      <vt:lpstr>Background  </vt:lpstr>
      <vt:lpstr>Research Problem</vt:lpstr>
      <vt:lpstr>PowerPoint Presentation</vt:lpstr>
      <vt:lpstr>PowerPoint Presentation</vt:lpstr>
      <vt:lpstr>Methodology </vt:lpstr>
      <vt:lpstr>Demographics of Participants (Country) </vt:lpstr>
      <vt:lpstr>Demographics of Participants (University &amp; Years in KR) </vt:lpstr>
      <vt:lpstr>Preliminary Reflection </vt:lpstr>
      <vt:lpstr>Initial Concluding Remarks </vt:lpstr>
      <vt:lpstr>Expected Outcomes </vt:lpstr>
      <vt:lpstr>PowerPoint Presentation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2021-10-11T07:53:10Z</dcterms:created>
  <dcterms:modified xsi:type="dcterms:W3CDTF">2022-08-12T08:36:52Z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