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22"/>
  </p:notesMasterIdLst>
  <p:sldIdLst>
    <p:sldId id="256" r:id="rId4"/>
    <p:sldId id="258" r:id="rId5"/>
    <p:sldId id="361" r:id="rId6"/>
    <p:sldId id="362" r:id="rId7"/>
    <p:sldId id="260" r:id="rId8"/>
    <p:sldId id="363" r:id="rId9"/>
    <p:sldId id="364" r:id="rId10"/>
    <p:sldId id="365" r:id="rId11"/>
    <p:sldId id="366" r:id="rId12"/>
    <p:sldId id="367" r:id="rId13"/>
    <p:sldId id="368" r:id="rId14"/>
    <p:sldId id="369" r:id="rId15"/>
    <p:sldId id="370" r:id="rId16"/>
    <p:sldId id="371" r:id="rId17"/>
    <p:sldId id="374" r:id="rId18"/>
    <p:sldId id="377" r:id="rId19"/>
    <p:sldId id="373" r:id="rId20"/>
    <p:sldId id="3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8" autoAdjust="0"/>
    <p:restoredTop sz="96196" autoAdjust="0"/>
  </p:normalViewPr>
  <p:slideViewPr>
    <p:cSldViewPr snapToGrid="0" showGuides="1">
      <p:cViewPr>
        <p:scale>
          <a:sx n="100" d="100"/>
          <a:sy n="100" d="100"/>
        </p:scale>
        <p:origin x="438" y="318"/>
      </p:cViewPr>
      <p:guideLst>
        <p:guide orient="horz" pos="23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538E0-A74E-46B4-8770-E8413D2CF38C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62803-9FED-4500-ABA0-B748FB8E8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3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62803-9FED-4500-ABA0-B748FB8E884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01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816" y="58866"/>
            <a:ext cx="1969179" cy="792549"/>
          </a:xfrm>
          <a:prstGeom prst="rect">
            <a:avLst/>
          </a:prstGeom>
        </p:spPr>
      </p:pic>
      <p:pic>
        <p:nvPicPr>
          <p:cNvPr id="7" name="그림 8"/>
          <p:cNvPicPr>
            <a:picLocks noChangeAspect="1"/>
          </p:cNvPicPr>
          <p:nvPr userDrawn="1"/>
        </p:nvPicPr>
        <p:blipFill>
          <a:blip r:embed="rId4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816" y="58866"/>
            <a:ext cx="1969179" cy="792549"/>
          </a:xfrm>
          <a:prstGeom prst="rect">
            <a:avLst/>
          </a:prstGeom>
        </p:spPr>
      </p:pic>
      <p:pic>
        <p:nvPicPr>
          <p:cNvPr id="3" name="그림 8"/>
          <p:cNvPicPr>
            <a:picLocks noChangeAspect="1"/>
          </p:cNvPicPr>
          <p:nvPr userDrawn="1"/>
        </p:nvPicPr>
        <p:blipFill>
          <a:blip r:embed="rId4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8"/>
          <p:cNvPicPr>
            <a:picLocks noChangeAspect="1"/>
          </p:cNvPicPr>
          <p:nvPr userDrawn="1"/>
        </p:nvPicPr>
        <p:blipFill>
          <a:blip r:embed="rId3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7">
            <a:extLst>
              <a:ext uri="{FF2B5EF4-FFF2-40B4-BE49-F238E27FC236}">
                <a16:creationId xmlns:a16="http://schemas.microsoft.com/office/drawing/2014/main" id="{E81299D6-8AE9-46FC-B5BE-5AD543758D7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03669" y="2174423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5" name="Picture Placeholder 27">
            <a:extLst>
              <a:ext uri="{FF2B5EF4-FFF2-40B4-BE49-F238E27FC236}">
                <a16:creationId xmlns:a16="http://schemas.microsoft.com/office/drawing/2014/main" id="{D1ABEA86-938E-4CE0-9392-807AB7E71F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03669" y="4360291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6" name="Picture Placeholder 27">
            <a:extLst>
              <a:ext uri="{FF2B5EF4-FFF2-40B4-BE49-F238E27FC236}">
                <a16:creationId xmlns:a16="http://schemas.microsoft.com/office/drawing/2014/main" id="{AB8E6650-9798-496B-A341-D82EE06103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29923" y="2174423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noProof="0" dirty="0"/>
          </a:p>
        </p:txBody>
      </p:sp>
      <p:sp>
        <p:nvSpPr>
          <p:cNvPr id="7" name="Picture Placeholder 27">
            <a:extLst>
              <a:ext uri="{FF2B5EF4-FFF2-40B4-BE49-F238E27FC236}">
                <a16:creationId xmlns:a16="http://schemas.microsoft.com/office/drawing/2014/main" id="{A2BF8B38-9CDE-4FA4-BEBF-2098F1B76A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29923" y="4360291"/>
            <a:ext cx="1368000" cy="1368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sp>
        <p:nvSpPr>
          <p:cNvPr id="8" name="Picture Placeholder 27">
            <a:extLst>
              <a:ext uri="{FF2B5EF4-FFF2-40B4-BE49-F238E27FC236}">
                <a16:creationId xmlns:a16="http://schemas.microsoft.com/office/drawing/2014/main" id="{ED24B512-6D0F-4C7E-B16A-1FC9182380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15183" y="2862813"/>
            <a:ext cx="2160000" cy="216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5"/>
            </a:solidFill>
          </a:ln>
          <a:effectLst/>
        </p:spPr>
        <p:txBody>
          <a:bodyPr rtlCol="0" anchor="ctr"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altLang="ko-KR" noProof="0" dirty="0"/>
              <a:t>Place Your Picture Here</a:t>
            </a:r>
            <a:endParaRPr lang="en-JM" altLang="ko-KR" noProof="0" dirty="0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8"/>
          <p:cNvPicPr>
            <a:picLocks noChangeAspect="1"/>
          </p:cNvPicPr>
          <p:nvPr userDrawn="1"/>
        </p:nvPicPr>
        <p:blipFill>
          <a:blip r:embed="rId3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D4DDBED3-725B-4B1F-B148-EC667C3F262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9C149B-011B-4621-A8F2-EB7B0444315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06232"/>
            <a:ext cx="1672517" cy="2652021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  <a:gd name="connsiteX0" fmla="*/ 0 w 1672517"/>
              <a:gd name="connsiteY0" fmla="*/ 0 h 2642293"/>
              <a:gd name="connsiteX1" fmla="*/ 1523565 w 1672517"/>
              <a:gd name="connsiteY1" fmla="*/ 45733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42293"/>
              <a:gd name="connsiteX1" fmla="*/ 1523565 w 1672517"/>
              <a:gd name="connsiteY1" fmla="*/ 16550 h 2642293"/>
              <a:gd name="connsiteX2" fmla="*/ 1672517 w 1672517"/>
              <a:gd name="connsiteY2" fmla="*/ 2609194 h 2642293"/>
              <a:gd name="connsiteX3" fmla="*/ 161364 w 1672517"/>
              <a:gd name="connsiteY3" fmla="*/ 2642293 h 2642293"/>
              <a:gd name="connsiteX4" fmla="*/ 0 w 1672517"/>
              <a:gd name="connsiteY4" fmla="*/ 0 h 2642293"/>
              <a:gd name="connsiteX0" fmla="*/ 0 w 1672517"/>
              <a:gd name="connsiteY0" fmla="*/ 0 h 2652021"/>
              <a:gd name="connsiteX1" fmla="*/ 1523565 w 1672517"/>
              <a:gd name="connsiteY1" fmla="*/ 16550 h 2652021"/>
              <a:gd name="connsiteX2" fmla="*/ 1672517 w 1672517"/>
              <a:gd name="connsiteY2" fmla="*/ 2609194 h 2652021"/>
              <a:gd name="connsiteX3" fmla="*/ 161364 w 1672517"/>
              <a:gd name="connsiteY3" fmla="*/ 2652021 h 2652021"/>
              <a:gd name="connsiteX4" fmla="*/ 0 w 1672517"/>
              <a:gd name="connsiteY4" fmla="*/ 0 h 2652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52021">
                <a:moveTo>
                  <a:pt x="0" y="0"/>
                </a:moveTo>
                <a:lnTo>
                  <a:pt x="1523565" y="16550"/>
                </a:lnTo>
                <a:lnTo>
                  <a:pt x="1672517" y="2609194"/>
                </a:lnTo>
                <a:lnTo>
                  <a:pt x="161364" y="265202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D990833-0CBB-4C78-8706-0571A6D34C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5" name="그림 4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8"/>
          <p:cNvPicPr>
            <a:picLocks noChangeAspect="1"/>
          </p:cNvPicPr>
          <p:nvPr userDrawn="1"/>
        </p:nvPicPr>
        <p:blipFill>
          <a:blip r:embed="rId3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:a16="http://schemas.microsoft.com/office/drawing/2014/main" id="{58E349F4-7582-48A8-86E1-CA75B470B38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8"/>
          <p:cNvPicPr>
            <a:picLocks noChangeAspect="1"/>
          </p:cNvPicPr>
          <p:nvPr userDrawn="1"/>
        </p:nvPicPr>
        <p:blipFill>
          <a:blip r:embed="rId3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C56809D4-139D-46A4-95D4-28A24193D00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356827" y="1806580"/>
            <a:ext cx="3054308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512B8526-6395-40A2-9FBE-B930B478136A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80134" y="1806580"/>
            <a:ext cx="3054308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382E9E28-B05C-40A5-AA83-1BD424FE702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553888" y="1806580"/>
            <a:ext cx="3054308" cy="3679773"/>
          </a:xfrm>
          <a:custGeom>
            <a:avLst/>
            <a:gdLst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0 w 2290731"/>
              <a:gd name="connsiteY3" fmla="*/ 2965276 h 2965276"/>
              <a:gd name="connsiteX4" fmla="*/ 0 w 2290731"/>
              <a:gd name="connsiteY4" fmla="*/ 0 h 2965276"/>
              <a:gd name="connsiteX0" fmla="*/ 0 w 2290731"/>
              <a:gd name="connsiteY0" fmla="*/ 0 h 2965276"/>
              <a:gd name="connsiteX1" fmla="*/ 2290731 w 2290731"/>
              <a:gd name="connsiteY1" fmla="*/ 0 h 2965276"/>
              <a:gd name="connsiteX2" fmla="*/ 2290731 w 2290731"/>
              <a:gd name="connsiteY2" fmla="*/ 2965276 h 2965276"/>
              <a:gd name="connsiteX3" fmla="*/ 1655732 w 2290731"/>
              <a:gd name="connsiteY3" fmla="*/ 2965276 h 2965276"/>
              <a:gd name="connsiteX4" fmla="*/ 0 w 2290731"/>
              <a:gd name="connsiteY4" fmla="*/ 2965276 h 2965276"/>
              <a:gd name="connsiteX5" fmla="*/ 0 w 2290731"/>
              <a:gd name="connsiteY5" fmla="*/ 0 h 2965276"/>
              <a:gd name="connsiteX0" fmla="*/ 0 w 2290731"/>
              <a:gd name="connsiteY0" fmla="*/ 0 h 3281364"/>
              <a:gd name="connsiteX1" fmla="*/ 2290731 w 2290731"/>
              <a:gd name="connsiteY1" fmla="*/ 0 h 3281364"/>
              <a:gd name="connsiteX2" fmla="*/ 2290731 w 2290731"/>
              <a:gd name="connsiteY2" fmla="*/ 2965276 h 3281364"/>
              <a:gd name="connsiteX3" fmla="*/ 1655732 w 2290731"/>
              <a:gd name="connsiteY3" fmla="*/ 2965276 h 3281364"/>
              <a:gd name="connsiteX4" fmla="*/ 0 w 2290731"/>
              <a:gd name="connsiteY4" fmla="*/ 2965276 h 3281364"/>
              <a:gd name="connsiteX5" fmla="*/ 0 w 2290731"/>
              <a:gd name="connsiteY5" fmla="*/ 0 h 3281364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322802"/>
              <a:gd name="connsiteX1" fmla="*/ 2290731 w 2290731"/>
              <a:gd name="connsiteY1" fmla="*/ 0 h 3322802"/>
              <a:gd name="connsiteX2" fmla="*/ 2290731 w 2290731"/>
              <a:gd name="connsiteY2" fmla="*/ 2965276 h 3322802"/>
              <a:gd name="connsiteX3" fmla="*/ 1744632 w 2290731"/>
              <a:gd name="connsiteY3" fmla="*/ 3270076 h 3322802"/>
              <a:gd name="connsiteX4" fmla="*/ 1655732 w 2290731"/>
              <a:gd name="connsiteY4" fmla="*/ 2965276 h 3322802"/>
              <a:gd name="connsiteX5" fmla="*/ 0 w 2290731"/>
              <a:gd name="connsiteY5" fmla="*/ 2965276 h 3322802"/>
              <a:gd name="connsiteX6" fmla="*/ 0 w 2290731"/>
              <a:gd name="connsiteY6" fmla="*/ 0 h 3322802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5573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417073"/>
              <a:gd name="connsiteX1" fmla="*/ 2290731 w 2290731"/>
              <a:gd name="connsiteY1" fmla="*/ 0 h 3417073"/>
              <a:gd name="connsiteX2" fmla="*/ 2290731 w 2290731"/>
              <a:gd name="connsiteY2" fmla="*/ 2965276 h 3417073"/>
              <a:gd name="connsiteX3" fmla="*/ 1630332 w 2290731"/>
              <a:gd name="connsiteY3" fmla="*/ 3409776 h 3417073"/>
              <a:gd name="connsiteX4" fmla="*/ 1611282 w 2290731"/>
              <a:gd name="connsiteY4" fmla="*/ 2965276 h 3417073"/>
              <a:gd name="connsiteX5" fmla="*/ 0 w 2290731"/>
              <a:gd name="connsiteY5" fmla="*/ 2965276 h 3417073"/>
              <a:gd name="connsiteX6" fmla="*/ 0 w 2290731"/>
              <a:gd name="connsiteY6" fmla="*/ 0 h 3417073"/>
              <a:gd name="connsiteX0" fmla="*/ 0 w 2290731"/>
              <a:gd name="connsiteY0" fmla="*/ 0 h 3382805"/>
              <a:gd name="connsiteX1" fmla="*/ 2290731 w 2290731"/>
              <a:gd name="connsiteY1" fmla="*/ 0 h 3382805"/>
              <a:gd name="connsiteX2" fmla="*/ 2290731 w 2290731"/>
              <a:gd name="connsiteY2" fmla="*/ 2965276 h 3382805"/>
              <a:gd name="connsiteX3" fmla="*/ 1611282 w 2290731"/>
              <a:gd name="connsiteY3" fmla="*/ 3365326 h 3382805"/>
              <a:gd name="connsiteX4" fmla="*/ 1611282 w 2290731"/>
              <a:gd name="connsiteY4" fmla="*/ 2965276 h 3382805"/>
              <a:gd name="connsiteX5" fmla="*/ 0 w 2290731"/>
              <a:gd name="connsiteY5" fmla="*/ 2965276 h 3382805"/>
              <a:gd name="connsiteX6" fmla="*/ 0 w 2290731"/>
              <a:gd name="connsiteY6" fmla="*/ 0 h 3382805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11282 w 2290731"/>
              <a:gd name="connsiteY3" fmla="*/ 3365326 h 3365326"/>
              <a:gd name="connsiteX4" fmla="*/ 1611282 w 2290731"/>
              <a:gd name="connsiteY4" fmla="*/ 2965276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11282 w 2290731"/>
              <a:gd name="connsiteY4" fmla="*/ 2965276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416126"/>
              <a:gd name="connsiteX1" fmla="*/ 2290731 w 2290731"/>
              <a:gd name="connsiteY1" fmla="*/ 0 h 3416126"/>
              <a:gd name="connsiteX2" fmla="*/ 2290731 w 2290731"/>
              <a:gd name="connsiteY2" fmla="*/ 2965276 h 3416126"/>
              <a:gd name="connsiteX3" fmla="*/ 1604932 w 2290731"/>
              <a:gd name="connsiteY3" fmla="*/ 3416126 h 3416126"/>
              <a:gd name="connsiteX4" fmla="*/ 1645149 w 2290731"/>
              <a:gd name="connsiteY4" fmla="*/ 2948342 h 3416126"/>
              <a:gd name="connsiteX5" fmla="*/ 0 w 2290731"/>
              <a:gd name="connsiteY5" fmla="*/ 2965276 h 3416126"/>
              <a:gd name="connsiteX6" fmla="*/ 0 w 2290731"/>
              <a:gd name="connsiteY6" fmla="*/ 0 h 34161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65276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49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483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683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45150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2087 w 2290731"/>
              <a:gd name="connsiteY4" fmla="*/ 2973742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8619 w 2290731"/>
              <a:gd name="connsiteY4" fmla="*/ 2981781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8939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5326"/>
              <a:gd name="connsiteX1" fmla="*/ 2290731 w 2290731"/>
              <a:gd name="connsiteY1" fmla="*/ 0 h 3365326"/>
              <a:gd name="connsiteX2" fmla="*/ 2290731 w 2290731"/>
              <a:gd name="connsiteY2" fmla="*/ 2948343 h 3365326"/>
              <a:gd name="connsiteX3" fmla="*/ 1630332 w 2290731"/>
              <a:gd name="connsiteY3" fmla="*/ 3365326 h 3365326"/>
              <a:gd name="connsiteX4" fmla="*/ 1636310 w 2290731"/>
              <a:gd name="connsiteY4" fmla="*/ 2970414 h 3365326"/>
              <a:gd name="connsiteX5" fmla="*/ 0 w 2290731"/>
              <a:gd name="connsiteY5" fmla="*/ 2965276 h 3365326"/>
              <a:gd name="connsiteX6" fmla="*/ 0 w 2290731"/>
              <a:gd name="connsiteY6" fmla="*/ 0 h 3365326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68168"/>
              <a:gd name="connsiteX1" fmla="*/ 2290731 w 2290731"/>
              <a:gd name="connsiteY1" fmla="*/ 0 h 3368168"/>
              <a:gd name="connsiteX2" fmla="*/ 2290731 w 2290731"/>
              <a:gd name="connsiteY2" fmla="*/ 2948343 h 3368168"/>
              <a:gd name="connsiteX3" fmla="*/ 1637259 w 2290731"/>
              <a:gd name="connsiteY3" fmla="*/ 3368168 h 3368168"/>
              <a:gd name="connsiteX4" fmla="*/ 1636310 w 2290731"/>
              <a:gd name="connsiteY4" fmla="*/ 2970414 h 3368168"/>
              <a:gd name="connsiteX5" fmla="*/ 0 w 2290731"/>
              <a:gd name="connsiteY5" fmla="*/ 2965276 h 3368168"/>
              <a:gd name="connsiteX6" fmla="*/ 0 w 2290731"/>
              <a:gd name="connsiteY6" fmla="*/ 0 h 3368168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7259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70414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73852"/>
              <a:gd name="connsiteX1" fmla="*/ 2290731 w 2290731"/>
              <a:gd name="connsiteY1" fmla="*/ 0 h 3373852"/>
              <a:gd name="connsiteX2" fmla="*/ 2290731 w 2290731"/>
              <a:gd name="connsiteY2" fmla="*/ 2948343 h 3373852"/>
              <a:gd name="connsiteX3" fmla="*/ 1639568 w 2290731"/>
              <a:gd name="connsiteY3" fmla="*/ 3373852 h 3373852"/>
              <a:gd name="connsiteX4" fmla="*/ 1636310 w 2290731"/>
              <a:gd name="connsiteY4" fmla="*/ 2967572 h 3373852"/>
              <a:gd name="connsiteX5" fmla="*/ 0 w 2290731"/>
              <a:gd name="connsiteY5" fmla="*/ 2965276 h 3373852"/>
              <a:gd name="connsiteX6" fmla="*/ 0 w 2290731"/>
              <a:gd name="connsiteY6" fmla="*/ 0 h 3373852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7572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7259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2377"/>
              <a:gd name="connsiteX1" fmla="*/ 2290731 w 2290731"/>
              <a:gd name="connsiteY1" fmla="*/ 0 h 3382377"/>
              <a:gd name="connsiteX2" fmla="*/ 2290731 w 2290731"/>
              <a:gd name="connsiteY2" fmla="*/ 2948343 h 3382377"/>
              <a:gd name="connsiteX3" fmla="*/ 1639568 w 2290731"/>
              <a:gd name="connsiteY3" fmla="*/ 3382377 h 3382377"/>
              <a:gd name="connsiteX4" fmla="*/ 1636310 w 2290731"/>
              <a:gd name="connsiteY4" fmla="*/ 2964730 h 3382377"/>
              <a:gd name="connsiteX5" fmla="*/ 0 w 2290731"/>
              <a:gd name="connsiteY5" fmla="*/ 2965276 h 3382377"/>
              <a:gd name="connsiteX6" fmla="*/ 0 w 2290731"/>
              <a:gd name="connsiteY6" fmla="*/ 0 h 3382377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85219"/>
              <a:gd name="connsiteX1" fmla="*/ 2290731 w 2290731"/>
              <a:gd name="connsiteY1" fmla="*/ 0 h 3385219"/>
              <a:gd name="connsiteX2" fmla="*/ 2290731 w 2290731"/>
              <a:gd name="connsiteY2" fmla="*/ 2948343 h 3385219"/>
              <a:gd name="connsiteX3" fmla="*/ 1637259 w 2290731"/>
              <a:gd name="connsiteY3" fmla="*/ 3385219 h 3385219"/>
              <a:gd name="connsiteX4" fmla="*/ 1636310 w 2290731"/>
              <a:gd name="connsiteY4" fmla="*/ 2964730 h 3385219"/>
              <a:gd name="connsiteX5" fmla="*/ 0 w 2290731"/>
              <a:gd name="connsiteY5" fmla="*/ 2965276 h 3385219"/>
              <a:gd name="connsiteX6" fmla="*/ 0 w 2290731"/>
              <a:gd name="connsiteY6" fmla="*/ 0 h 3385219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3745"/>
              <a:gd name="connsiteX1" fmla="*/ 2290731 w 2290731"/>
              <a:gd name="connsiteY1" fmla="*/ 0 h 3393745"/>
              <a:gd name="connsiteX2" fmla="*/ 2290731 w 2290731"/>
              <a:gd name="connsiteY2" fmla="*/ 2948343 h 3393745"/>
              <a:gd name="connsiteX3" fmla="*/ 1637259 w 2290731"/>
              <a:gd name="connsiteY3" fmla="*/ 3393745 h 3393745"/>
              <a:gd name="connsiteX4" fmla="*/ 1636310 w 2290731"/>
              <a:gd name="connsiteY4" fmla="*/ 2964730 h 3393745"/>
              <a:gd name="connsiteX5" fmla="*/ 0 w 2290731"/>
              <a:gd name="connsiteY5" fmla="*/ 2965276 h 3393745"/>
              <a:gd name="connsiteX6" fmla="*/ 0 w 2290731"/>
              <a:gd name="connsiteY6" fmla="*/ 0 h 3393745"/>
              <a:gd name="connsiteX0" fmla="*/ 0 w 2290731"/>
              <a:gd name="connsiteY0" fmla="*/ 0 h 3390903"/>
              <a:gd name="connsiteX1" fmla="*/ 2290731 w 2290731"/>
              <a:gd name="connsiteY1" fmla="*/ 0 h 3390903"/>
              <a:gd name="connsiteX2" fmla="*/ 2290731 w 2290731"/>
              <a:gd name="connsiteY2" fmla="*/ 2948343 h 3390903"/>
              <a:gd name="connsiteX3" fmla="*/ 1637259 w 2290731"/>
              <a:gd name="connsiteY3" fmla="*/ 3390903 h 3390903"/>
              <a:gd name="connsiteX4" fmla="*/ 1636310 w 2290731"/>
              <a:gd name="connsiteY4" fmla="*/ 2964730 h 3390903"/>
              <a:gd name="connsiteX5" fmla="*/ 0 w 2290731"/>
              <a:gd name="connsiteY5" fmla="*/ 2965276 h 3390903"/>
              <a:gd name="connsiteX6" fmla="*/ 0 w 2290731"/>
              <a:gd name="connsiteY6" fmla="*/ 0 h 3390903"/>
              <a:gd name="connsiteX0" fmla="*/ 0 w 2290731"/>
              <a:gd name="connsiteY0" fmla="*/ 0 h 3396587"/>
              <a:gd name="connsiteX1" fmla="*/ 2290731 w 2290731"/>
              <a:gd name="connsiteY1" fmla="*/ 0 h 3396587"/>
              <a:gd name="connsiteX2" fmla="*/ 2290731 w 2290731"/>
              <a:gd name="connsiteY2" fmla="*/ 2948343 h 3396587"/>
              <a:gd name="connsiteX3" fmla="*/ 1637259 w 2290731"/>
              <a:gd name="connsiteY3" fmla="*/ 3396587 h 3396587"/>
              <a:gd name="connsiteX4" fmla="*/ 1636310 w 2290731"/>
              <a:gd name="connsiteY4" fmla="*/ 2964730 h 3396587"/>
              <a:gd name="connsiteX5" fmla="*/ 0 w 2290731"/>
              <a:gd name="connsiteY5" fmla="*/ 2965276 h 3396587"/>
              <a:gd name="connsiteX6" fmla="*/ 0 w 2290731"/>
              <a:gd name="connsiteY6" fmla="*/ 0 h 339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0731" h="3396587">
                <a:moveTo>
                  <a:pt x="0" y="0"/>
                </a:moveTo>
                <a:lnTo>
                  <a:pt x="2290731" y="0"/>
                </a:lnTo>
                <a:lnTo>
                  <a:pt x="2290731" y="2948343"/>
                </a:lnTo>
                <a:cubicBezTo>
                  <a:pt x="2104465" y="3080606"/>
                  <a:pt x="1806592" y="3269587"/>
                  <a:pt x="1637259" y="3396587"/>
                </a:cubicBezTo>
                <a:cubicBezTo>
                  <a:pt x="1634183" y="3029854"/>
                  <a:pt x="1636137" y="3233332"/>
                  <a:pt x="1636310" y="2964730"/>
                </a:cubicBezTo>
                <a:lnTo>
                  <a:pt x="0" y="296527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6800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5AC1333C-DE5D-4D51-8B20-FC7CB2F763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8"/>
          <p:cNvPicPr>
            <a:picLocks noChangeAspect="1"/>
          </p:cNvPicPr>
          <p:nvPr userDrawn="1"/>
        </p:nvPicPr>
        <p:blipFill>
          <a:blip r:embed="rId3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8"/>
          <p:cNvPicPr>
            <a:picLocks noChangeAspect="1"/>
          </p:cNvPicPr>
          <p:nvPr userDrawn="1"/>
        </p:nvPicPr>
        <p:blipFill>
          <a:blip r:embed="rId3">
            <a:lum bright="100000" contras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6058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816" y="58866"/>
            <a:ext cx="1969179" cy="79254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816" y="58866"/>
            <a:ext cx="1969179" cy="79254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3" r:id="rId11"/>
    <p:sldLayoutId id="2147483684" r:id="rId12"/>
    <p:sldLayoutId id="2147483686" r:id="rId13"/>
    <p:sldLayoutId id="2147483689" r:id="rId14"/>
    <p:sldLayoutId id="2147483687" r:id="rId15"/>
    <p:sldLayoutId id="2147483688" r:id="rId16"/>
    <p:sldLayoutId id="2147483690" r:id="rId17"/>
    <p:sldLayoutId id="2147483672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816" y="58866"/>
            <a:ext cx="1969179" cy="79254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4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85705"/>
            <a:ext cx="2024063" cy="506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7.png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8.png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4382220" y="1430521"/>
            <a:ext cx="7729268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4400" b="1" dirty="0" smtClean="0">
                <a:solidFill>
                  <a:schemeClr val="accent1"/>
                </a:solidFill>
                <a:latin typeface="+mj-lt"/>
              </a:rPr>
              <a:t>교사 교육을 통한 </a:t>
            </a:r>
            <a:r>
              <a:rPr lang="ko-KR" altLang="en-US" sz="4400" b="1" dirty="0" err="1" smtClean="0">
                <a:solidFill>
                  <a:schemeClr val="accent1"/>
                </a:solidFill>
                <a:latin typeface="+mj-lt"/>
              </a:rPr>
              <a:t>유니트윈</a:t>
            </a:r>
            <a:r>
              <a:rPr lang="ko-KR" altLang="en-US" sz="4400" b="1" dirty="0" smtClean="0">
                <a:solidFill>
                  <a:schemeClr val="accent1"/>
                </a:solidFill>
                <a:latin typeface="+mj-lt"/>
              </a:rPr>
              <a:t> 교육협력 </a:t>
            </a:r>
            <a:endParaRPr lang="en-US" altLang="ko-KR" sz="4400" b="1" dirty="0" smtClean="0"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en-US" altLang="ko-KR" sz="4000" dirty="0" smtClean="0">
                <a:solidFill>
                  <a:schemeClr val="accent1"/>
                </a:solidFill>
                <a:latin typeface="+mj-lt"/>
              </a:rPr>
              <a:t>–</a:t>
            </a:r>
            <a:r>
              <a:rPr lang="ko-KR" altLang="en-US" sz="4000" dirty="0" smtClean="0">
                <a:solidFill>
                  <a:schemeClr val="accent1"/>
                </a:solidFill>
                <a:latin typeface="+mj-lt"/>
              </a:rPr>
              <a:t>라오스를 중심으로</a:t>
            </a:r>
            <a:endParaRPr lang="ko-KR" altLang="en-US" sz="4000" dirty="0">
              <a:solidFill>
                <a:schemeClr val="accent4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5520478" y="3492800"/>
            <a:ext cx="6089733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ko-KR" altLang="en-US" sz="1867" dirty="0" smtClean="0">
                <a:solidFill>
                  <a:schemeClr val="bg1"/>
                </a:solidFill>
                <a:cs typeface="Arial" pitchFamily="34" charset="0"/>
              </a:rPr>
              <a:t>한국교원대학교</a:t>
            </a:r>
            <a:endParaRPr lang="en-US" altLang="ko-KR" sz="1867" dirty="0" smtClean="0">
              <a:solidFill>
                <a:schemeClr val="bg1"/>
              </a:solidFill>
              <a:cs typeface="Arial" pitchFamily="34" charset="0"/>
            </a:endParaRPr>
          </a:p>
          <a:p>
            <a:pPr algn="r"/>
            <a:r>
              <a:rPr lang="ko-KR" altLang="en-US" sz="1867" dirty="0" smtClean="0">
                <a:solidFill>
                  <a:schemeClr val="bg1"/>
                </a:solidFill>
                <a:cs typeface="Arial" pitchFamily="34" charset="0"/>
              </a:rPr>
              <a:t>이 광호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1D3ABD6-B302-4AFB-8771-21A5A6213AF7}"/>
              </a:ext>
            </a:extLst>
          </p:cNvPr>
          <p:cNvGrpSpPr/>
          <p:nvPr/>
        </p:nvGrpSpPr>
        <p:grpSpPr>
          <a:xfrm>
            <a:off x="2657629" y="147582"/>
            <a:ext cx="4707541" cy="987572"/>
            <a:chOff x="5692278" y="3070393"/>
            <a:chExt cx="4707541" cy="1015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6D0DBD-2829-4B23-8B4A-2802E3AA4CE4}"/>
                </a:ext>
              </a:extLst>
            </p:cNvPr>
            <p:cNvSpPr txBox="1"/>
            <p:nvPr/>
          </p:nvSpPr>
          <p:spPr>
            <a:xfrm>
              <a:off x="6751979" y="3153728"/>
              <a:ext cx="3647840" cy="522276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2700" b="1" dirty="0" smtClean="0">
                  <a:solidFill>
                    <a:schemeClr val="bg1"/>
                  </a:solidFill>
                  <a:cs typeface="Arial" pitchFamily="34" charset="0"/>
                </a:rPr>
                <a:t>라오스 현황은</a:t>
              </a:r>
              <a:r>
                <a:rPr lang="en-US" altLang="ko-KR" sz="2700" b="1" dirty="0" smtClean="0">
                  <a:solidFill>
                    <a:schemeClr val="bg1"/>
                  </a:solidFill>
                  <a:cs typeface="Arial" pitchFamily="34" charset="0"/>
                </a:rPr>
                <a:t>?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B9437F-7AC4-4E32-A58C-73B2AAC57B78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6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74E50FC-ADEE-4659-98A9-7969636B2CF0}"/>
              </a:ext>
            </a:extLst>
          </p:cNvPr>
          <p:cNvGrpSpPr/>
          <p:nvPr/>
        </p:nvGrpSpPr>
        <p:grpSpPr>
          <a:xfrm>
            <a:off x="3850102" y="791169"/>
            <a:ext cx="4762957" cy="1015663"/>
            <a:chOff x="5655334" y="3055330"/>
            <a:chExt cx="4762957" cy="101566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297F5B-C08F-4334-B058-C10FA38F895D}"/>
                </a:ext>
              </a:extLst>
            </p:cNvPr>
            <p:cNvSpPr txBox="1"/>
            <p:nvPr/>
          </p:nvSpPr>
          <p:spPr>
            <a:xfrm>
              <a:off x="6770451" y="3578225"/>
              <a:ext cx="36478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652E2EC-AEFC-4857-9F3A-00237EE38D74}"/>
                </a:ext>
              </a:extLst>
            </p:cNvPr>
            <p:cNvSpPr txBox="1"/>
            <p:nvPr/>
          </p:nvSpPr>
          <p:spPr>
            <a:xfrm>
              <a:off x="6751979" y="3153728"/>
              <a:ext cx="3647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2700" b="1" dirty="0" smtClean="0">
                  <a:solidFill>
                    <a:schemeClr val="bg1"/>
                  </a:solidFill>
                  <a:cs typeface="Arial" pitchFamily="34" charset="0"/>
                </a:rPr>
                <a:t>라오스 교육의 현황은</a:t>
              </a:r>
              <a:r>
                <a:rPr lang="en-US" altLang="ko-KR" sz="2700" b="1" dirty="0" smtClean="0">
                  <a:solidFill>
                    <a:schemeClr val="bg1"/>
                  </a:solidFill>
                  <a:cs typeface="Arial" pitchFamily="34" charset="0"/>
                </a:rPr>
                <a:t>?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D39199-32AC-4158-9298-06328E8C3695}"/>
                </a:ext>
              </a:extLst>
            </p:cNvPr>
            <p:cNvSpPr txBox="1"/>
            <p:nvPr/>
          </p:nvSpPr>
          <p:spPr>
            <a:xfrm>
              <a:off x="5655334" y="3055330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>
                  <a:solidFill>
                    <a:schemeClr val="accent2"/>
                  </a:solidFill>
                  <a:cs typeface="Arial" pitchFamily="34" charset="0"/>
                </a:rPr>
                <a:t>02</a:t>
              </a:r>
              <a:endParaRPr lang="ko-KR" altLang="en-US" sz="6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A15C372-BC78-4F20-ACE0-21C3E28CE6F8}"/>
              </a:ext>
            </a:extLst>
          </p:cNvPr>
          <p:cNvGrpSpPr/>
          <p:nvPr/>
        </p:nvGrpSpPr>
        <p:grpSpPr>
          <a:xfrm>
            <a:off x="4928275" y="1478893"/>
            <a:ext cx="4726013" cy="1015663"/>
            <a:chOff x="5692278" y="3070393"/>
            <a:chExt cx="4726013" cy="101566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D2C9692-05B4-41F3-82F8-E8427B268338}"/>
                </a:ext>
              </a:extLst>
            </p:cNvPr>
            <p:cNvSpPr txBox="1"/>
            <p:nvPr/>
          </p:nvSpPr>
          <p:spPr>
            <a:xfrm>
              <a:off x="6770451" y="3578225"/>
              <a:ext cx="36478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78EACC-F150-4515-9B26-74D00E4DA4C3}"/>
                </a:ext>
              </a:extLst>
            </p:cNvPr>
            <p:cNvSpPr txBox="1"/>
            <p:nvPr/>
          </p:nvSpPr>
          <p:spPr>
            <a:xfrm>
              <a:off x="6751979" y="3153728"/>
              <a:ext cx="3647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2700" b="1" dirty="0" smtClean="0">
                  <a:solidFill>
                    <a:schemeClr val="bg1"/>
                  </a:solidFill>
                  <a:cs typeface="Arial" pitchFamily="34" charset="0"/>
                </a:rPr>
                <a:t>타국의 지원은</a:t>
              </a:r>
              <a:r>
                <a:rPr lang="en-US" altLang="ko-KR" sz="2700" b="1" dirty="0" smtClean="0">
                  <a:solidFill>
                    <a:schemeClr val="bg1"/>
                  </a:solidFill>
                  <a:cs typeface="Arial" pitchFamily="34" charset="0"/>
                </a:rPr>
                <a:t>?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CDAF7F-6480-4154-9A50-C8C9D3E72B4C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>
                  <a:solidFill>
                    <a:schemeClr val="accent3"/>
                  </a:solidFill>
                  <a:cs typeface="Arial" pitchFamily="34" charset="0"/>
                </a:rPr>
                <a:t>03</a:t>
              </a:r>
              <a:endParaRPr lang="ko-KR" altLang="en-US" sz="60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9440456-93C6-4F85-B0FE-A6C0C4E557E6}"/>
              </a:ext>
            </a:extLst>
          </p:cNvPr>
          <p:cNvGrpSpPr/>
          <p:nvPr/>
        </p:nvGrpSpPr>
        <p:grpSpPr>
          <a:xfrm>
            <a:off x="5885003" y="2098223"/>
            <a:ext cx="5959065" cy="1015663"/>
            <a:chOff x="5692278" y="3070393"/>
            <a:chExt cx="4726013" cy="101566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0413C74-2D7D-47CA-B243-40DE3B3AC339}"/>
                </a:ext>
              </a:extLst>
            </p:cNvPr>
            <p:cNvSpPr txBox="1"/>
            <p:nvPr/>
          </p:nvSpPr>
          <p:spPr>
            <a:xfrm>
              <a:off x="6770451" y="3578225"/>
              <a:ext cx="36478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F6A607-8CF8-4A6E-9C05-2BC089A3C1C3}"/>
                </a:ext>
              </a:extLst>
            </p:cNvPr>
            <p:cNvSpPr txBox="1"/>
            <p:nvPr/>
          </p:nvSpPr>
          <p:spPr>
            <a:xfrm>
              <a:off x="6643671" y="3169891"/>
              <a:ext cx="3647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2700" b="1" dirty="0" err="1" smtClean="0">
                  <a:solidFill>
                    <a:schemeClr val="bg1"/>
                  </a:solidFill>
                  <a:cs typeface="Arial" pitchFamily="34" charset="0"/>
                </a:rPr>
                <a:t>유니트윈</a:t>
              </a:r>
              <a:r>
                <a:rPr lang="ko-KR" altLang="en-US" sz="2700" b="1" dirty="0" smtClean="0">
                  <a:solidFill>
                    <a:schemeClr val="bg1"/>
                  </a:solidFill>
                  <a:cs typeface="Arial" pitchFamily="34" charset="0"/>
                </a:rPr>
                <a:t> 한국교원대 강조는</a:t>
              </a:r>
              <a:r>
                <a:rPr lang="en-US" altLang="ko-KR" sz="2700" b="1" dirty="0" smtClean="0">
                  <a:solidFill>
                    <a:schemeClr val="bg1"/>
                  </a:solidFill>
                  <a:cs typeface="Arial" pitchFamily="34" charset="0"/>
                </a:rPr>
                <a:t>?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F682A14-0B0C-468E-BAAA-0CD109C89EFA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>
                  <a:solidFill>
                    <a:schemeClr val="accent4"/>
                  </a:solidFill>
                  <a:cs typeface="Arial" pitchFamily="34" charset="0"/>
                </a:rPr>
                <a:t>04</a:t>
              </a:r>
              <a:endParaRPr lang="ko-KR" altLang="en-US" sz="6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19">
            <a:extLst>
              <a:ext uri="{FF2B5EF4-FFF2-40B4-BE49-F238E27FC236}">
                <a16:creationId xmlns:a16="http://schemas.microsoft.com/office/drawing/2014/main" id="{69440456-93C6-4F85-B0FE-A6C0C4E557E6}"/>
              </a:ext>
            </a:extLst>
          </p:cNvPr>
          <p:cNvGrpSpPr/>
          <p:nvPr/>
        </p:nvGrpSpPr>
        <p:grpSpPr>
          <a:xfrm>
            <a:off x="4067485" y="3096743"/>
            <a:ext cx="5412945" cy="1015663"/>
            <a:chOff x="5692278" y="3070393"/>
            <a:chExt cx="4726013" cy="101566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413C74-2D7D-47CA-B243-40DE3B3AC339}"/>
                </a:ext>
              </a:extLst>
            </p:cNvPr>
            <p:cNvSpPr txBox="1"/>
            <p:nvPr/>
          </p:nvSpPr>
          <p:spPr>
            <a:xfrm>
              <a:off x="6770451" y="3578225"/>
              <a:ext cx="36478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F6A607-8CF8-4A6E-9C05-2BC089A3C1C3}"/>
                </a:ext>
              </a:extLst>
            </p:cNvPr>
            <p:cNvSpPr txBox="1"/>
            <p:nvPr/>
          </p:nvSpPr>
          <p:spPr>
            <a:xfrm>
              <a:off x="6751979" y="3153728"/>
              <a:ext cx="3647840" cy="92333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2700" b="1" dirty="0" smtClean="0">
                  <a:solidFill>
                    <a:schemeClr val="bg1"/>
                  </a:solidFill>
                  <a:cs typeface="Arial" pitchFamily="34" charset="0"/>
                </a:rPr>
                <a:t>라오스 교원들의 요청은</a:t>
              </a:r>
              <a:r>
                <a:rPr lang="en-US" altLang="ko-KR" sz="2700" b="1" dirty="0" smtClean="0">
                  <a:solidFill>
                    <a:schemeClr val="bg1"/>
                  </a:solidFill>
                  <a:cs typeface="Arial" pitchFamily="34" charset="0"/>
                </a:rPr>
                <a:t>?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F682A14-0B0C-468E-BAAA-0CD109C89EFA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 smtClean="0">
                  <a:solidFill>
                    <a:schemeClr val="accent5">
                      <a:lumMod val="40000"/>
                      <a:lumOff val="60000"/>
                    </a:schemeClr>
                  </a:solidFill>
                  <a:cs typeface="Arial" pitchFamily="34" charset="0"/>
                </a:rPr>
                <a:t>05</a:t>
              </a:r>
              <a:endParaRPr lang="ko-KR" altLang="en-US" sz="6000" b="1" dirty="0">
                <a:solidFill>
                  <a:schemeClr val="accent5">
                    <a:lumMod val="40000"/>
                    <a:lumOff val="6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19">
            <a:extLst>
              <a:ext uri="{FF2B5EF4-FFF2-40B4-BE49-F238E27FC236}">
                <a16:creationId xmlns:a16="http://schemas.microsoft.com/office/drawing/2014/main" id="{69440456-93C6-4F85-B0FE-A6C0C4E557E6}"/>
              </a:ext>
            </a:extLst>
          </p:cNvPr>
          <p:cNvGrpSpPr/>
          <p:nvPr/>
        </p:nvGrpSpPr>
        <p:grpSpPr>
          <a:xfrm>
            <a:off x="5535598" y="3859727"/>
            <a:ext cx="4726013" cy="1015663"/>
            <a:chOff x="5692278" y="3070393"/>
            <a:chExt cx="4726013" cy="101566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0413C74-2D7D-47CA-B243-40DE3B3AC339}"/>
                </a:ext>
              </a:extLst>
            </p:cNvPr>
            <p:cNvSpPr txBox="1"/>
            <p:nvPr/>
          </p:nvSpPr>
          <p:spPr>
            <a:xfrm>
              <a:off x="6770451" y="3578225"/>
              <a:ext cx="36478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AF6A607-8CF8-4A6E-9C05-2BC089A3C1C3}"/>
                </a:ext>
              </a:extLst>
            </p:cNvPr>
            <p:cNvSpPr txBox="1"/>
            <p:nvPr/>
          </p:nvSpPr>
          <p:spPr>
            <a:xfrm>
              <a:off x="6751979" y="3153728"/>
              <a:ext cx="3647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2700" b="1" dirty="0" smtClean="0">
                  <a:solidFill>
                    <a:schemeClr val="bg1"/>
                  </a:solidFill>
                  <a:cs typeface="Arial" pitchFamily="34" charset="0"/>
                </a:rPr>
                <a:t>왜 교원대인가</a:t>
              </a:r>
              <a:r>
                <a:rPr lang="en-US" altLang="ko-KR" sz="2700" b="1" dirty="0" smtClean="0">
                  <a:solidFill>
                    <a:schemeClr val="bg1"/>
                  </a:solidFill>
                  <a:cs typeface="Arial" pitchFamily="34" charset="0"/>
                </a:rPr>
                <a:t>?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F682A14-0B0C-468E-BAAA-0CD109C89EFA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 smtClean="0">
                  <a:solidFill>
                    <a:srgbClr val="FFFF00"/>
                  </a:solidFill>
                  <a:cs typeface="Arial" pitchFamily="34" charset="0"/>
                </a:rPr>
                <a:t>06</a:t>
              </a:r>
              <a:endParaRPr lang="ko-KR" altLang="en-US" sz="6000" b="1" dirty="0">
                <a:solidFill>
                  <a:srgbClr val="FFFF00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19">
            <a:extLst>
              <a:ext uri="{FF2B5EF4-FFF2-40B4-BE49-F238E27FC236}">
                <a16:creationId xmlns:a16="http://schemas.microsoft.com/office/drawing/2014/main" id="{69440456-93C6-4F85-B0FE-A6C0C4E557E6}"/>
              </a:ext>
            </a:extLst>
          </p:cNvPr>
          <p:cNvGrpSpPr/>
          <p:nvPr/>
        </p:nvGrpSpPr>
        <p:grpSpPr>
          <a:xfrm>
            <a:off x="6820432" y="4572249"/>
            <a:ext cx="4784613" cy="1015663"/>
            <a:chOff x="5692278" y="3070393"/>
            <a:chExt cx="4784613" cy="101566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413C74-2D7D-47CA-B243-40DE3B3AC339}"/>
                </a:ext>
              </a:extLst>
            </p:cNvPr>
            <p:cNvSpPr txBox="1"/>
            <p:nvPr/>
          </p:nvSpPr>
          <p:spPr>
            <a:xfrm>
              <a:off x="6770451" y="3578225"/>
              <a:ext cx="36478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AF6A607-8CF8-4A6E-9C05-2BC089A3C1C3}"/>
                </a:ext>
              </a:extLst>
            </p:cNvPr>
            <p:cNvSpPr txBox="1"/>
            <p:nvPr/>
          </p:nvSpPr>
          <p:spPr>
            <a:xfrm>
              <a:off x="6829051" y="3215985"/>
              <a:ext cx="3647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ko-KR" altLang="en-US" sz="2700" b="1" dirty="0" smtClean="0">
                  <a:solidFill>
                    <a:schemeClr val="bg1"/>
                  </a:solidFill>
                  <a:cs typeface="Arial" pitchFamily="34" charset="0"/>
                </a:rPr>
                <a:t>무엇을 어떻게</a:t>
              </a:r>
              <a:r>
                <a:rPr lang="en-US" altLang="ko-KR" sz="2700" b="1" dirty="0" smtClean="0">
                  <a:solidFill>
                    <a:schemeClr val="bg1"/>
                  </a:solidFill>
                  <a:cs typeface="Arial" pitchFamily="34" charset="0"/>
                </a:rPr>
                <a:t>?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F682A14-0B0C-468E-BAAA-0CD109C89EFA}"/>
                </a:ext>
              </a:extLst>
            </p:cNvPr>
            <p:cNvSpPr txBox="1"/>
            <p:nvPr/>
          </p:nvSpPr>
          <p:spPr>
            <a:xfrm>
              <a:off x="5692278" y="3070393"/>
              <a:ext cx="1078173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6000" b="1" dirty="0" smtClean="0">
                  <a:solidFill>
                    <a:srgbClr val="92D050"/>
                  </a:solidFill>
                  <a:cs typeface="Arial" pitchFamily="34" charset="0"/>
                </a:rPr>
                <a:t>07</a:t>
              </a:r>
              <a:endParaRPr lang="ko-KR" altLang="en-US" sz="6000" b="1" dirty="0">
                <a:solidFill>
                  <a:srgbClr val="92D050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38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라오스 현황은</a:t>
            </a:r>
            <a:r>
              <a:rPr lang="en-US" altLang="ko-KR" dirty="0" smtClean="0"/>
              <a:t>?</a:t>
            </a:r>
            <a:endParaRPr lang="en-US" dirty="0"/>
          </a:p>
        </p:txBody>
      </p:sp>
      <p:grpSp>
        <p:nvGrpSpPr>
          <p:cNvPr id="3" name="그룹 10">
            <a:extLst>
              <a:ext uri="{FF2B5EF4-FFF2-40B4-BE49-F238E27FC236}">
                <a16:creationId xmlns:a16="http://schemas.microsoft.com/office/drawing/2014/main" id="{56696CCA-DCB0-406F-A59D-80020695A05B}"/>
              </a:ext>
            </a:extLst>
          </p:cNvPr>
          <p:cNvGrpSpPr/>
          <p:nvPr/>
        </p:nvGrpSpPr>
        <p:grpSpPr>
          <a:xfrm>
            <a:off x="544298" y="1522264"/>
            <a:ext cx="5410749" cy="3183366"/>
            <a:chOff x="635000" y="1382713"/>
            <a:chExt cx="7869238" cy="4572000"/>
          </a:xfrm>
          <a:solidFill>
            <a:schemeClr val="bg1">
              <a:lumMod val="85000"/>
            </a:schemeClr>
          </a:solidFill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36A9067F-7E54-4740-8553-17CA528B0D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D17BEB25-E574-42B2-89F4-B7FD81C80A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BB5DBB17-8B3F-416F-951D-E6931343A8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54A07790-61FD-40D9-AD20-90F2A5370E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F8D0202F-05A5-45D0-ABC6-F666F58666B5}"/>
              </a:ext>
            </a:extLst>
          </p:cNvPr>
          <p:cNvSpPr/>
          <p:nvPr/>
        </p:nvSpPr>
        <p:spPr>
          <a:xfrm flipH="1">
            <a:off x="4680132" y="3372260"/>
            <a:ext cx="62306" cy="133064"/>
          </a:xfrm>
          <a:prstGeom prst="ellipse">
            <a:avLst/>
          </a:prstGeom>
          <a:solidFill>
            <a:schemeClr val="accent4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3587083" y="1056225"/>
            <a:ext cx="14934128" cy="67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15338248" descr="EMB0000020c016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483" y="1595975"/>
            <a:ext cx="2253706" cy="295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8370879" y="713325"/>
            <a:ext cx="19843568" cy="836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415339048" descr="EMB0000020c017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66" y="1595975"/>
            <a:ext cx="3393869" cy="230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구부러진 연결선 47"/>
          <p:cNvCxnSpPr>
            <a:stCxn id="12" idx="3"/>
          </p:cNvCxnSpPr>
          <p:nvPr/>
        </p:nvCxnSpPr>
        <p:spPr>
          <a:xfrm rot="5400000" flipH="1" flipV="1">
            <a:off x="5110065" y="2348363"/>
            <a:ext cx="760722" cy="1514226"/>
          </a:xfrm>
          <a:prstGeom prst="curvedConnector4">
            <a:avLst>
              <a:gd name="adj1" fmla="val -30050"/>
              <a:gd name="adj2" fmla="val 50301"/>
            </a:avLst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2" name="Group 131"/>
          <p:cNvGrpSpPr>
            <a:grpSpLocks/>
          </p:cNvGrpSpPr>
          <p:nvPr/>
        </p:nvGrpSpPr>
        <p:grpSpPr bwMode="auto">
          <a:xfrm>
            <a:off x="1176337" y="4809477"/>
            <a:ext cx="3272727" cy="1481138"/>
            <a:chOff x="428" y="3888"/>
            <a:chExt cx="1732" cy="861"/>
          </a:xfrm>
        </p:grpSpPr>
        <p:grpSp>
          <p:nvGrpSpPr>
            <p:cNvPr id="53" name="Group 132"/>
            <p:cNvGrpSpPr>
              <a:grpSpLocks/>
            </p:cNvGrpSpPr>
            <p:nvPr/>
          </p:nvGrpSpPr>
          <p:grpSpPr bwMode="auto">
            <a:xfrm>
              <a:off x="428" y="3888"/>
              <a:ext cx="1732" cy="861"/>
              <a:chOff x="380" y="2218"/>
              <a:chExt cx="1908" cy="710"/>
            </a:xfrm>
          </p:grpSpPr>
          <p:sp>
            <p:nvSpPr>
              <p:cNvPr id="57" name="Rectangle 133"/>
              <p:cNvSpPr>
                <a:spLocks noChangeArrowheads="1"/>
              </p:cNvSpPr>
              <p:nvPr/>
            </p:nvSpPr>
            <p:spPr bwMode="auto">
              <a:xfrm>
                <a:off x="380" y="2218"/>
                <a:ext cx="1908" cy="707"/>
              </a:xfrm>
              <a:prstGeom prst="rect">
                <a:avLst/>
              </a:prstGeom>
              <a:solidFill>
                <a:srgbClr val="ACBFEA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58" name="Group 134"/>
              <p:cNvGrpSpPr>
                <a:grpSpLocks/>
              </p:cNvGrpSpPr>
              <p:nvPr/>
            </p:nvGrpSpPr>
            <p:grpSpPr bwMode="auto">
              <a:xfrm>
                <a:off x="392" y="2236"/>
                <a:ext cx="1889" cy="692"/>
                <a:chOff x="392" y="2236"/>
                <a:chExt cx="1889" cy="692"/>
              </a:xfrm>
            </p:grpSpPr>
            <p:sp>
              <p:nvSpPr>
                <p:cNvPr id="59" name="Arc 135"/>
                <p:cNvSpPr>
                  <a:spLocks/>
                </p:cNvSpPr>
                <p:nvPr/>
              </p:nvSpPr>
              <p:spPr bwMode="auto">
                <a:xfrm flipH="1">
                  <a:off x="392" y="2236"/>
                  <a:ext cx="830" cy="31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DAE3F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DAE3F6">
                            <a:gamma/>
                            <a:shade val="60000"/>
                            <a:invGamma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27115" tIns="63558" rIns="127115" bIns="6355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60" name="AutoShape 136"/>
                <p:cNvSpPr>
                  <a:spLocks noChangeArrowheads="1"/>
                </p:cNvSpPr>
                <p:nvPr/>
              </p:nvSpPr>
              <p:spPr bwMode="auto">
                <a:xfrm>
                  <a:off x="1206" y="2238"/>
                  <a:ext cx="1075" cy="687"/>
                </a:xfrm>
                <a:prstGeom prst="roundRect">
                  <a:avLst>
                    <a:gd name="adj" fmla="val 0"/>
                  </a:avLst>
                </a:prstGeom>
                <a:solidFill>
                  <a:srgbClr val="DAE3F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DAE3F6">
                            <a:gamma/>
                            <a:shade val="60000"/>
                            <a:invGamma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27115" tIns="63558" rIns="127115" bIns="6355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61" name="Rectangle 137"/>
                <p:cNvSpPr>
                  <a:spLocks noChangeArrowheads="1"/>
                </p:cNvSpPr>
                <p:nvPr/>
              </p:nvSpPr>
              <p:spPr bwMode="auto">
                <a:xfrm>
                  <a:off x="392" y="2526"/>
                  <a:ext cx="1294" cy="402"/>
                </a:xfrm>
                <a:prstGeom prst="rect">
                  <a:avLst/>
                </a:prstGeom>
                <a:solidFill>
                  <a:srgbClr val="DAE3F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DAE3F6">
                            <a:gamma/>
                            <a:shade val="60000"/>
                            <a:invGamma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27115" tIns="63558" rIns="127115" bIns="63558">
                  <a:spAutoFit/>
                </a:bodyPr>
                <a:lstStyle/>
                <a:p>
                  <a:endParaRPr lang="ko-KR" altLang="en-US"/>
                </a:p>
              </p:txBody>
            </p:sp>
          </p:grpSp>
        </p:grpSp>
        <p:graphicFrame>
          <p:nvGraphicFramePr>
            <p:cNvPr id="54" name="Object 1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292495"/>
                </p:ext>
              </p:extLst>
            </p:nvPr>
          </p:nvGraphicFramePr>
          <p:xfrm flipV="1">
            <a:off x="589" y="4064"/>
            <a:ext cx="117" cy="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1" name="Image" r:id="rId5" imgW="4002824" imgH="4002824" progId="Photoshop.Image.4">
                    <p:embed/>
                  </p:oleObj>
                </mc:Choice>
                <mc:Fallback>
                  <p:oleObj name="Image" r:id="rId5" imgW="4002824" imgH="4002824" progId="Photoshop.Image.4">
                    <p:embed/>
                    <p:pic>
                      <p:nvPicPr>
                        <p:cNvPr id="29835" name="Object 1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589" y="4064"/>
                          <a:ext cx="117" cy="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1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1753432"/>
                </p:ext>
              </p:extLst>
            </p:nvPr>
          </p:nvGraphicFramePr>
          <p:xfrm flipV="1">
            <a:off x="594" y="4282"/>
            <a:ext cx="117" cy="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2" name="Image" r:id="rId7" imgW="4002824" imgH="4002824" progId="Photoshop.Image.4">
                    <p:embed/>
                  </p:oleObj>
                </mc:Choice>
                <mc:Fallback>
                  <p:oleObj name="Image" r:id="rId7" imgW="4002824" imgH="4002824" progId="Photoshop.Image.4">
                    <p:embed/>
                    <p:pic>
                      <p:nvPicPr>
                        <p:cNvPr id="29836" name="Object 1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594" y="4282"/>
                          <a:ext cx="117" cy="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1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69854718"/>
                </p:ext>
              </p:extLst>
            </p:nvPr>
          </p:nvGraphicFramePr>
          <p:xfrm flipV="1">
            <a:off x="589" y="4498"/>
            <a:ext cx="117" cy="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3" name="Image" r:id="rId8" imgW="4002824" imgH="4002824" progId="Photoshop.Image.4">
                    <p:embed/>
                  </p:oleObj>
                </mc:Choice>
                <mc:Fallback>
                  <p:oleObj name="Image" r:id="rId8" imgW="4002824" imgH="4002824" progId="Photoshop.Image.4">
                    <p:embed/>
                    <p:pic>
                      <p:nvPicPr>
                        <p:cNvPr id="29837" name="Object 1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589" y="4498"/>
                          <a:ext cx="117" cy="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7" name="AutoShape 138"/>
          <p:cNvSpPr>
            <a:spLocks noChangeArrowheads="1"/>
          </p:cNvSpPr>
          <p:nvPr/>
        </p:nvSpPr>
        <p:spPr bwMode="auto">
          <a:xfrm>
            <a:off x="1744308" y="5075119"/>
            <a:ext cx="2499218" cy="256592"/>
          </a:xfrm>
          <a:prstGeom prst="bevel">
            <a:avLst>
              <a:gd name="adj" fmla="val 7935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E3D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latinLnBrk="0" hangingPunct="0"/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국명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라오인민민주주의공화국</a:t>
            </a:r>
            <a:endParaRPr kumimoji="0" lang="ko-KR" altLang="en-US" sz="1300" dirty="0">
              <a:latin typeface="휴먼새내기체" pitchFamily="18" charset="-127"/>
              <a:ea typeface="휴먼새내기체" pitchFamily="18" charset="-127"/>
            </a:endParaRPr>
          </a:p>
        </p:txBody>
      </p:sp>
      <p:sp>
        <p:nvSpPr>
          <p:cNvPr id="88" name="AutoShape 138"/>
          <p:cNvSpPr>
            <a:spLocks noChangeArrowheads="1"/>
          </p:cNvSpPr>
          <p:nvPr/>
        </p:nvSpPr>
        <p:spPr bwMode="auto">
          <a:xfrm>
            <a:off x="1744308" y="5469578"/>
            <a:ext cx="2499218" cy="256592"/>
          </a:xfrm>
          <a:prstGeom prst="bevel">
            <a:avLst>
              <a:gd name="adj" fmla="val 7935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E3D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latinLnBrk="0" hangingPunct="0"/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위치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인도차이나반도 중앙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내륙국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kumimoji="0" lang="ko-KR" altLang="en-US" sz="1300" dirty="0">
              <a:latin typeface="휴먼새내기체" pitchFamily="18" charset="-127"/>
              <a:ea typeface="휴먼새내기체" pitchFamily="18" charset="-127"/>
            </a:endParaRPr>
          </a:p>
        </p:txBody>
      </p:sp>
      <p:sp>
        <p:nvSpPr>
          <p:cNvPr id="89" name="AutoShape 138"/>
          <p:cNvSpPr>
            <a:spLocks noChangeArrowheads="1"/>
          </p:cNvSpPr>
          <p:nvPr/>
        </p:nvSpPr>
        <p:spPr bwMode="auto">
          <a:xfrm>
            <a:off x="1737301" y="5853562"/>
            <a:ext cx="2499218" cy="256592"/>
          </a:xfrm>
          <a:prstGeom prst="bevel">
            <a:avLst>
              <a:gd name="adj" fmla="val 7935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E3D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latinLnBrk="0" hangingPunct="0"/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면적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한반도의 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1.1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배</a:t>
            </a:r>
            <a:endParaRPr kumimoji="0" lang="ko-KR" altLang="en-US" sz="1300" dirty="0">
              <a:latin typeface="휴먼새내기체" pitchFamily="18" charset="-127"/>
              <a:ea typeface="휴먼새내기체" pitchFamily="18" charset="-127"/>
            </a:endParaRPr>
          </a:p>
        </p:txBody>
      </p:sp>
      <p:grpSp>
        <p:nvGrpSpPr>
          <p:cNvPr id="90" name="Group 131"/>
          <p:cNvGrpSpPr>
            <a:grpSpLocks/>
          </p:cNvGrpSpPr>
          <p:nvPr/>
        </p:nvGrpSpPr>
        <p:grpSpPr bwMode="auto">
          <a:xfrm>
            <a:off x="4783451" y="4809477"/>
            <a:ext cx="3272727" cy="1481138"/>
            <a:chOff x="428" y="3888"/>
            <a:chExt cx="1732" cy="861"/>
          </a:xfrm>
        </p:grpSpPr>
        <p:grpSp>
          <p:nvGrpSpPr>
            <p:cNvPr id="91" name="Group 132"/>
            <p:cNvGrpSpPr>
              <a:grpSpLocks/>
            </p:cNvGrpSpPr>
            <p:nvPr/>
          </p:nvGrpSpPr>
          <p:grpSpPr bwMode="auto">
            <a:xfrm>
              <a:off x="428" y="3888"/>
              <a:ext cx="1732" cy="861"/>
              <a:chOff x="380" y="2218"/>
              <a:chExt cx="1908" cy="710"/>
            </a:xfrm>
          </p:grpSpPr>
          <p:sp>
            <p:nvSpPr>
              <p:cNvPr id="95" name="Rectangle 133"/>
              <p:cNvSpPr>
                <a:spLocks noChangeArrowheads="1"/>
              </p:cNvSpPr>
              <p:nvPr/>
            </p:nvSpPr>
            <p:spPr bwMode="auto">
              <a:xfrm>
                <a:off x="380" y="2218"/>
                <a:ext cx="1908" cy="707"/>
              </a:xfrm>
              <a:prstGeom prst="rect">
                <a:avLst/>
              </a:prstGeom>
              <a:solidFill>
                <a:srgbClr val="ACBFEA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96" name="Group 134"/>
              <p:cNvGrpSpPr>
                <a:grpSpLocks/>
              </p:cNvGrpSpPr>
              <p:nvPr/>
            </p:nvGrpSpPr>
            <p:grpSpPr bwMode="auto">
              <a:xfrm>
                <a:off x="392" y="2236"/>
                <a:ext cx="1889" cy="692"/>
                <a:chOff x="392" y="2236"/>
                <a:chExt cx="1889" cy="692"/>
              </a:xfrm>
            </p:grpSpPr>
            <p:sp>
              <p:nvSpPr>
                <p:cNvPr id="97" name="Arc 135"/>
                <p:cNvSpPr>
                  <a:spLocks/>
                </p:cNvSpPr>
                <p:nvPr/>
              </p:nvSpPr>
              <p:spPr bwMode="auto">
                <a:xfrm flipH="1">
                  <a:off x="392" y="2236"/>
                  <a:ext cx="830" cy="31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DAE3F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DAE3F6">
                            <a:gamma/>
                            <a:shade val="60000"/>
                            <a:invGamma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27115" tIns="63558" rIns="127115" bIns="6355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8" name="AutoShape 136"/>
                <p:cNvSpPr>
                  <a:spLocks noChangeArrowheads="1"/>
                </p:cNvSpPr>
                <p:nvPr/>
              </p:nvSpPr>
              <p:spPr bwMode="auto">
                <a:xfrm>
                  <a:off x="1206" y="2238"/>
                  <a:ext cx="1075" cy="687"/>
                </a:xfrm>
                <a:prstGeom prst="roundRect">
                  <a:avLst>
                    <a:gd name="adj" fmla="val 0"/>
                  </a:avLst>
                </a:prstGeom>
                <a:solidFill>
                  <a:srgbClr val="DAE3F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DAE3F6">
                            <a:gamma/>
                            <a:shade val="60000"/>
                            <a:invGamma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27115" tIns="63558" rIns="127115" bIns="6355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9" name="Rectangle 137"/>
                <p:cNvSpPr>
                  <a:spLocks noChangeArrowheads="1"/>
                </p:cNvSpPr>
                <p:nvPr/>
              </p:nvSpPr>
              <p:spPr bwMode="auto">
                <a:xfrm>
                  <a:off x="392" y="2526"/>
                  <a:ext cx="1294" cy="402"/>
                </a:xfrm>
                <a:prstGeom prst="rect">
                  <a:avLst/>
                </a:prstGeom>
                <a:solidFill>
                  <a:srgbClr val="DAE3F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DAE3F6">
                            <a:gamma/>
                            <a:shade val="60000"/>
                            <a:invGamma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27115" tIns="63558" rIns="127115" bIns="63558">
                  <a:spAutoFit/>
                </a:bodyPr>
                <a:lstStyle/>
                <a:p>
                  <a:endParaRPr lang="ko-KR" altLang="en-US"/>
                </a:p>
              </p:txBody>
            </p:sp>
          </p:grpSp>
        </p:grpSp>
        <p:graphicFrame>
          <p:nvGraphicFramePr>
            <p:cNvPr id="92" name="Object 1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2492622"/>
                </p:ext>
              </p:extLst>
            </p:nvPr>
          </p:nvGraphicFramePr>
          <p:xfrm flipV="1">
            <a:off x="589" y="4064"/>
            <a:ext cx="117" cy="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4" name="Image" r:id="rId9" imgW="4002824" imgH="4002824" progId="Photoshop.Image.4">
                    <p:embed/>
                  </p:oleObj>
                </mc:Choice>
                <mc:Fallback>
                  <p:oleObj name="Image" r:id="rId9" imgW="4002824" imgH="4002824" progId="Photoshop.Image.4">
                    <p:embed/>
                    <p:pic>
                      <p:nvPicPr>
                        <p:cNvPr id="54" name="Object 1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589" y="4064"/>
                          <a:ext cx="117" cy="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1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3713533"/>
                </p:ext>
              </p:extLst>
            </p:nvPr>
          </p:nvGraphicFramePr>
          <p:xfrm flipV="1">
            <a:off x="594" y="4282"/>
            <a:ext cx="117" cy="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5" name="Image" r:id="rId10" imgW="4002824" imgH="4002824" progId="Photoshop.Image.4">
                    <p:embed/>
                  </p:oleObj>
                </mc:Choice>
                <mc:Fallback>
                  <p:oleObj name="Image" r:id="rId10" imgW="4002824" imgH="4002824" progId="Photoshop.Image.4">
                    <p:embed/>
                    <p:pic>
                      <p:nvPicPr>
                        <p:cNvPr id="55" name="Object 1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594" y="4282"/>
                          <a:ext cx="117" cy="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0" name="AutoShape 138"/>
          <p:cNvSpPr>
            <a:spLocks noChangeArrowheads="1"/>
          </p:cNvSpPr>
          <p:nvPr/>
        </p:nvSpPr>
        <p:spPr bwMode="auto">
          <a:xfrm>
            <a:off x="5351422" y="5075119"/>
            <a:ext cx="2499218" cy="256592"/>
          </a:xfrm>
          <a:prstGeom prst="bevel">
            <a:avLst>
              <a:gd name="adj" fmla="val 7935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E3D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latinLnBrk="0" hangingPunct="0"/>
            <a:r>
              <a:rPr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인구</a:t>
            </a:r>
            <a:r>
              <a:rPr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약 </a:t>
            </a:r>
            <a:r>
              <a:rPr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706</a:t>
            </a:r>
            <a:r>
              <a:rPr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만명</a:t>
            </a:r>
            <a:r>
              <a:rPr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(2018</a:t>
            </a:r>
            <a:r>
              <a:rPr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 기준</a:t>
            </a:r>
            <a:r>
              <a:rPr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kumimoji="0" lang="ko-KR" altLang="en-US" sz="1300" dirty="0">
              <a:latin typeface="휴먼새내기체" pitchFamily="18" charset="-127"/>
              <a:ea typeface="휴먼새내기체" pitchFamily="18" charset="-127"/>
            </a:endParaRPr>
          </a:p>
        </p:txBody>
      </p:sp>
      <p:sp>
        <p:nvSpPr>
          <p:cNvPr id="101" name="AutoShape 138"/>
          <p:cNvSpPr>
            <a:spLocks noChangeArrowheads="1"/>
          </p:cNvSpPr>
          <p:nvPr/>
        </p:nvSpPr>
        <p:spPr bwMode="auto">
          <a:xfrm>
            <a:off x="5351422" y="5551063"/>
            <a:ext cx="2499218" cy="256592"/>
          </a:xfrm>
          <a:prstGeom prst="bevel">
            <a:avLst>
              <a:gd name="adj" fmla="val 7935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E3D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latinLnBrk="0" hangingPunct="0"/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종족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라오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(55%), </a:t>
            </a:r>
            <a:r>
              <a:rPr kumimoji="0" lang="ko-KR" altLang="en-US" sz="13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크모족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(11%), </a:t>
            </a:r>
          </a:p>
          <a:p>
            <a:pPr eaLnBrk="0" latinLnBrk="0" hangingPunct="0"/>
            <a:r>
              <a:rPr lang="en-US" altLang="ko-KR" sz="1300" dirty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</a:t>
            </a:r>
            <a:r>
              <a:rPr kumimoji="0" lang="ko-KR" altLang="en-US" sz="13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몽족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(8%), 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소수민족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(26%)</a:t>
            </a:r>
            <a:endParaRPr kumimoji="0" lang="ko-KR" altLang="en-US" sz="1300" dirty="0">
              <a:latin typeface="휴먼새내기체" pitchFamily="18" charset="-127"/>
              <a:ea typeface="휴먼새내기체" pitchFamily="18" charset="-127"/>
            </a:endParaRPr>
          </a:p>
        </p:txBody>
      </p:sp>
      <p:grpSp>
        <p:nvGrpSpPr>
          <p:cNvPr id="103" name="Group 131"/>
          <p:cNvGrpSpPr>
            <a:grpSpLocks/>
          </p:cNvGrpSpPr>
          <p:nvPr/>
        </p:nvGrpSpPr>
        <p:grpSpPr bwMode="auto">
          <a:xfrm>
            <a:off x="8324138" y="4809477"/>
            <a:ext cx="3272727" cy="1481138"/>
            <a:chOff x="428" y="3888"/>
            <a:chExt cx="1732" cy="861"/>
          </a:xfrm>
        </p:grpSpPr>
        <p:grpSp>
          <p:nvGrpSpPr>
            <p:cNvPr id="104" name="Group 132"/>
            <p:cNvGrpSpPr>
              <a:grpSpLocks/>
            </p:cNvGrpSpPr>
            <p:nvPr/>
          </p:nvGrpSpPr>
          <p:grpSpPr bwMode="auto">
            <a:xfrm>
              <a:off x="428" y="3888"/>
              <a:ext cx="1732" cy="861"/>
              <a:chOff x="380" y="2218"/>
              <a:chExt cx="1908" cy="710"/>
            </a:xfrm>
          </p:grpSpPr>
          <p:sp>
            <p:nvSpPr>
              <p:cNvPr id="108" name="Rectangle 133"/>
              <p:cNvSpPr>
                <a:spLocks noChangeArrowheads="1"/>
              </p:cNvSpPr>
              <p:nvPr/>
            </p:nvSpPr>
            <p:spPr bwMode="auto">
              <a:xfrm>
                <a:off x="380" y="2218"/>
                <a:ext cx="1908" cy="707"/>
              </a:xfrm>
              <a:prstGeom prst="rect">
                <a:avLst/>
              </a:prstGeom>
              <a:solidFill>
                <a:srgbClr val="ACBFEA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17961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109" name="Group 134"/>
              <p:cNvGrpSpPr>
                <a:grpSpLocks/>
              </p:cNvGrpSpPr>
              <p:nvPr/>
            </p:nvGrpSpPr>
            <p:grpSpPr bwMode="auto">
              <a:xfrm>
                <a:off x="392" y="2236"/>
                <a:ext cx="1889" cy="692"/>
                <a:chOff x="392" y="2236"/>
                <a:chExt cx="1889" cy="692"/>
              </a:xfrm>
            </p:grpSpPr>
            <p:sp>
              <p:nvSpPr>
                <p:cNvPr id="110" name="Arc 135"/>
                <p:cNvSpPr>
                  <a:spLocks/>
                </p:cNvSpPr>
                <p:nvPr/>
              </p:nvSpPr>
              <p:spPr bwMode="auto">
                <a:xfrm flipH="1">
                  <a:off x="392" y="2236"/>
                  <a:ext cx="830" cy="314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DAE3F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DAE3F6">
                            <a:gamma/>
                            <a:shade val="60000"/>
                            <a:invGamma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27115" tIns="63558" rIns="127115" bIns="6355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1" name="AutoShape 136"/>
                <p:cNvSpPr>
                  <a:spLocks noChangeArrowheads="1"/>
                </p:cNvSpPr>
                <p:nvPr/>
              </p:nvSpPr>
              <p:spPr bwMode="auto">
                <a:xfrm>
                  <a:off x="1206" y="2238"/>
                  <a:ext cx="1075" cy="687"/>
                </a:xfrm>
                <a:prstGeom prst="roundRect">
                  <a:avLst>
                    <a:gd name="adj" fmla="val 0"/>
                  </a:avLst>
                </a:prstGeom>
                <a:solidFill>
                  <a:srgbClr val="DAE3F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DAE3F6">
                            <a:gamma/>
                            <a:shade val="60000"/>
                            <a:invGamma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27115" tIns="63558" rIns="127115" bIns="63558">
                  <a:spAutoFit/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2" name="Rectangle 137"/>
                <p:cNvSpPr>
                  <a:spLocks noChangeArrowheads="1"/>
                </p:cNvSpPr>
                <p:nvPr/>
              </p:nvSpPr>
              <p:spPr bwMode="auto">
                <a:xfrm>
                  <a:off x="392" y="2526"/>
                  <a:ext cx="1294" cy="402"/>
                </a:xfrm>
                <a:prstGeom prst="rect">
                  <a:avLst/>
                </a:prstGeom>
                <a:solidFill>
                  <a:srgbClr val="DAE3F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7961" dir="2700000" algn="ctr" rotWithShape="0">
                          <a:srgbClr val="DAE3F6">
                            <a:gamma/>
                            <a:shade val="60000"/>
                            <a:invGamma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27115" tIns="63558" rIns="127115" bIns="63558">
                  <a:spAutoFit/>
                </a:bodyPr>
                <a:lstStyle/>
                <a:p>
                  <a:endParaRPr lang="ko-KR" altLang="en-US"/>
                </a:p>
              </p:txBody>
            </p:sp>
          </p:grpSp>
        </p:grpSp>
        <p:graphicFrame>
          <p:nvGraphicFramePr>
            <p:cNvPr id="105" name="Object 1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2492622"/>
                </p:ext>
              </p:extLst>
            </p:nvPr>
          </p:nvGraphicFramePr>
          <p:xfrm flipV="1">
            <a:off x="589" y="4064"/>
            <a:ext cx="117" cy="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6" name="Image" r:id="rId11" imgW="4002824" imgH="4002824" progId="Photoshop.Image.4">
                    <p:embed/>
                  </p:oleObj>
                </mc:Choice>
                <mc:Fallback>
                  <p:oleObj name="Image" r:id="rId11" imgW="4002824" imgH="4002824" progId="Photoshop.Image.4">
                    <p:embed/>
                    <p:pic>
                      <p:nvPicPr>
                        <p:cNvPr id="54" name="Object 1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589" y="4064"/>
                          <a:ext cx="117" cy="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1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3713533"/>
                </p:ext>
              </p:extLst>
            </p:nvPr>
          </p:nvGraphicFramePr>
          <p:xfrm flipV="1">
            <a:off x="594" y="4282"/>
            <a:ext cx="117" cy="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7" name="Image" r:id="rId12" imgW="4002824" imgH="4002824" progId="Photoshop.Image.4">
                    <p:embed/>
                  </p:oleObj>
                </mc:Choice>
                <mc:Fallback>
                  <p:oleObj name="Image" r:id="rId12" imgW="4002824" imgH="4002824" progId="Photoshop.Image.4">
                    <p:embed/>
                    <p:pic>
                      <p:nvPicPr>
                        <p:cNvPr id="55" name="Object 1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594" y="4282"/>
                          <a:ext cx="117" cy="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ct 1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40083734"/>
                </p:ext>
              </p:extLst>
            </p:nvPr>
          </p:nvGraphicFramePr>
          <p:xfrm flipV="1">
            <a:off x="589" y="4498"/>
            <a:ext cx="117" cy="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8" name="Image" r:id="rId8" imgW="4002824" imgH="4002824" progId="Photoshop.Image.4">
                    <p:embed/>
                  </p:oleObj>
                </mc:Choice>
                <mc:Fallback>
                  <p:oleObj name="Image" r:id="rId8" imgW="4002824" imgH="4002824" progId="Photoshop.Image.4">
                    <p:embed/>
                    <p:pic>
                      <p:nvPicPr>
                        <p:cNvPr id="56" name="Object 1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 flipV="1">
                          <a:off x="589" y="4498"/>
                          <a:ext cx="117" cy="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3" name="AutoShape 138"/>
          <p:cNvSpPr>
            <a:spLocks noChangeArrowheads="1"/>
          </p:cNvSpPr>
          <p:nvPr/>
        </p:nvSpPr>
        <p:spPr bwMode="auto">
          <a:xfrm>
            <a:off x="8892109" y="5075119"/>
            <a:ext cx="2499218" cy="256592"/>
          </a:xfrm>
          <a:prstGeom prst="bevel">
            <a:avLst>
              <a:gd name="adj" fmla="val 7935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E3D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latinLnBrk="0" hangingPunct="0"/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행정구역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kumimoji="0" lang="ko-KR" altLang="en-US" sz="13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비엔티엔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수도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), 17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개주 </a:t>
            </a:r>
            <a:endParaRPr kumimoji="0" lang="ko-KR" altLang="en-US" sz="1300" dirty="0">
              <a:latin typeface="휴먼새내기체" pitchFamily="18" charset="-127"/>
              <a:ea typeface="휴먼새내기체" pitchFamily="18" charset="-127"/>
            </a:endParaRPr>
          </a:p>
        </p:txBody>
      </p:sp>
      <p:sp>
        <p:nvSpPr>
          <p:cNvPr id="114" name="AutoShape 138"/>
          <p:cNvSpPr>
            <a:spLocks noChangeArrowheads="1"/>
          </p:cNvSpPr>
          <p:nvPr/>
        </p:nvSpPr>
        <p:spPr bwMode="auto">
          <a:xfrm>
            <a:off x="8892109" y="5469578"/>
            <a:ext cx="2499218" cy="256592"/>
          </a:xfrm>
          <a:prstGeom prst="bevel">
            <a:avLst>
              <a:gd name="adj" fmla="val 7935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E3D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latinLnBrk="0" hangingPunct="0"/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독립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: 1949</a:t>
            </a:r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 프랑스로부터 </a:t>
            </a:r>
            <a:r>
              <a:rPr kumimoji="0" lang="ko-KR" altLang="en-US" sz="13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독림</a:t>
            </a:r>
            <a:endParaRPr kumimoji="0" lang="ko-KR" altLang="en-US" sz="1300" dirty="0">
              <a:latin typeface="휴먼새내기체" pitchFamily="18" charset="-127"/>
              <a:ea typeface="휴먼새내기체" pitchFamily="18" charset="-127"/>
            </a:endParaRPr>
          </a:p>
        </p:txBody>
      </p:sp>
      <p:sp>
        <p:nvSpPr>
          <p:cNvPr id="115" name="AutoShape 138"/>
          <p:cNvSpPr>
            <a:spLocks noChangeArrowheads="1"/>
          </p:cNvSpPr>
          <p:nvPr/>
        </p:nvSpPr>
        <p:spPr bwMode="auto">
          <a:xfrm>
            <a:off x="8885102" y="5853562"/>
            <a:ext cx="2499218" cy="256592"/>
          </a:xfrm>
          <a:prstGeom prst="bevel">
            <a:avLst>
              <a:gd name="adj" fmla="val 7935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E3D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latinLnBrk="0" hangingPunct="0"/>
            <a:r>
              <a:rPr kumimoji="0"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언어</a:t>
            </a:r>
            <a:r>
              <a:rPr kumimoji="0"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라오어</a:t>
            </a:r>
            <a:r>
              <a:rPr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공용어</a:t>
            </a:r>
            <a:r>
              <a:rPr lang="en-US" altLang="ko-KR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), </a:t>
            </a:r>
            <a:r>
              <a:rPr lang="ko-KR" altLang="en-US" sz="13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프랑스어</a:t>
            </a:r>
            <a:endParaRPr kumimoji="0" lang="ko-KR" altLang="en-US" sz="1300" dirty="0">
              <a:latin typeface="휴먼새내기체" pitchFamily="18" charset="-127"/>
              <a:ea typeface="휴먼새내기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96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"/>
                    </a14:imgEffect>
                    <a14:imgEffect>
                      <a14:brightnessContrast bright="-10000" contrast="-7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878"/>
            <a:ext cx="12191999" cy="684912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C000"/>
                </a:solidFill>
              </a:rPr>
              <a:t>라오스 교육의 현황은</a:t>
            </a:r>
            <a:r>
              <a:rPr lang="en-US" altLang="ko-KR" dirty="0" smtClean="0">
                <a:solidFill>
                  <a:srgbClr val="FFC000"/>
                </a:solidFill>
              </a:rPr>
              <a:t>?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3587083" y="1056225"/>
            <a:ext cx="14934128" cy="67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8370879" y="713325"/>
            <a:ext cx="19843568" cy="836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62" name="Group 2">
            <a:extLst>
              <a:ext uri="{FF2B5EF4-FFF2-40B4-BE49-F238E27FC236}">
                <a16:creationId xmlns:a16="http://schemas.microsoft.com/office/drawing/2014/main" id="{7B94EEB0-7DE8-428A-992D-690DA1E53A67}"/>
              </a:ext>
            </a:extLst>
          </p:cNvPr>
          <p:cNvGrpSpPr/>
          <p:nvPr/>
        </p:nvGrpSpPr>
        <p:grpSpPr>
          <a:xfrm>
            <a:off x="4500664" y="2968003"/>
            <a:ext cx="3190672" cy="2178773"/>
            <a:chOff x="3366914" y="2916559"/>
            <a:chExt cx="2424286" cy="1655441"/>
          </a:xfrm>
        </p:grpSpPr>
        <p:sp>
          <p:nvSpPr>
            <p:cNvPr id="63" name="Rectangle 3">
              <a:extLst>
                <a:ext uri="{FF2B5EF4-FFF2-40B4-BE49-F238E27FC236}">
                  <a16:creationId xmlns:a16="http://schemas.microsoft.com/office/drawing/2014/main" id="{2A998503-7EF9-4899-8079-3846622F0E8E}"/>
                </a:ext>
              </a:extLst>
            </p:cNvPr>
            <p:cNvSpPr/>
            <p:nvPr/>
          </p:nvSpPr>
          <p:spPr>
            <a:xfrm>
              <a:off x="3366914" y="3203451"/>
              <a:ext cx="2424286" cy="129614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4" name="Rectangle 4">
              <a:extLst>
                <a:ext uri="{FF2B5EF4-FFF2-40B4-BE49-F238E27FC236}">
                  <a16:creationId xmlns:a16="http://schemas.microsoft.com/office/drawing/2014/main" id="{96C7F9ED-A64C-406B-9E01-E53559234275}"/>
                </a:ext>
              </a:extLst>
            </p:cNvPr>
            <p:cNvSpPr/>
            <p:nvPr/>
          </p:nvSpPr>
          <p:spPr>
            <a:xfrm>
              <a:off x="3419872" y="3140968"/>
              <a:ext cx="2304256" cy="129614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5" name="Rectangle 3">
              <a:extLst>
                <a:ext uri="{FF2B5EF4-FFF2-40B4-BE49-F238E27FC236}">
                  <a16:creationId xmlns:a16="http://schemas.microsoft.com/office/drawing/2014/main" id="{0ECB8105-132E-4281-B01E-DD51DE03B94A}"/>
                </a:ext>
              </a:extLst>
            </p:cNvPr>
            <p:cNvSpPr/>
            <p:nvPr/>
          </p:nvSpPr>
          <p:spPr>
            <a:xfrm>
              <a:off x="4572000" y="2916559"/>
              <a:ext cx="1080120" cy="1520552"/>
            </a:xfrm>
            <a:custGeom>
              <a:avLst/>
              <a:gdLst>
                <a:gd name="connsiteX0" fmla="*/ 0 w 1080120"/>
                <a:gd name="connsiteY0" fmla="*/ 0 h 1368152"/>
                <a:gd name="connsiteX1" fmla="*/ 1080120 w 1080120"/>
                <a:gd name="connsiteY1" fmla="*/ 0 h 1368152"/>
                <a:gd name="connsiteX2" fmla="*/ 1080120 w 1080120"/>
                <a:gd name="connsiteY2" fmla="*/ 1368152 h 1368152"/>
                <a:gd name="connsiteX3" fmla="*/ 0 w 1080120"/>
                <a:gd name="connsiteY3" fmla="*/ 1368152 h 1368152"/>
                <a:gd name="connsiteX4" fmla="*/ 0 w 1080120"/>
                <a:gd name="connsiteY4" fmla="*/ 0 h 1368152"/>
                <a:gd name="connsiteX0" fmla="*/ 0 w 1080120"/>
                <a:gd name="connsiteY0" fmla="*/ 95250 h 1463402"/>
                <a:gd name="connsiteX1" fmla="*/ 1080120 w 1080120"/>
                <a:gd name="connsiteY1" fmla="*/ 0 h 1463402"/>
                <a:gd name="connsiteX2" fmla="*/ 1080120 w 1080120"/>
                <a:gd name="connsiteY2" fmla="*/ 1463402 h 1463402"/>
                <a:gd name="connsiteX3" fmla="*/ 0 w 1080120"/>
                <a:gd name="connsiteY3" fmla="*/ 1463402 h 1463402"/>
                <a:gd name="connsiteX4" fmla="*/ 0 w 1080120"/>
                <a:gd name="connsiteY4" fmla="*/ 95250 h 1463402"/>
                <a:gd name="connsiteX0" fmla="*/ 0 w 1080120"/>
                <a:gd name="connsiteY0" fmla="*/ 131815 h 1499967"/>
                <a:gd name="connsiteX1" fmla="*/ 1080120 w 1080120"/>
                <a:gd name="connsiteY1" fmla="*/ 36565 h 1499967"/>
                <a:gd name="connsiteX2" fmla="*/ 1080120 w 1080120"/>
                <a:gd name="connsiteY2" fmla="*/ 1499967 h 1499967"/>
                <a:gd name="connsiteX3" fmla="*/ 0 w 1080120"/>
                <a:gd name="connsiteY3" fmla="*/ 1499967 h 1499967"/>
                <a:gd name="connsiteX4" fmla="*/ 0 w 1080120"/>
                <a:gd name="connsiteY4" fmla="*/ 131815 h 1499967"/>
                <a:gd name="connsiteX0" fmla="*/ 0 w 1080120"/>
                <a:gd name="connsiteY0" fmla="*/ 152612 h 1520764"/>
                <a:gd name="connsiteX1" fmla="*/ 1080120 w 1080120"/>
                <a:gd name="connsiteY1" fmla="*/ 57362 h 1520764"/>
                <a:gd name="connsiteX2" fmla="*/ 1080120 w 1080120"/>
                <a:gd name="connsiteY2" fmla="*/ 1520764 h 1520764"/>
                <a:gd name="connsiteX3" fmla="*/ 0 w 1080120"/>
                <a:gd name="connsiteY3" fmla="*/ 1520764 h 1520764"/>
                <a:gd name="connsiteX4" fmla="*/ 0 w 1080120"/>
                <a:gd name="connsiteY4" fmla="*/ 152612 h 1520764"/>
                <a:gd name="connsiteX0" fmla="*/ 0 w 1080120"/>
                <a:gd name="connsiteY0" fmla="*/ 123156 h 1491308"/>
                <a:gd name="connsiteX1" fmla="*/ 1080120 w 1080120"/>
                <a:gd name="connsiteY1" fmla="*/ 27906 h 1491308"/>
                <a:gd name="connsiteX2" fmla="*/ 1080120 w 1080120"/>
                <a:gd name="connsiteY2" fmla="*/ 1491308 h 1491308"/>
                <a:gd name="connsiteX3" fmla="*/ 0 w 1080120"/>
                <a:gd name="connsiteY3" fmla="*/ 1491308 h 1491308"/>
                <a:gd name="connsiteX4" fmla="*/ 0 w 1080120"/>
                <a:gd name="connsiteY4" fmla="*/ 123156 h 1491308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80120 w 1080120"/>
                <a:gd name="connsiteY2" fmla="*/ 152055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120" h="1520552">
                  <a:moveTo>
                    <a:pt x="0" y="152400"/>
                  </a:moveTo>
                  <a:cubicBezTo>
                    <a:pt x="369565" y="6350"/>
                    <a:pt x="653405" y="-44450"/>
                    <a:pt x="1080120" y="0"/>
                  </a:cubicBezTo>
                  <a:lnTo>
                    <a:pt x="1070595" y="1349102"/>
                  </a:lnTo>
                  <a:cubicBezTo>
                    <a:pt x="694680" y="1311002"/>
                    <a:pt x="309240" y="1358627"/>
                    <a:pt x="0" y="1520552"/>
                  </a:cubicBezTo>
                  <a:lnTo>
                    <a:pt x="0" y="1524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Rectangle 3">
              <a:extLst>
                <a:ext uri="{FF2B5EF4-FFF2-40B4-BE49-F238E27FC236}">
                  <a16:creationId xmlns:a16="http://schemas.microsoft.com/office/drawing/2014/main" id="{8A92F624-1D51-4086-8B7B-6312A8D037EF}"/>
                </a:ext>
              </a:extLst>
            </p:cNvPr>
            <p:cNvSpPr/>
            <p:nvPr/>
          </p:nvSpPr>
          <p:spPr>
            <a:xfrm flipH="1">
              <a:off x="3491880" y="2916559"/>
              <a:ext cx="1080120" cy="1520552"/>
            </a:xfrm>
            <a:custGeom>
              <a:avLst/>
              <a:gdLst>
                <a:gd name="connsiteX0" fmla="*/ 0 w 1080120"/>
                <a:gd name="connsiteY0" fmla="*/ 0 h 1368152"/>
                <a:gd name="connsiteX1" fmla="*/ 1080120 w 1080120"/>
                <a:gd name="connsiteY1" fmla="*/ 0 h 1368152"/>
                <a:gd name="connsiteX2" fmla="*/ 1080120 w 1080120"/>
                <a:gd name="connsiteY2" fmla="*/ 1368152 h 1368152"/>
                <a:gd name="connsiteX3" fmla="*/ 0 w 1080120"/>
                <a:gd name="connsiteY3" fmla="*/ 1368152 h 1368152"/>
                <a:gd name="connsiteX4" fmla="*/ 0 w 1080120"/>
                <a:gd name="connsiteY4" fmla="*/ 0 h 1368152"/>
                <a:gd name="connsiteX0" fmla="*/ 0 w 1080120"/>
                <a:gd name="connsiteY0" fmla="*/ 95250 h 1463402"/>
                <a:gd name="connsiteX1" fmla="*/ 1080120 w 1080120"/>
                <a:gd name="connsiteY1" fmla="*/ 0 h 1463402"/>
                <a:gd name="connsiteX2" fmla="*/ 1080120 w 1080120"/>
                <a:gd name="connsiteY2" fmla="*/ 1463402 h 1463402"/>
                <a:gd name="connsiteX3" fmla="*/ 0 w 1080120"/>
                <a:gd name="connsiteY3" fmla="*/ 1463402 h 1463402"/>
                <a:gd name="connsiteX4" fmla="*/ 0 w 1080120"/>
                <a:gd name="connsiteY4" fmla="*/ 95250 h 1463402"/>
                <a:gd name="connsiteX0" fmla="*/ 0 w 1080120"/>
                <a:gd name="connsiteY0" fmla="*/ 131815 h 1499967"/>
                <a:gd name="connsiteX1" fmla="*/ 1080120 w 1080120"/>
                <a:gd name="connsiteY1" fmla="*/ 36565 h 1499967"/>
                <a:gd name="connsiteX2" fmla="*/ 1080120 w 1080120"/>
                <a:gd name="connsiteY2" fmla="*/ 1499967 h 1499967"/>
                <a:gd name="connsiteX3" fmla="*/ 0 w 1080120"/>
                <a:gd name="connsiteY3" fmla="*/ 1499967 h 1499967"/>
                <a:gd name="connsiteX4" fmla="*/ 0 w 1080120"/>
                <a:gd name="connsiteY4" fmla="*/ 131815 h 1499967"/>
                <a:gd name="connsiteX0" fmla="*/ 0 w 1080120"/>
                <a:gd name="connsiteY0" fmla="*/ 152612 h 1520764"/>
                <a:gd name="connsiteX1" fmla="*/ 1080120 w 1080120"/>
                <a:gd name="connsiteY1" fmla="*/ 57362 h 1520764"/>
                <a:gd name="connsiteX2" fmla="*/ 1080120 w 1080120"/>
                <a:gd name="connsiteY2" fmla="*/ 1520764 h 1520764"/>
                <a:gd name="connsiteX3" fmla="*/ 0 w 1080120"/>
                <a:gd name="connsiteY3" fmla="*/ 1520764 h 1520764"/>
                <a:gd name="connsiteX4" fmla="*/ 0 w 1080120"/>
                <a:gd name="connsiteY4" fmla="*/ 152612 h 1520764"/>
                <a:gd name="connsiteX0" fmla="*/ 0 w 1080120"/>
                <a:gd name="connsiteY0" fmla="*/ 123156 h 1491308"/>
                <a:gd name="connsiteX1" fmla="*/ 1080120 w 1080120"/>
                <a:gd name="connsiteY1" fmla="*/ 27906 h 1491308"/>
                <a:gd name="connsiteX2" fmla="*/ 1080120 w 1080120"/>
                <a:gd name="connsiteY2" fmla="*/ 1491308 h 1491308"/>
                <a:gd name="connsiteX3" fmla="*/ 0 w 1080120"/>
                <a:gd name="connsiteY3" fmla="*/ 1491308 h 1491308"/>
                <a:gd name="connsiteX4" fmla="*/ 0 w 1080120"/>
                <a:gd name="connsiteY4" fmla="*/ 123156 h 1491308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80120 w 1080120"/>
                <a:gd name="connsiteY2" fmla="*/ 152055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120" h="1520552">
                  <a:moveTo>
                    <a:pt x="0" y="152400"/>
                  </a:moveTo>
                  <a:cubicBezTo>
                    <a:pt x="369565" y="6350"/>
                    <a:pt x="653405" y="-44450"/>
                    <a:pt x="1080120" y="0"/>
                  </a:cubicBezTo>
                  <a:lnTo>
                    <a:pt x="1070595" y="1349102"/>
                  </a:lnTo>
                  <a:cubicBezTo>
                    <a:pt x="694680" y="1311002"/>
                    <a:pt x="309240" y="1358627"/>
                    <a:pt x="0" y="1520552"/>
                  </a:cubicBezTo>
                  <a:lnTo>
                    <a:pt x="0" y="1524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Oval 7">
              <a:extLst>
                <a:ext uri="{FF2B5EF4-FFF2-40B4-BE49-F238E27FC236}">
                  <a16:creationId xmlns:a16="http://schemas.microsoft.com/office/drawing/2014/main" id="{D67BBE53-A59B-4BB1-9ACA-9475BE0EDABB}"/>
                </a:ext>
              </a:extLst>
            </p:cNvPr>
            <p:cNvSpPr/>
            <p:nvPr/>
          </p:nvSpPr>
          <p:spPr>
            <a:xfrm>
              <a:off x="4439051" y="4449847"/>
              <a:ext cx="257915" cy="122153"/>
            </a:xfrm>
            <a:custGeom>
              <a:avLst/>
              <a:gdLst/>
              <a:ahLst/>
              <a:cxnLst/>
              <a:rect l="l" t="t" r="r" b="b"/>
              <a:pathLst>
                <a:path w="900094" h="360040">
                  <a:moveTo>
                    <a:pt x="0" y="0"/>
                  </a:moveTo>
                  <a:lnTo>
                    <a:pt x="900094" y="0"/>
                  </a:lnTo>
                  <a:cubicBezTo>
                    <a:pt x="900094" y="198845"/>
                    <a:pt x="698601" y="360040"/>
                    <a:pt x="450047" y="360040"/>
                  </a:cubicBezTo>
                  <a:cubicBezTo>
                    <a:pt x="201493" y="360040"/>
                    <a:pt x="0" y="198845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3E7725E3-A6B3-4542-8DB7-FF397C58B20D}"/>
              </a:ext>
            </a:extLst>
          </p:cNvPr>
          <p:cNvGrpSpPr/>
          <p:nvPr/>
        </p:nvGrpSpPr>
        <p:grpSpPr>
          <a:xfrm>
            <a:off x="8192838" y="5097864"/>
            <a:ext cx="3190672" cy="808949"/>
            <a:chOff x="7752184" y="4883844"/>
            <a:chExt cx="1877204" cy="808949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CC8FEC4-05CE-4E2F-A0B4-B39DFA6CC64C}"/>
                </a:ext>
              </a:extLst>
            </p:cNvPr>
            <p:cNvSpPr txBox="1"/>
            <p:nvPr/>
          </p:nvSpPr>
          <p:spPr>
            <a:xfrm>
              <a:off x="7752184" y="4883844"/>
              <a:ext cx="1877204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ko-KR" altLang="en-US" sz="2400" b="1" dirty="0" smtClean="0">
                  <a:solidFill>
                    <a:schemeClr val="accent1"/>
                  </a:solidFill>
                  <a:cs typeface="Arial" pitchFamily="34" charset="0"/>
                </a:rPr>
                <a:t>진학률</a:t>
              </a:r>
              <a:endParaRPr lang="ko-KR" altLang="en-US" sz="2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F5C90D3-9551-4921-81E7-332F596F9975}"/>
                </a:ext>
              </a:extLst>
            </p:cNvPr>
            <p:cNvSpPr txBox="1"/>
            <p:nvPr/>
          </p:nvSpPr>
          <p:spPr>
            <a:xfrm>
              <a:off x="7752184" y="5231128"/>
              <a:ext cx="1877204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ko-KR" altLang="en-US" sz="2400" dirty="0" smtClean="0">
                  <a:solidFill>
                    <a:schemeClr val="accent1"/>
                  </a:solidFill>
                  <a:cs typeface="Arial" pitchFamily="34" charset="0"/>
                </a:rPr>
                <a:t>매우 낮음</a:t>
              </a:r>
              <a:endParaRPr lang="ko-KR" altLang="en-US" sz="24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74" name="그룹 21">
            <a:extLst>
              <a:ext uri="{FF2B5EF4-FFF2-40B4-BE49-F238E27FC236}">
                <a16:creationId xmlns:a16="http://schemas.microsoft.com/office/drawing/2014/main" id="{18936D45-A6D3-49C9-8BE5-8FC5EB4DBE02}"/>
              </a:ext>
            </a:extLst>
          </p:cNvPr>
          <p:cNvGrpSpPr/>
          <p:nvPr/>
        </p:nvGrpSpPr>
        <p:grpSpPr>
          <a:xfrm>
            <a:off x="808490" y="5097866"/>
            <a:ext cx="3190672" cy="808949"/>
            <a:chOff x="2634620" y="4883845"/>
            <a:chExt cx="1877204" cy="80894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D3D9AC1-E657-4FD6-8F34-3BC4CCB75295}"/>
                </a:ext>
              </a:extLst>
            </p:cNvPr>
            <p:cNvSpPr txBox="1"/>
            <p:nvPr/>
          </p:nvSpPr>
          <p:spPr>
            <a:xfrm>
              <a:off x="2634620" y="4883845"/>
              <a:ext cx="1877204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2400" b="1" dirty="0" smtClean="0">
                  <a:solidFill>
                    <a:schemeClr val="accent1"/>
                  </a:solidFill>
                  <a:cs typeface="Arial" pitchFamily="34" charset="0"/>
                </a:rPr>
                <a:t>5</a:t>
              </a:r>
              <a:r>
                <a:rPr lang="ko-KR" altLang="en-US" sz="2400" b="1" dirty="0" smtClean="0">
                  <a:solidFill>
                    <a:schemeClr val="accent1"/>
                  </a:solidFill>
                  <a:cs typeface="Arial" pitchFamily="34" charset="0"/>
                </a:rPr>
                <a:t>학년 </a:t>
              </a:r>
              <a:r>
                <a:rPr lang="ko-KR" altLang="en-US" sz="2400" b="1" dirty="0" err="1" smtClean="0">
                  <a:solidFill>
                    <a:schemeClr val="accent1"/>
                  </a:solidFill>
                  <a:cs typeface="Arial" pitchFamily="34" charset="0"/>
                </a:rPr>
                <a:t>졸업률</a:t>
              </a:r>
              <a:endParaRPr lang="ko-KR" altLang="en-US" sz="2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218EDB5-7B00-4AF1-9040-F29D4A476563}"/>
                </a:ext>
              </a:extLst>
            </p:cNvPr>
            <p:cNvSpPr txBox="1"/>
            <p:nvPr/>
          </p:nvSpPr>
          <p:spPr>
            <a:xfrm>
              <a:off x="2634620" y="5231129"/>
              <a:ext cx="1877204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2400" dirty="0" smtClean="0">
                  <a:solidFill>
                    <a:schemeClr val="accent1"/>
                  </a:solidFill>
                  <a:cs typeface="Arial" pitchFamily="34" charset="0"/>
                </a:rPr>
                <a:t>67%</a:t>
              </a:r>
              <a:r>
                <a:rPr lang="en-US" altLang="ko-K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7" name="그룹 20">
            <a:extLst>
              <a:ext uri="{FF2B5EF4-FFF2-40B4-BE49-F238E27FC236}">
                <a16:creationId xmlns:a16="http://schemas.microsoft.com/office/drawing/2014/main" id="{77F830FE-0350-495D-9A3A-9C457D2754A7}"/>
              </a:ext>
            </a:extLst>
          </p:cNvPr>
          <p:cNvGrpSpPr/>
          <p:nvPr/>
        </p:nvGrpSpPr>
        <p:grpSpPr>
          <a:xfrm>
            <a:off x="808490" y="1662942"/>
            <a:ext cx="3190672" cy="808949"/>
            <a:chOff x="2634620" y="1643484"/>
            <a:chExt cx="1877204" cy="80894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31E89DD-7867-41E5-9AB6-A712928A0A92}"/>
                </a:ext>
              </a:extLst>
            </p:cNvPr>
            <p:cNvSpPr txBox="1"/>
            <p:nvPr/>
          </p:nvSpPr>
          <p:spPr>
            <a:xfrm>
              <a:off x="2634620" y="1643484"/>
              <a:ext cx="1877204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ko-KR" altLang="en-US" sz="2400" b="1" dirty="0" smtClean="0">
                  <a:solidFill>
                    <a:schemeClr val="accent1"/>
                  </a:solidFill>
                  <a:cs typeface="Arial" pitchFamily="34" charset="0"/>
                </a:rPr>
                <a:t>순 </a:t>
              </a:r>
              <a:r>
                <a:rPr lang="ko-KR" altLang="en-US" sz="2400" b="1" dirty="0" err="1" smtClean="0">
                  <a:solidFill>
                    <a:schemeClr val="accent1"/>
                  </a:solidFill>
                  <a:cs typeface="Arial" pitchFamily="34" charset="0"/>
                </a:rPr>
                <a:t>등록률</a:t>
              </a:r>
              <a:endParaRPr lang="ko-KR" altLang="en-US" sz="2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AA78A30-014D-4A38-AC16-668E2097CE40}"/>
                </a:ext>
              </a:extLst>
            </p:cNvPr>
            <p:cNvSpPr txBox="1"/>
            <p:nvPr/>
          </p:nvSpPr>
          <p:spPr>
            <a:xfrm>
              <a:off x="2634620" y="1990768"/>
              <a:ext cx="1877204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2400" dirty="0" smtClean="0">
                  <a:solidFill>
                    <a:schemeClr val="accent1"/>
                  </a:solidFill>
                  <a:cs typeface="Arial" pitchFamily="34" charset="0"/>
                </a:rPr>
                <a:t>93%</a:t>
              </a:r>
              <a:r>
                <a:rPr lang="en-US" altLang="ko-KR" sz="1200" dirty="0" smtClean="0">
                  <a:solidFill>
                    <a:schemeClr val="accent1"/>
                  </a:solidFill>
                  <a:cs typeface="Arial" pitchFamily="34" charset="0"/>
                </a:rPr>
                <a:t>. </a:t>
              </a:r>
              <a:endParaRPr lang="ko-KR" altLang="en-US" sz="12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cxnSp>
        <p:nvCxnSpPr>
          <p:cNvPr id="80" name="Elbow Connector 19">
            <a:extLst>
              <a:ext uri="{FF2B5EF4-FFF2-40B4-BE49-F238E27FC236}">
                <a16:creationId xmlns:a16="http://schemas.microsoft.com/office/drawing/2014/main" id="{B432DFAC-80AE-49C2-9890-E023363F67AC}"/>
              </a:ext>
            </a:extLst>
          </p:cNvPr>
          <p:cNvCxnSpPr/>
          <p:nvPr/>
        </p:nvCxnSpPr>
        <p:spPr>
          <a:xfrm flipV="1">
            <a:off x="4262158" y="4368486"/>
            <a:ext cx="1260000" cy="972000"/>
          </a:xfrm>
          <a:prstGeom prst="bentConnector3">
            <a:avLst>
              <a:gd name="adj1" fmla="val 100515"/>
            </a:avLst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22">
            <a:extLst>
              <a:ext uri="{FF2B5EF4-FFF2-40B4-BE49-F238E27FC236}">
                <a16:creationId xmlns:a16="http://schemas.microsoft.com/office/drawing/2014/main" id="{F09A59E4-04C7-4785-ADC6-5590502D4986}"/>
              </a:ext>
            </a:extLst>
          </p:cNvPr>
          <p:cNvCxnSpPr>
            <a:cxnSpLocks/>
          </p:cNvCxnSpPr>
          <p:nvPr/>
        </p:nvCxnSpPr>
        <p:spPr>
          <a:xfrm rot="10800000">
            <a:off x="6597350" y="4368486"/>
            <a:ext cx="1260000" cy="972000"/>
          </a:xfrm>
          <a:prstGeom prst="bentConnector3">
            <a:avLst>
              <a:gd name="adj1" fmla="val 99033"/>
            </a:avLst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31">
            <a:extLst>
              <a:ext uri="{FF2B5EF4-FFF2-40B4-BE49-F238E27FC236}">
                <a16:creationId xmlns:a16="http://schemas.microsoft.com/office/drawing/2014/main" id="{2DF8FD2E-B3E1-420B-AA6A-16752DAD1DDA}"/>
              </a:ext>
            </a:extLst>
          </p:cNvPr>
          <p:cNvCxnSpPr/>
          <p:nvPr/>
        </p:nvCxnSpPr>
        <p:spPr>
          <a:xfrm rot="16200000" flipH="1">
            <a:off x="4118158" y="2057226"/>
            <a:ext cx="1548000" cy="1260000"/>
          </a:xfrm>
          <a:prstGeom prst="bentConnector3">
            <a:avLst>
              <a:gd name="adj1" fmla="val -441"/>
            </a:avLst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2642BF49-6041-4528-8DFB-D97265477ABC}"/>
              </a:ext>
            </a:extLst>
          </p:cNvPr>
          <p:cNvSpPr txBox="1"/>
          <p:nvPr/>
        </p:nvSpPr>
        <p:spPr>
          <a:xfrm>
            <a:off x="4840578" y="3599292"/>
            <a:ext cx="10801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초등학교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ctr"/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2015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년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A852E40-C7FB-47AC-8340-675244EBEBC1}"/>
              </a:ext>
            </a:extLst>
          </p:cNvPr>
          <p:cNvSpPr txBox="1"/>
          <p:nvPr/>
        </p:nvSpPr>
        <p:spPr>
          <a:xfrm>
            <a:off x="6181483" y="3599292"/>
            <a:ext cx="124912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중∙고등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교육기관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28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라오스 교육의 현황은</a:t>
            </a:r>
            <a:r>
              <a:rPr lang="en-US" altLang="ko-KR" dirty="0" smtClean="0"/>
              <a:t>?</a:t>
            </a:r>
            <a:endParaRPr lang="en-US" dirty="0"/>
          </a:p>
        </p:txBody>
      </p:sp>
      <p:sp>
        <p:nvSpPr>
          <p:cNvPr id="45" name="자유형 34">
            <a:extLst>
              <a:ext uri="{FF2B5EF4-FFF2-40B4-BE49-F238E27FC236}">
                <a16:creationId xmlns:a16="http://schemas.microsoft.com/office/drawing/2014/main" id="{42F1B4C5-ADEC-42E7-AC4C-663617411EED}"/>
              </a:ext>
            </a:extLst>
          </p:cNvPr>
          <p:cNvSpPr/>
          <p:nvPr/>
        </p:nvSpPr>
        <p:spPr>
          <a:xfrm>
            <a:off x="3614008" y="1936964"/>
            <a:ext cx="2160000" cy="1144800"/>
          </a:xfrm>
          <a:custGeom>
            <a:avLst/>
            <a:gdLst>
              <a:gd name="connsiteX0" fmla="*/ 1164771 w 1164771"/>
              <a:gd name="connsiteY0" fmla="*/ 925285 h 925285"/>
              <a:gd name="connsiteX1" fmla="*/ 457200 w 1164771"/>
              <a:gd name="connsiteY1" fmla="*/ 0 h 925285"/>
              <a:gd name="connsiteX2" fmla="*/ 0 w 1164771"/>
              <a:gd name="connsiteY2" fmla="*/ 0 h 925285"/>
              <a:gd name="connsiteX3" fmla="*/ 0 w 1164771"/>
              <a:gd name="connsiteY3" fmla="*/ 283028 h 92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771" h="925285">
                <a:moveTo>
                  <a:pt x="1164771" y="925285"/>
                </a:moveTo>
                <a:lnTo>
                  <a:pt x="457200" y="0"/>
                </a:lnTo>
                <a:lnTo>
                  <a:pt x="0" y="0"/>
                </a:lnTo>
                <a:lnTo>
                  <a:pt x="0" y="283028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46" name="자유형 35">
            <a:extLst>
              <a:ext uri="{FF2B5EF4-FFF2-40B4-BE49-F238E27FC236}">
                <a16:creationId xmlns:a16="http://schemas.microsoft.com/office/drawing/2014/main" id="{4086025B-6CFF-41DC-A4A9-29797D27761F}"/>
              </a:ext>
            </a:extLst>
          </p:cNvPr>
          <p:cNvSpPr/>
          <p:nvPr/>
        </p:nvSpPr>
        <p:spPr>
          <a:xfrm flipH="1">
            <a:off x="6427771" y="1936964"/>
            <a:ext cx="2160000" cy="1144800"/>
          </a:xfrm>
          <a:custGeom>
            <a:avLst/>
            <a:gdLst>
              <a:gd name="connsiteX0" fmla="*/ 1164771 w 1164771"/>
              <a:gd name="connsiteY0" fmla="*/ 925285 h 925285"/>
              <a:gd name="connsiteX1" fmla="*/ 457200 w 1164771"/>
              <a:gd name="connsiteY1" fmla="*/ 0 h 925285"/>
              <a:gd name="connsiteX2" fmla="*/ 0 w 1164771"/>
              <a:gd name="connsiteY2" fmla="*/ 0 h 925285"/>
              <a:gd name="connsiteX3" fmla="*/ 0 w 1164771"/>
              <a:gd name="connsiteY3" fmla="*/ 283028 h 925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771" h="925285">
                <a:moveTo>
                  <a:pt x="1164771" y="925285"/>
                </a:moveTo>
                <a:lnTo>
                  <a:pt x="457200" y="0"/>
                </a:lnTo>
                <a:lnTo>
                  <a:pt x="0" y="0"/>
                </a:lnTo>
                <a:lnTo>
                  <a:pt x="0" y="283028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47" name="자유형 38">
            <a:extLst>
              <a:ext uri="{FF2B5EF4-FFF2-40B4-BE49-F238E27FC236}">
                <a16:creationId xmlns:a16="http://schemas.microsoft.com/office/drawing/2014/main" id="{95FFCD42-8948-4E96-88CF-3874834724A7}"/>
              </a:ext>
            </a:extLst>
          </p:cNvPr>
          <p:cNvSpPr/>
          <p:nvPr/>
        </p:nvSpPr>
        <p:spPr>
          <a:xfrm>
            <a:off x="3614008" y="4789077"/>
            <a:ext cx="2160000" cy="1144800"/>
          </a:xfrm>
          <a:custGeom>
            <a:avLst/>
            <a:gdLst>
              <a:gd name="connsiteX0" fmla="*/ 1164772 w 1164772"/>
              <a:gd name="connsiteY0" fmla="*/ 0 h 1143000"/>
              <a:gd name="connsiteX1" fmla="*/ 446314 w 1164772"/>
              <a:gd name="connsiteY1" fmla="*/ 1143000 h 1143000"/>
              <a:gd name="connsiteX2" fmla="*/ 0 w 1164772"/>
              <a:gd name="connsiteY2" fmla="*/ 1143000 h 1143000"/>
              <a:gd name="connsiteX3" fmla="*/ 0 w 1164772"/>
              <a:gd name="connsiteY3" fmla="*/ 805543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772" h="1143000">
                <a:moveTo>
                  <a:pt x="1164772" y="0"/>
                </a:moveTo>
                <a:lnTo>
                  <a:pt x="446314" y="1143000"/>
                </a:lnTo>
                <a:lnTo>
                  <a:pt x="0" y="1143000"/>
                </a:lnTo>
                <a:lnTo>
                  <a:pt x="0" y="805543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48" name="자유형 39">
            <a:extLst>
              <a:ext uri="{FF2B5EF4-FFF2-40B4-BE49-F238E27FC236}">
                <a16:creationId xmlns:a16="http://schemas.microsoft.com/office/drawing/2014/main" id="{01356586-E491-4D99-9DC7-674733EC0FFA}"/>
              </a:ext>
            </a:extLst>
          </p:cNvPr>
          <p:cNvSpPr/>
          <p:nvPr/>
        </p:nvSpPr>
        <p:spPr>
          <a:xfrm flipH="1">
            <a:off x="6427771" y="4789077"/>
            <a:ext cx="2160000" cy="1144800"/>
          </a:xfrm>
          <a:custGeom>
            <a:avLst/>
            <a:gdLst>
              <a:gd name="connsiteX0" fmla="*/ 1164772 w 1164772"/>
              <a:gd name="connsiteY0" fmla="*/ 0 h 1143000"/>
              <a:gd name="connsiteX1" fmla="*/ 446314 w 1164772"/>
              <a:gd name="connsiteY1" fmla="*/ 1143000 h 1143000"/>
              <a:gd name="connsiteX2" fmla="*/ 0 w 1164772"/>
              <a:gd name="connsiteY2" fmla="*/ 1143000 h 1143000"/>
              <a:gd name="connsiteX3" fmla="*/ 0 w 1164772"/>
              <a:gd name="connsiteY3" fmla="*/ 805543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4772" h="1143000">
                <a:moveTo>
                  <a:pt x="1164772" y="0"/>
                </a:moveTo>
                <a:lnTo>
                  <a:pt x="446314" y="1143000"/>
                </a:lnTo>
                <a:lnTo>
                  <a:pt x="0" y="1143000"/>
                </a:lnTo>
                <a:lnTo>
                  <a:pt x="0" y="805543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53" name="자유형 29">
            <a:extLst>
              <a:ext uri="{FF2B5EF4-FFF2-40B4-BE49-F238E27FC236}">
                <a16:creationId xmlns:a16="http://schemas.microsoft.com/office/drawing/2014/main" id="{BB2CF374-F6C9-4057-9D0F-E5331F6045DE}"/>
              </a:ext>
            </a:extLst>
          </p:cNvPr>
          <p:cNvSpPr/>
          <p:nvPr/>
        </p:nvSpPr>
        <p:spPr>
          <a:xfrm>
            <a:off x="1517438" y="1823676"/>
            <a:ext cx="1620000" cy="478972"/>
          </a:xfrm>
          <a:custGeom>
            <a:avLst/>
            <a:gdLst>
              <a:gd name="connsiteX0" fmla="*/ 1382486 w 1382486"/>
              <a:gd name="connsiteY0" fmla="*/ 478972 h 478972"/>
              <a:gd name="connsiteX1" fmla="*/ 870857 w 1382486"/>
              <a:gd name="connsiteY1" fmla="*/ 0 h 478972"/>
              <a:gd name="connsiteX2" fmla="*/ 0 w 1382486"/>
              <a:gd name="connsiteY2" fmla="*/ 0 h 478972"/>
              <a:gd name="connsiteX3" fmla="*/ 0 w 1382486"/>
              <a:gd name="connsiteY3" fmla="*/ 457200 h 47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2486" h="478972">
                <a:moveTo>
                  <a:pt x="1382486" y="478972"/>
                </a:moveTo>
                <a:lnTo>
                  <a:pt x="870857" y="0"/>
                </a:lnTo>
                <a:lnTo>
                  <a:pt x="0" y="0"/>
                </a:lnTo>
                <a:lnTo>
                  <a:pt x="0" y="457200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4" name="자유형 30">
            <a:extLst>
              <a:ext uri="{FF2B5EF4-FFF2-40B4-BE49-F238E27FC236}">
                <a16:creationId xmlns:a16="http://schemas.microsoft.com/office/drawing/2014/main" id="{6AF0B39B-B591-4506-A117-5EA50ECE0419}"/>
              </a:ext>
            </a:extLst>
          </p:cNvPr>
          <p:cNvSpPr/>
          <p:nvPr/>
        </p:nvSpPr>
        <p:spPr>
          <a:xfrm flipH="1">
            <a:off x="9054562" y="1823676"/>
            <a:ext cx="1620000" cy="478972"/>
          </a:xfrm>
          <a:custGeom>
            <a:avLst/>
            <a:gdLst>
              <a:gd name="connsiteX0" fmla="*/ 1382486 w 1382486"/>
              <a:gd name="connsiteY0" fmla="*/ 478972 h 478972"/>
              <a:gd name="connsiteX1" fmla="*/ 870857 w 1382486"/>
              <a:gd name="connsiteY1" fmla="*/ 0 h 478972"/>
              <a:gd name="connsiteX2" fmla="*/ 0 w 1382486"/>
              <a:gd name="connsiteY2" fmla="*/ 0 h 478972"/>
              <a:gd name="connsiteX3" fmla="*/ 0 w 1382486"/>
              <a:gd name="connsiteY3" fmla="*/ 457200 h 47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2486" h="478972">
                <a:moveTo>
                  <a:pt x="1382486" y="478972"/>
                </a:moveTo>
                <a:lnTo>
                  <a:pt x="870857" y="0"/>
                </a:lnTo>
                <a:lnTo>
                  <a:pt x="0" y="0"/>
                </a:lnTo>
                <a:lnTo>
                  <a:pt x="0" y="457200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자유형 31">
            <a:extLst>
              <a:ext uri="{FF2B5EF4-FFF2-40B4-BE49-F238E27FC236}">
                <a16:creationId xmlns:a16="http://schemas.microsoft.com/office/drawing/2014/main" id="{C159AEB4-6C18-4894-81A0-E09C38544F0B}"/>
              </a:ext>
            </a:extLst>
          </p:cNvPr>
          <p:cNvSpPr/>
          <p:nvPr/>
        </p:nvSpPr>
        <p:spPr>
          <a:xfrm flipV="1">
            <a:off x="1517438" y="5568193"/>
            <a:ext cx="1620000" cy="478972"/>
          </a:xfrm>
          <a:custGeom>
            <a:avLst/>
            <a:gdLst>
              <a:gd name="connsiteX0" fmla="*/ 1382486 w 1382486"/>
              <a:gd name="connsiteY0" fmla="*/ 478972 h 478972"/>
              <a:gd name="connsiteX1" fmla="*/ 870857 w 1382486"/>
              <a:gd name="connsiteY1" fmla="*/ 0 h 478972"/>
              <a:gd name="connsiteX2" fmla="*/ 0 w 1382486"/>
              <a:gd name="connsiteY2" fmla="*/ 0 h 478972"/>
              <a:gd name="connsiteX3" fmla="*/ 0 w 1382486"/>
              <a:gd name="connsiteY3" fmla="*/ 457200 h 47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2486" h="478972">
                <a:moveTo>
                  <a:pt x="1382486" y="478972"/>
                </a:moveTo>
                <a:lnTo>
                  <a:pt x="870857" y="0"/>
                </a:lnTo>
                <a:lnTo>
                  <a:pt x="0" y="0"/>
                </a:lnTo>
                <a:lnTo>
                  <a:pt x="0" y="457200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6" name="자유형 32">
            <a:extLst>
              <a:ext uri="{FF2B5EF4-FFF2-40B4-BE49-F238E27FC236}">
                <a16:creationId xmlns:a16="http://schemas.microsoft.com/office/drawing/2014/main" id="{787D709A-5985-4F7B-BA52-79ECF6CBFF4C}"/>
              </a:ext>
            </a:extLst>
          </p:cNvPr>
          <p:cNvSpPr/>
          <p:nvPr/>
        </p:nvSpPr>
        <p:spPr>
          <a:xfrm flipH="1" flipV="1">
            <a:off x="9054562" y="5568193"/>
            <a:ext cx="1620000" cy="478972"/>
          </a:xfrm>
          <a:custGeom>
            <a:avLst/>
            <a:gdLst>
              <a:gd name="connsiteX0" fmla="*/ 1382486 w 1382486"/>
              <a:gd name="connsiteY0" fmla="*/ 478972 h 478972"/>
              <a:gd name="connsiteX1" fmla="*/ 870857 w 1382486"/>
              <a:gd name="connsiteY1" fmla="*/ 0 h 478972"/>
              <a:gd name="connsiteX2" fmla="*/ 0 w 1382486"/>
              <a:gd name="connsiteY2" fmla="*/ 0 h 478972"/>
              <a:gd name="connsiteX3" fmla="*/ 0 w 1382486"/>
              <a:gd name="connsiteY3" fmla="*/ 457200 h 47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2486" h="478972">
                <a:moveTo>
                  <a:pt x="1382486" y="478972"/>
                </a:moveTo>
                <a:lnTo>
                  <a:pt x="870857" y="0"/>
                </a:lnTo>
                <a:lnTo>
                  <a:pt x="0" y="0"/>
                </a:lnTo>
                <a:lnTo>
                  <a:pt x="0" y="457200"/>
                </a:lnTo>
              </a:path>
            </a:pathLst>
          </a:cu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57" name="직선 연결선 48">
            <a:extLst>
              <a:ext uri="{FF2B5EF4-FFF2-40B4-BE49-F238E27FC236}">
                <a16:creationId xmlns:a16="http://schemas.microsoft.com/office/drawing/2014/main" id="{207C4776-4C7C-42CA-B784-686F65D3DD40}"/>
              </a:ext>
            </a:extLst>
          </p:cNvPr>
          <p:cNvCxnSpPr/>
          <p:nvPr/>
        </p:nvCxnSpPr>
        <p:spPr>
          <a:xfrm flipH="1">
            <a:off x="6089159" y="2180456"/>
            <a:ext cx="6843" cy="63010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1">
            <a:extLst>
              <a:ext uri="{FF2B5EF4-FFF2-40B4-BE49-F238E27FC236}">
                <a16:creationId xmlns:a16="http://schemas.microsoft.com/office/drawing/2014/main" id="{4E4101EA-EAF2-4ED1-83D6-5989405547A6}"/>
              </a:ext>
            </a:extLst>
          </p:cNvPr>
          <p:cNvSpPr/>
          <p:nvPr/>
        </p:nvSpPr>
        <p:spPr>
          <a:xfrm>
            <a:off x="5009096" y="1574385"/>
            <a:ext cx="2193361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700" dirty="0" smtClean="0">
                <a:solidFill>
                  <a:schemeClr val="accent5"/>
                </a:solidFill>
              </a:rPr>
              <a:t>2001-2020 </a:t>
            </a:r>
            <a:r>
              <a:rPr lang="ko-KR" altLang="en-US" sz="2700" dirty="0" smtClean="0">
                <a:solidFill>
                  <a:schemeClr val="accent5"/>
                </a:solidFill>
              </a:rPr>
              <a:t>라오스 교육 전략 비전</a:t>
            </a:r>
            <a:endParaRPr lang="ko-KR" altLang="en-US" sz="2700" dirty="0">
              <a:solidFill>
                <a:schemeClr val="accent5"/>
              </a:solidFill>
            </a:endParaRPr>
          </a:p>
        </p:txBody>
      </p:sp>
      <p:sp>
        <p:nvSpPr>
          <p:cNvPr id="60" name="Text Placeholder 17">
            <a:extLst>
              <a:ext uri="{FF2B5EF4-FFF2-40B4-BE49-F238E27FC236}">
                <a16:creationId xmlns:a16="http://schemas.microsoft.com/office/drawing/2014/main" id="{65D3BF0A-F785-45A4-9B17-8750909EAADE}"/>
              </a:ext>
            </a:extLst>
          </p:cNvPr>
          <p:cNvSpPr txBox="1">
            <a:spLocks/>
          </p:cNvSpPr>
          <p:nvPr userDrawn="1"/>
        </p:nvSpPr>
        <p:spPr>
          <a:xfrm>
            <a:off x="391886" y="2334553"/>
            <a:ext cx="2290603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 smtClean="0"/>
              <a:t>초등의 의무 </a:t>
            </a:r>
            <a:r>
              <a:rPr lang="ko-KR" altLang="en-US" sz="1800" b="1" dirty="0" err="1" smtClean="0"/>
              <a:t>교육화</a:t>
            </a:r>
            <a:endParaRPr lang="en-US" altLang="ko-KR" sz="1800" b="1" dirty="0"/>
          </a:p>
        </p:txBody>
      </p:sp>
      <p:sp>
        <p:nvSpPr>
          <p:cNvPr id="64" name="Text Placeholder 17">
            <a:extLst>
              <a:ext uri="{FF2B5EF4-FFF2-40B4-BE49-F238E27FC236}">
                <a16:creationId xmlns:a16="http://schemas.microsoft.com/office/drawing/2014/main" id="{55576821-C8B7-40AD-AB40-E32C1EF3907B}"/>
              </a:ext>
            </a:extLst>
          </p:cNvPr>
          <p:cNvSpPr txBox="1">
            <a:spLocks/>
          </p:cNvSpPr>
          <p:nvPr userDrawn="1"/>
        </p:nvSpPr>
        <p:spPr>
          <a:xfrm>
            <a:off x="323529" y="4428130"/>
            <a:ext cx="2438649" cy="1086966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 b="1" dirty="0" smtClean="0"/>
              <a:t>최근 사회 경제 발전에 부합하는 </a:t>
            </a:r>
            <a:endParaRPr lang="en-US" altLang="ko-KR" sz="1800" b="1" dirty="0" smtClean="0"/>
          </a:p>
          <a:p>
            <a:pPr marL="0" indent="0">
              <a:buNone/>
            </a:pPr>
            <a:r>
              <a:rPr lang="ko-KR" altLang="en-US" sz="1800" b="1" dirty="0" smtClean="0"/>
              <a:t>직업 기술과 고등교육 확대</a:t>
            </a:r>
            <a:endParaRPr lang="en-US" altLang="ko-KR" sz="1800" b="1" dirty="0"/>
          </a:p>
        </p:txBody>
      </p:sp>
      <p:sp>
        <p:nvSpPr>
          <p:cNvPr id="68" name="Text Placeholder 17">
            <a:extLst>
              <a:ext uri="{FF2B5EF4-FFF2-40B4-BE49-F238E27FC236}">
                <a16:creationId xmlns:a16="http://schemas.microsoft.com/office/drawing/2014/main" id="{B7C76EEA-D693-4F64-8781-D05F2A505BDD}"/>
              </a:ext>
            </a:extLst>
          </p:cNvPr>
          <p:cNvSpPr txBox="1">
            <a:spLocks/>
          </p:cNvSpPr>
          <p:nvPr userDrawn="1"/>
        </p:nvSpPr>
        <p:spPr>
          <a:xfrm>
            <a:off x="9448800" y="2334553"/>
            <a:ext cx="2447926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ko-KR" altLang="en-US" sz="1800" b="1" dirty="0" smtClean="0"/>
              <a:t>중학교 교육 기회 확대</a:t>
            </a:r>
            <a:endParaRPr lang="en-US" altLang="ko-KR" sz="1800" b="1" dirty="0"/>
          </a:p>
        </p:txBody>
      </p:sp>
      <p:sp>
        <p:nvSpPr>
          <p:cNvPr id="72" name="Text Placeholder 17">
            <a:extLst>
              <a:ext uri="{FF2B5EF4-FFF2-40B4-BE49-F238E27FC236}">
                <a16:creationId xmlns:a16="http://schemas.microsoft.com/office/drawing/2014/main" id="{663D4F09-7FFC-4E9C-BC06-F9A2FD7D372E}"/>
              </a:ext>
            </a:extLst>
          </p:cNvPr>
          <p:cNvSpPr txBox="1">
            <a:spLocks/>
          </p:cNvSpPr>
          <p:nvPr userDrawn="1"/>
        </p:nvSpPr>
        <p:spPr>
          <a:xfrm>
            <a:off x="9540230" y="5061833"/>
            <a:ext cx="2265065" cy="31630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ko-KR" altLang="en-US" sz="1800" b="1" dirty="0" smtClean="0"/>
              <a:t>과학기술 능력 갖춘 전문가 지식인 육성</a:t>
            </a:r>
            <a:endParaRPr lang="en-US" altLang="ko-KR" sz="1800" b="1" dirty="0"/>
          </a:p>
        </p:txBody>
      </p:sp>
      <p:pic>
        <p:nvPicPr>
          <p:cNvPr id="3" name="그림 개체 틀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  <p:pic>
        <p:nvPicPr>
          <p:cNvPr id="13" name="그림 개체 틀 12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1" r="12671"/>
          <a:stretch>
            <a:fillRect/>
          </a:stretch>
        </p:blipFill>
        <p:spPr/>
      </p:pic>
      <p:pic>
        <p:nvPicPr>
          <p:cNvPr id="14" name="그림 개체 틀 1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  <p:pic>
        <p:nvPicPr>
          <p:cNvPr id="11" name="그림 개체 틀 10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5" r="12385"/>
          <a:stretch>
            <a:fillRect/>
          </a:stretch>
        </p:blipFill>
        <p:spPr/>
      </p:pic>
      <p:pic>
        <p:nvPicPr>
          <p:cNvPr id="9" name="그림 개체 틀 8"/>
          <p:cNvPicPr>
            <a:picLocks noGrp="1" noChangeAspect="1"/>
          </p:cNvPicPr>
          <p:nvPr>
            <p:ph type="pic"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8" r="12548"/>
          <a:stretch>
            <a:fillRect/>
          </a:stretch>
        </p:blipFill>
        <p:spPr/>
      </p:pic>
      <p:sp>
        <p:nvSpPr>
          <p:cNvPr id="43" name="AutoShape 2"/>
          <p:cNvSpPr>
            <a:spLocks noChangeArrowheads="1"/>
          </p:cNvSpPr>
          <p:nvPr/>
        </p:nvSpPr>
        <p:spPr bwMode="gray">
          <a:xfrm>
            <a:off x="4946306" y="5044291"/>
            <a:ext cx="2339302" cy="525463"/>
          </a:xfrm>
          <a:prstGeom prst="downArrow">
            <a:avLst>
              <a:gd name="adj1" fmla="val 56417"/>
              <a:gd name="adj2" fmla="val 48338"/>
            </a:avLst>
          </a:prstGeom>
          <a:gradFill rotWithShape="0">
            <a:gsLst>
              <a:gs pos="0">
                <a:srgbClr val="006666">
                  <a:alpha val="10001"/>
                </a:srgbClr>
              </a:gs>
              <a:gs pos="100000">
                <a:srgbClr val="96969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9" name="AutoShape 4"/>
          <p:cNvSpPr>
            <a:spLocks noChangeArrowheads="1"/>
          </p:cNvSpPr>
          <p:nvPr/>
        </p:nvSpPr>
        <p:spPr bwMode="gray">
          <a:xfrm>
            <a:off x="4478787" y="5568193"/>
            <a:ext cx="3431177" cy="116193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38100" algn="ctr">
            <a:solidFill>
              <a:srgbClr val="FFFFFF">
                <a:alpha val="79000"/>
              </a:srgbClr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국제 수준으로 접근</a:t>
            </a:r>
            <a:endParaRPr kumimoji="0" lang="en-US" altLang="ko-KR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</a:endParaRPr>
          </a:p>
          <a:p>
            <a:pPr algn="ctr" eaLnBrk="0" latinLnBrk="0" hangingPunct="0"/>
            <a:r>
              <a:rPr kumimoji="0" lang="ko-KR" altLang="en-US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인적자원 개발 핵심인</a:t>
            </a:r>
            <a:endParaRPr kumimoji="0" lang="en-US" altLang="ko-KR" sz="20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</a:endParaRPr>
          </a:p>
          <a:p>
            <a:pPr algn="ctr" eaLnBrk="0" latinLnBrk="0" hangingPunct="0"/>
            <a:r>
              <a:rPr lang="ko-KR" altLang="en-US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교육에 대한 집중 투자</a:t>
            </a:r>
            <a:endParaRPr kumimoji="0" lang="en-US" altLang="ko-KR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53" grpId="0" animBg="1"/>
      <p:bldP spid="54" grpId="0" animBg="1"/>
      <p:bldP spid="55" grpId="0" animBg="1"/>
      <p:bldP spid="56" grpId="0" animBg="1"/>
      <p:bldP spid="58" grpId="0"/>
      <p:bldP spid="60" grpId="0"/>
      <p:bldP spid="64" grpId="0"/>
      <p:bldP spid="68" grpId="0"/>
      <p:bldP spid="72" grpId="0"/>
      <p:bldP spid="43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라오스 교육의 현황은</a:t>
            </a:r>
            <a:r>
              <a:rPr lang="en-US" altLang="ko-KR" dirty="0" smtClean="0"/>
              <a:t>?</a:t>
            </a:r>
            <a:endParaRPr 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337" y="1444146"/>
            <a:ext cx="4100786" cy="2753385"/>
          </a:xfrm>
          <a:prstGeom prst="rect">
            <a:avLst/>
          </a:prstGeom>
        </p:spPr>
      </p:pic>
      <p:sp>
        <p:nvSpPr>
          <p:cNvPr id="33" name="AutoShape 4"/>
          <p:cNvSpPr>
            <a:spLocks noChangeArrowheads="1"/>
          </p:cNvSpPr>
          <p:nvPr/>
        </p:nvSpPr>
        <p:spPr bwMode="auto">
          <a:xfrm>
            <a:off x="5964509" y="3533232"/>
            <a:ext cx="5626600" cy="185737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9CCFF">
                  <a:gamma/>
                  <a:tint val="0"/>
                  <a:invGamma/>
                </a:srgbClr>
              </a:gs>
              <a:gs pos="100000">
                <a:srgbClr val="99CCFF"/>
              </a:gs>
            </a:gsLst>
            <a:lin ang="2700000" scaled="1"/>
          </a:gradFill>
          <a:ln w="3810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latinLnBrk="0" hangingPunct="0"/>
            <a:endParaRPr kumimoji="0" lang="ko-KR" altLang="ko-KR">
              <a:latin typeface="Verdana" panose="020B0604030504040204" pitchFamily="34" charset="0"/>
            </a:endParaRPr>
          </a:p>
        </p:txBody>
      </p:sp>
      <p:sp>
        <p:nvSpPr>
          <p:cNvPr id="35" name="Freeform 11"/>
          <p:cNvSpPr>
            <a:spLocks/>
          </p:cNvSpPr>
          <p:nvPr/>
        </p:nvSpPr>
        <p:spPr bwMode="gray">
          <a:xfrm flipH="1">
            <a:off x="5277123" y="3436396"/>
            <a:ext cx="1452484" cy="1010494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FFCC99"/>
              </a:gs>
              <a:gs pos="100000">
                <a:srgbClr val="FFCC99">
                  <a:gamma/>
                  <a:tint val="31765"/>
                  <a:invGamma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6729607" y="3823002"/>
            <a:ext cx="466120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latinLnBrk="0" hangingPunct="0"/>
            <a:r>
              <a:rPr kumimoji="0" lang="ko-KR" altLang="en-US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교육 재정</a:t>
            </a:r>
            <a:r>
              <a:rPr kumimoji="0"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: </a:t>
            </a:r>
            <a:r>
              <a:rPr kumimoji="0" lang="ko-KR" altLang="en-US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정부 총예산의 </a:t>
            </a:r>
            <a:r>
              <a:rPr kumimoji="0"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12.2%(GDP</a:t>
            </a:r>
            <a:r>
              <a:rPr kumimoji="0" lang="ko-KR" altLang="en-US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ko-KR" altLang="en-US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대비 </a:t>
            </a:r>
            <a:r>
              <a:rPr lang="en-US" altLang="ko-KR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3.3%)</a:t>
            </a:r>
          </a:p>
          <a:p>
            <a:pPr eaLnBrk="0" latinLnBrk="0" hangingPunct="0"/>
            <a:r>
              <a:rPr kumimoji="0" lang="ko-KR" altLang="en-US" sz="20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교육재정 상당 부분 해외 원조에 의존하고 있음</a:t>
            </a:r>
            <a:endParaRPr kumimoji="0" lang="en-US" altLang="ko-KR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07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라오스 교육의 현황은</a:t>
            </a:r>
            <a:r>
              <a:rPr lang="en-US" altLang="ko-KR" dirty="0" smtClean="0"/>
              <a:t>?</a:t>
            </a:r>
            <a:endParaRPr 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378" y="1490360"/>
            <a:ext cx="5312228" cy="4987592"/>
          </a:xfrm>
          <a:prstGeom prst="rect">
            <a:avLst/>
          </a:prstGeom>
        </p:spPr>
      </p:pic>
      <p:sp>
        <p:nvSpPr>
          <p:cNvPr id="9" name="AutoShape 3"/>
          <p:cNvSpPr>
            <a:spLocks noChangeArrowheads="1"/>
          </p:cNvSpPr>
          <p:nvPr/>
        </p:nvSpPr>
        <p:spPr bwMode="gray">
          <a:xfrm>
            <a:off x="1143000" y="2292531"/>
            <a:ext cx="2566851" cy="2471058"/>
          </a:xfrm>
          <a:prstGeom prst="chevron">
            <a:avLst>
              <a:gd name="adj" fmla="val 16468"/>
            </a:avLst>
          </a:prstGeom>
          <a:gradFill rotWithShape="1">
            <a:gsLst>
              <a:gs pos="0">
                <a:srgbClr val="99A4C7">
                  <a:gamma/>
                  <a:shade val="46275"/>
                  <a:invGamma/>
                </a:srgbClr>
              </a:gs>
              <a:gs pos="50000">
                <a:srgbClr val="99A4C7"/>
              </a:gs>
              <a:gs pos="100000">
                <a:srgbClr val="99A4C7">
                  <a:gamma/>
                  <a:shade val="46275"/>
                  <a:invGamma/>
                </a:srgbClr>
              </a:gs>
            </a:gsLst>
            <a:lin ang="270000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wrap="square" anchor="ctr">
            <a:spAutoFit/>
          </a:bodyPr>
          <a:lstStyle/>
          <a:p>
            <a:endParaRPr lang="ko-KR" altLang="en-US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387066" y="3266450"/>
            <a:ext cx="2427288" cy="5232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latinLnBrk="0" hangingPunct="0"/>
            <a:r>
              <a:rPr kumimoji="0" lang="ko-KR" altLang="en-US" sz="2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라오스 학제</a:t>
            </a:r>
            <a:endParaRPr kumimoji="0" lang="en-US" altLang="ko-KR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87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라오스 교육의 현황은</a:t>
            </a:r>
            <a:r>
              <a:rPr lang="en-US" altLang="ko-KR" dirty="0" smtClean="0"/>
              <a:t>?</a:t>
            </a:r>
            <a:endParaRPr lang="en-US" dirty="0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gray">
          <a:xfrm>
            <a:off x="1297577" y="1626326"/>
            <a:ext cx="4014652" cy="69015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CC33"/>
              </a:gs>
              <a:gs pos="100000">
                <a:srgbClr val="33CC33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flipH="1">
            <a:off x="4898570" y="1829203"/>
            <a:ext cx="195943" cy="303820"/>
          </a:xfrm>
          <a:prstGeom prst="octagon">
            <a:avLst>
              <a:gd name="adj" fmla="val 29287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gray">
          <a:xfrm>
            <a:off x="1781446" y="1719503"/>
            <a:ext cx="302459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latinLnBrk="0" hangingPunct="0"/>
            <a:r>
              <a:rPr kumimoji="0" lang="ko-KR" altLang="en-US" sz="2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교육기관 현황</a:t>
            </a:r>
            <a:endParaRPr kumimoji="0" lang="en-US" altLang="ko-KR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 flipH="1">
            <a:off x="1492974" y="1819493"/>
            <a:ext cx="195943" cy="303820"/>
          </a:xfrm>
          <a:prstGeom prst="octagon">
            <a:avLst>
              <a:gd name="adj" fmla="val 29287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958010"/>
              </p:ext>
            </p:extLst>
          </p:nvPr>
        </p:nvGraphicFramePr>
        <p:xfrm>
          <a:off x="1995327" y="2972203"/>
          <a:ext cx="8229600" cy="27432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19410660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7362865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473344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59699470"/>
                    </a:ext>
                  </a:extLst>
                </a:gridCol>
              </a:tblGrid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굴림" panose="020B0600000101010101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학교 수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개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BD88A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ABD88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학생 수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명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FCA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AFCA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교원 수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명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CCC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CCCCFF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26269388"/>
                  </a:ext>
                </a:extLst>
              </a:tr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86C7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초등학교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B86C7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  <a:ea typeface="굴림" panose="020B0600000101010101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8,887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850,466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35,208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364052"/>
                  </a:ext>
                </a:extLst>
              </a:tr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86C7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중 고등학교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B86C7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  <a:ea typeface="굴림" panose="020B0600000101010101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1,651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630,676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34,011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551534"/>
                  </a:ext>
                </a:extLst>
              </a:tr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86C7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대학교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B86C7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anose="020B0604030504040204" pitchFamily="34" charset="0"/>
                        <a:ea typeface="굴림" panose="020B0600000101010101" pitchFamily="50" charset="-127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45,233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8,422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86C7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741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8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라오스 교육의 현황은</a:t>
            </a:r>
            <a:r>
              <a:rPr lang="en-US" altLang="ko-KR" dirty="0" smtClean="0"/>
              <a:t>?</a:t>
            </a:r>
            <a:endParaRPr lang="en-US" dirty="0"/>
          </a:p>
        </p:txBody>
      </p:sp>
      <p:grpSp>
        <p:nvGrpSpPr>
          <p:cNvPr id="38" name="Group 3"/>
          <p:cNvGrpSpPr>
            <a:grpSpLocks/>
          </p:cNvGrpSpPr>
          <p:nvPr/>
        </p:nvGrpSpPr>
        <p:grpSpPr bwMode="auto">
          <a:xfrm>
            <a:off x="2696145" y="1672475"/>
            <a:ext cx="1724025" cy="482600"/>
            <a:chOff x="816" y="2304"/>
            <a:chExt cx="1440" cy="448"/>
          </a:xfrm>
        </p:grpSpPr>
        <p:sp>
          <p:nvSpPr>
            <p:cNvPr id="39" name="Freeform 4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1120 w 1120"/>
                <a:gd name="T1" fmla="*/ 252 h 252"/>
                <a:gd name="T2" fmla="*/ 1116 w 1120"/>
                <a:gd name="T3" fmla="*/ 250 h 252"/>
                <a:gd name="T4" fmla="*/ 1100 w 1120"/>
                <a:gd name="T5" fmla="*/ 246 h 252"/>
                <a:gd name="T6" fmla="*/ 1074 w 1120"/>
                <a:gd name="T7" fmla="*/ 240 h 252"/>
                <a:gd name="T8" fmla="*/ 1038 w 1120"/>
                <a:gd name="T9" fmla="*/ 232 h 252"/>
                <a:gd name="T10" fmla="*/ 992 w 1120"/>
                <a:gd name="T11" fmla="*/ 222 h 252"/>
                <a:gd name="T12" fmla="*/ 938 w 1120"/>
                <a:gd name="T13" fmla="*/ 212 h 252"/>
                <a:gd name="T14" fmla="*/ 876 w 1120"/>
                <a:gd name="T15" fmla="*/ 204 h 252"/>
                <a:gd name="T16" fmla="*/ 806 w 1120"/>
                <a:gd name="T17" fmla="*/ 196 h 252"/>
                <a:gd name="T18" fmla="*/ 730 w 1120"/>
                <a:gd name="T19" fmla="*/ 190 h 252"/>
                <a:gd name="T20" fmla="*/ 646 w 1120"/>
                <a:gd name="T21" fmla="*/ 184 h 252"/>
                <a:gd name="T22" fmla="*/ 556 w 1120"/>
                <a:gd name="T23" fmla="*/ 184 h 252"/>
                <a:gd name="T24" fmla="*/ 466 w 1120"/>
                <a:gd name="T25" fmla="*/ 184 h 252"/>
                <a:gd name="T26" fmla="*/ 384 w 1120"/>
                <a:gd name="T27" fmla="*/ 190 h 252"/>
                <a:gd name="T28" fmla="*/ 308 w 1120"/>
                <a:gd name="T29" fmla="*/ 196 h 252"/>
                <a:gd name="T30" fmla="*/ 238 w 1120"/>
                <a:gd name="T31" fmla="*/ 204 h 252"/>
                <a:gd name="T32" fmla="*/ 178 w 1120"/>
                <a:gd name="T33" fmla="*/ 212 h 252"/>
                <a:gd name="T34" fmla="*/ 126 w 1120"/>
                <a:gd name="T35" fmla="*/ 222 h 252"/>
                <a:gd name="T36" fmla="*/ 82 w 1120"/>
                <a:gd name="T37" fmla="*/ 232 h 252"/>
                <a:gd name="T38" fmla="*/ 46 w 1120"/>
                <a:gd name="T39" fmla="*/ 240 h 252"/>
                <a:gd name="T40" fmla="*/ 20 w 1120"/>
                <a:gd name="T41" fmla="*/ 246 h 252"/>
                <a:gd name="T42" fmla="*/ 6 w 1120"/>
                <a:gd name="T43" fmla="*/ 250 h 252"/>
                <a:gd name="T44" fmla="*/ 0 w 1120"/>
                <a:gd name="T45" fmla="*/ 252 h 252"/>
                <a:gd name="T46" fmla="*/ 0 w 1120"/>
                <a:gd name="T47" fmla="*/ 62 h 252"/>
                <a:gd name="T48" fmla="*/ 560 w 1120"/>
                <a:gd name="T49" fmla="*/ 0 h 252"/>
                <a:gd name="T50" fmla="*/ 1120 w 1120"/>
                <a:gd name="T51" fmla="*/ 62 h 252"/>
                <a:gd name="T52" fmla="*/ 1120 w 1120"/>
                <a:gd name="T53" fmla="*/ 252 h 252"/>
                <a:gd name="T54" fmla="*/ 1120 w 1120"/>
                <a:gd name="T55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0" name="Rectangle 5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ea typeface="굴림" panose="020B0600000101010101" pitchFamily="50" charset="-127"/>
                </a:rPr>
                <a:t>대학교원</a:t>
              </a:r>
              <a:endPara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굴림" panose="020B0600000101010101" pitchFamily="50" charset="-127"/>
              </a:endParaRPr>
            </a:p>
          </p:txBody>
        </p:sp>
      </p:grpSp>
      <p:grpSp>
        <p:nvGrpSpPr>
          <p:cNvPr id="41" name="Group 6"/>
          <p:cNvGrpSpPr>
            <a:grpSpLocks/>
          </p:cNvGrpSpPr>
          <p:nvPr/>
        </p:nvGrpSpPr>
        <p:grpSpPr bwMode="auto">
          <a:xfrm>
            <a:off x="2696145" y="2815475"/>
            <a:ext cx="1724025" cy="482600"/>
            <a:chOff x="816" y="2304"/>
            <a:chExt cx="1440" cy="448"/>
          </a:xfrm>
        </p:grpSpPr>
        <p:sp>
          <p:nvSpPr>
            <p:cNvPr id="42" name="Freeform 7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1120 w 1120"/>
                <a:gd name="T1" fmla="*/ 252 h 252"/>
                <a:gd name="T2" fmla="*/ 1116 w 1120"/>
                <a:gd name="T3" fmla="*/ 250 h 252"/>
                <a:gd name="T4" fmla="*/ 1100 w 1120"/>
                <a:gd name="T5" fmla="*/ 246 h 252"/>
                <a:gd name="T6" fmla="*/ 1074 w 1120"/>
                <a:gd name="T7" fmla="*/ 240 h 252"/>
                <a:gd name="T8" fmla="*/ 1038 w 1120"/>
                <a:gd name="T9" fmla="*/ 232 h 252"/>
                <a:gd name="T10" fmla="*/ 992 w 1120"/>
                <a:gd name="T11" fmla="*/ 222 h 252"/>
                <a:gd name="T12" fmla="*/ 938 w 1120"/>
                <a:gd name="T13" fmla="*/ 212 h 252"/>
                <a:gd name="T14" fmla="*/ 876 w 1120"/>
                <a:gd name="T15" fmla="*/ 204 h 252"/>
                <a:gd name="T16" fmla="*/ 806 w 1120"/>
                <a:gd name="T17" fmla="*/ 196 h 252"/>
                <a:gd name="T18" fmla="*/ 730 w 1120"/>
                <a:gd name="T19" fmla="*/ 190 h 252"/>
                <a:gd name="T20" fmla="*/ 646 w 1120"/>
                <a:gd name="T21" fmla="*/ 184 h 252"/>
                <a:gd name="T22" fmla="*/ 556 w 1120"/>
                <a:gd name="T23" fmla="*/ 184 h 252"/>
                <a:gd name="T24" fmla="*/ 466 w 1120"/>
                <a:gd name="T25" fmla="*/ 184 h 252"/>
                <a:gd name="T26" fmla="*/ 384 w 1120"/>
                <a:gd name="T27" fmla="*/ 190 h 252"/>
                <a:gd name="T28" fmla="*/ 308 w 1120"/>
                <a:gd name="T29" fmla="*/ 196 h 252"/>
                <a:gd name="T30" fmla="*/ 238 w 1120"/>
                <a:gd name="T31" fmla="*/ 204 h 252"/>
                <a:gd name="T32" fmla="*/ 178 w 1120"/>
                <a:gd name="T33" fmla="*/ 212 h 252"/>
                <a:gd name="T34" fmla="*/ 126 w 1120"/>
                <a:gd name="T35" fmla="*/ 222 h 252"/>
                <a:gd name="T36" fmla="*/ 82 w 1120"/>
                <a:gd name="T37" fmla="*/ 232 h 252"/>
                <a:gd name="T38" fmla="*/ 46 w 1120"/>
                <a:gd name="T39" fmla="*/ 240 h 252"/>
                <a:gd name="T40" fmla="*/ 20 w 1120"/>
                <a:gd name="T41" fmla="*/ 246 h 252"/>
                <a:gd name="T42" fmla="*/ 6 w 1120"/>
                <a:gd name="T43" fmla="*/ 250 h 252"/>
                <a:gd name="T44" fmla="*/ 0 w 1120"/>
                <a:gd name="T45" fmla="*/ 252 h 252"/>
                <a:gd name="T46" fmla="*/ 0 w 1120"/>
                <a:gd name="T47" fmla="*/ 62 h 252"/>
                <a:gd name="T48" fmla="*/ 560 w 1120"/>
                <a:gd name="T49" fmla="*/ 0 h 252"/>
                <a:gd name="T50" fmla="*/ 1120 w 1120"/>
                <a:gd name="T51" fmla="*/ 62 h 252"/>
                <a:gd name="T52" fmla="*/ 1120 w 1120"/>
                <a:gd name="T53" fmla="*/ 252 h 252"/>
                <a:gd name="T54" fmla="*/ 1120 w 1120"/>
                <a:gd name="T55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3" name="Rectangle 8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D8755A">
                    <a:gamma/>
                    <a:tint val="51373"/>
                    <a:invGamma/>
                  </a:srgbClr>
                </a:gs>
                <a:gs pos="100000">
                  <a:srgbClr val="D8755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굴림" panose="020B0600000101010101" pitchFamily="50" charset="-127"/>
                </a:rPr>
                <a:t>고등학교 교사</a:t>
              </a:r>
              <a:endParaRPr lang="en-US" altLang="ko-K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굴림" panose="020B0600000101010101" pitchFamily="50" charset="-127"/>
              </a:endParaRPr>
            </a:p>
          </p:txBody>
        </p:sp>
      </p:grpSp>
      <p:grpSp>
        <p:nvGrpSpPr>
          <p:cNvPr id="44" name="Group 9"/>
          <p:cNvGrpSpPr>
            <a:grpSpLocks/>
          </p:cNvGrpSpPr>
          <p:nvPr/>
        </p:nvGrpSpPr>
        <p:grpSpPr bwMode="auto">
          <a:xfrm>
            <a:off x="2696145" y="3958475"/>
            <a:ext cx="1724025" cy="482600"/>
            <a:chOff x="816" y="2304"/>
            <a:chExt cx="1440" cy="448"/>
          </a:xfrm>
        </p:grpSpPr>
        <p:sp>
          <p:nvSpPr>
            <p:cNvPr id="45" name="Freeform 10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1120 w 1120"/>
                <a:gd name="T1" fmla="*/ 252 h 252"/>
                <a:gd name="T2" fmla="*/ 1116 w 1120"/>
                <a:gd name="T3" fmla="*/ 250 h 252"/>
                <a:gd name="T4" fmla="*/ 1100 w 1120"/>
                <a:gd name="T5" fmla="*/ 246 h 252"/>
                <a:gd name="T6" fmla="*/ 1074 w 1120"/>
                <a:gd name="T7" fmla="*/ 240 h 252"/>
                <a:gd name="T8" fmla="*/ 1038 w 1120"/>
                <a:gd name="T9" fmla="*/ 232 h 252"/>
                <a:gd name="T10" fmla="*/ 992 w 1120"/>
                <a:gd name="T11" fmla="*/ 222 h 252"/>
                <a:gd name="T12" fmla="*/ 938 w 1120"/>
                <a:gd name="T13" fmla="*/ 212 h 252"/>
                <a:gd name="T14" fmla="*/ 876 w 1120"/>
                <a:gd name="T15" fmla="*/ 204 h 252"/>
                <a:gd name="T16" fmla="*/ 806 w 1120"/>
                <a:gd name="T17" fmla="*/ 196 h 252"/>
                <a:gd name="T18" fmla="*/ 730 w 1120"/>
                <a:gd name="T19" fmla="*/ 190 h 252"/>
                <a:gd name="T20" fmla="*/ 646 w 1120"/>
                <a:gd name="T21" fmla="*/ 184 h 252"/>
                <a:gd name="T22" fmla="*/ 556 w 1120"/>
                <a:gd name="T23" fmla="*/ 184 h 252"/>
                <a:gd name="T24" fmla="*/ 466 w 1120"/>
                <a:gd name="T25" fmla="*/ 184 h 252"/>
                <a:gd name="T26" fmla="*/ 384 w 1120"/>
                <a:gd name="T27" fmla="*/ 190 h 252"/>
                <a:gd name="T28" fmla="*/ 308 w 1120"/>
                <a:gd name="T29" fmla="*/ 196 h 252"/>
                <a:gd name="T30" fmla="*/ 238 w 1120"/>
                <a:gd name="T31" fmla="*/ 204 h 252"/>
                <a:gd name="T32" fmla="*/ 178 w 1120"/>
                <a:gd name="T33" fmla="*/ 212 h 252"/>
                <a:gd name="T34" fmla="*/ 126 w 1120"/>
                <a:gd name="T35" fmla="*/ 222 h 252"/>
                <a:gd name="T36" fmla="*/ 82 w 1120"/>
                <a:gd name="T37" fmla="*/ 232 h 252"/>
                <a:gd name="T38" fmla="*/ 46 w 1120"/>
                <a:gd name="T39" fmla="*/ 240 h 252"/>
                <a:gd name="T40" fmla="*/ 20 w 1120"/>
                <a:gd name="T41" fmla="*/ 246 h 252"/>
                <a:gd name="T42" fmla="*/ 6 w 1120"/>
                <a:gd name="T43" fmla="*/ 250 h 252"/>
                <a:gd name="T44" fmla="*/ 0 w 1120"/>
                <a:gd name="T45" fmla="*/ 252 h 252"/>
                <a:gd name="T46" fmla="*/ 0 w 1120"/>
                <a:gd name="T47" fmla="*/ 62 h 252"/>
                <a:gd name="T48" fmla="*/ 560 w 1120"/>
                <a:gd name="T49" fmla="*/ 0 h 252"/>
                <a:gd name="T50" fmla="*/ 1120 w 1120"/>
                <a:gd name="T51" fmla="*/ 62 h 252"/>
                <a:gd name="T52" fmla="*/ 1120 w 1120"/>
                <a:gd name="T53" fmla="*/ 252 h 252"/>
                <a:gd name="T54" fmla="*/ 1120 w 1120"/>
                <a:gd name="T55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6" name="Rectangle 11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0099CC">
                    <a:gamma/>
                    <a:tint val="36471"/>
                    <a:invGamma/>
                  </a:srgbClr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굴림" panose="020B0600000101010101" pitchFamily="50" charset="-127"/>
                </a:rPr>
                <a:t>중학교 교사</a:t>
              </a:r>
              <a:endParaRPr lang="en-US" altLang="ko-K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굴림" panose="020B0600000101010101" pitchFamily="50" charset="-127"/>
              </a:endParaRPr>
            </a:p>
          </p:txBody>
        </p:sp>
      </p:grpSp>
      <p:grpSp>
        <p:nvGrpSpPr>
          <p:cNvPr id="47" name="Group 12"/>
          <p:cNvGrpSpPr>
            <a:grpSpLocks/>
          </p:cNvGrpSpPr>
          <p:nvPr/>
        </p:nvGrpSpPr>
        <p:grpSpPr bwMode="auto">
          <a:xfrm>
            <a:off x="2696145" y="5101475"/>
            <a:ext cx="1724025" cy="482600"/>
            <a:chOff x="816" y="2304"/>
            <a:chExt cx="1440" cy="448"/>
          </a:xfrm>
        </p:grpSpPr>
        <p:sp>
          <p:nvSpPr>
            <p:cNvPr id="48" name="Freeform 13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1120 w 1120"/>
                <a:gd name="T1" fmla="*/ 252 h 252"/>
                <a:gd name="T2" fmla="*/ 1116 w 1120"/>
                <a:gd name="T3" fmla="*/ 250 h 252"/>
                <a:gd name="T4" fmla="*/ 1100 w 1120"/>
                <a:gd name="T5" fmla="*/ 246 h 252"/>
                <a:gd name="T6" fmla="*/ 1074 w 1120"/>
                <a:gd name="T7" fmla="*/ 240 h 252"/>
                <a:gd name="T8" fmla="*/ 1038 w 1120"/>
                <a:gd name="T9" fmla="*/ 232 h 252"/>
                <a:gd name="T10" fmla="*/ 992 w 1120"/>
                <a:gd name="T11" fmla="*/ 222 h 252"/>
                <a:gd name="T12" fmla="*/ 938 w 1120"/>
                <a:gd name="T13" fmla="*/ 212 h 252"/>
                <a:gd name="T14" fmla="*/ 876 w 1120"/>
                <a:gd name="T15" fmla="*/ 204 h 252"/>
                <a:gd name="T16" fmla="*/ 806 w 1120"/>
                <a:gd name="T17" fmla="*/ 196 h 252"/>
                <a:gd name="T18" fmla="*/ 730 w 1120"/>
                <a:gd name="T19" fmla="*/ 190 h 252"/>
                <a:gd name="T20" fmla="*/ 646 w 1120"/>
                <a:gd name="T21" fmla="*/ 184 h 252"/>
                <a:gd name="T22" fmla="*/ 556 w 1120"/>
                <a:gd name="T23" fmla="*/ 184 h 252"/>
                <a:gd name="T24" fmla="*/ 466 w 1120"/>
                <a:gd name="T25" fmla="*/ 184 h 252"/>
                <a:gd name="T26" fmla="*/ 384 w 1120"/>
                <a:gd name="T27" fmla="*/ 190 h 252"/>
                <a:gd name="T28" fmla="*/ 308 w 1120"/>
                <a:gd name="T29" fmla="*/ 196 h 252"/>
                <a:gd name="T30" fmla="*/ 238 w 1120"/>
                <a:gd name="T31" fmla="*/ 204 h 252"/>
                <a:gd name="T32" fmla="*/ 178 w 1120"/>
                <a:gd name="T33" fmla="*/ 212 h 252"/>
                <a:gd name="T34" fmla="*/ 126 w 1120"/>
                <a:gd name="T35" fmla="*/ 222 h 252"/>
                <a:gd name="T36" fmla="*/ 82 w 1120"/>
                <a:gd name="T37" fmla="*/ 232 h 252"/>
                <a:gd name="T38" fmla="*/ 46 w 1120"/>
                <a:gd name="T39" fmla="*/ 240 h 252"/>
                <a:gd name="T40" fmla="*/ 20 w 1120"/>
                <a:gd name="T41" fmla="*/ 246 h 252"/>
                <a:gd name="T42" fmla="*/ 6 w 1120"/>
                <a:gd name="T43" fmla="*/ 250 h 252"/>
                <a:gd name="T44" fmla="*/ 0 w 1120"/>
                <a:gd name="T45" fmla="*/ 252 h 252"/>
                <a:gd name="T46" fmla="*/ 0 w 1120"/>
                <a:gd name="T47" fmla="*/ 62 h 252"/>
                <a:gd name="T48" fmla="*/ 560 w 1120"/>
                <a:gd name="T49" fmla="*/ 0 h 252"/>
                <a:gd name="T50" fmla="*/ 1120 w 1120"/>
                <a:gd name="T51" fmla="*/ 62 h 252"/>
                <a:gd name="T52" fmla="*/ 1120 w 1120"/>
                <a:gd name="T53" fmla="*/ 252 h 252"/>
                <a:gd name="T54" fmla="*/ 1120 w 1120"/>
                <a:gd name="T55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9" name="Rectangle 14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99CC00">
                    <a:gamma/>
                    <a:tint val="24314"/>
                    <a:invGamma/>
                  </a:srgbClr>
                </a:gs>
                <a:gs pos="100000">
                  <a:srgbClr val="99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ea typeface="굴림" panose="020B0600000101010101" pitchFamily="50" charset="-127"/>
                </a:rPr>
                <a:t>초등학교 교사</a:t>
              </a:r>
              <a:endPara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ea typeface="굴림" panose="020B0600000101010101" pitchFamily="50" charset="-127"/>
              </a:endParaRPr>
            </a:p>
          </p:txBody>
        </p:sp>
      </p:grpSp>
      <p:cxnSp>
        <p:nvCxnSpPr>
          <p:cNvPr id="50" name="AutoShape 15"/>
          <p:cNvCxnSpPr>
            <a:cxnSpLocks noChangeShapeType="1"/>
            <a:stCxn id="39" idx="11"/>
            <a:endCxn id="43" idx="0"/>
          </p:cNvCxnSpPr>
          <p:nvPr/>
        </p:nvCxnSpPr>
        <p:spPr bwMode="gray">
          <a:xfrm>
            <a:off x="3553395" y="2099512"/>
            <a:ext cx="4763" cy="715963"/>
          </a:xfrm>
          <a:prstGeom prst="straightConnector1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AutoShape 16"/>
          <p:cNvCxnSpPr>
            <a:cxnSpLocks noChangeShapeType="1"/>
            <a:stCxn id="42" idx="11"/>
            <a:endCxn id="46" idx="0"/>
          </p:cNvCxnSpPr>
          <p:nvPr/>
        </p:nvCxnSpPr>
        <p:spPr bwMode="gray">
          <a:xfrm>
            <a:off x="3553395" y="3242512"/>
            <a:ext cx="4763" cy="715963"/>
          </a:xfrm>
          <a:prstGeom prst="straightConnector1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AutoShape 17"/>
          <p:cNvCxnSpPr>
            <a:cxnSpLocks noChangeShapeType="1"/>
            <a:stCxn id="45" idx="11"/>
            <a:endCxn id="49" idx="0"/>
          </p:cNvCxnSpPr>
          <p:nvPr/>
        </p:nvCxnSpPr>
        <p:spPr bwMode="gray">
          <a:xfrm>
            <a:off x="3553395" y="4385512"/>
            <a:ext cx="4763" cy="715963"/>
          </a:xfrm>
          <a:prstGeom prst="straightConnector1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" name="Line 18"/>
          <p:cNvSpPr>
            <a:spLocks noChangeShapeType="1"/>
          </p:cNvSpPr>
          <p:nvPr/>
        </p:nvSpPr>
        <p:spPr bwMode="auto">
          <a:xfrm>
            <a:off x="3610545" y="2385262"/>
            <a:ext cx="5943600" cy="0"/>
          </a:xfrm>
          <a:prstGeom prst="line">
            <a:avLst/>
          </a:prstGeom>
          <a:noFill/>
          <a:ln w="38100" cap="rnd">
            <a:solidFill>
              <a:srgbClr val="5F5F5F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mtClean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4" name="Line 19"/>
          <p:cNvSpPr>
            <a:spLocks noChangeShapeType="1"/>
          </p:cNvSpPr>
          <p:nvPr/>
        </p:nvSpPr>
        <p:spPr bwMode="auto">
          <a:xfrm>
            <a:off x="3610545" y="3629862"/>
            <a:ext cx="5943600" cy="0"/>
          </a:xfrm>
          <a:prstGeom prst="line">
            <a:avLst/>
          </a:prstGeom>
          <a:noFill/>
          <a:ln w="38100" cap="rnd">
            <a:solidFill>
              <a:srgbClr val="5F5F5F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mtClean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5" name="Line 20"/>
          <p:cNvSpPr>
            <a:spLocks noChangeShapeType="1"/>
          </p:cNvSpPr>
          <p:nvPr/>
        </p:nvSpPr>
        <p:spPr bwMode="auto">
          <a:xfrm>
            <a:off x="3610545" y="4750637"/>
            <a:ext cx="5943600" cy="0"/>
          </a:xfrm>
          <a:prstGeom prst="line">
            <a:avLst/>
          </a:prstGeom>
          <a:noFill/>
          <a:ln w="38100" cap="rnd">
            <a:solidFill>
              <a:srgbClr val="5F5F5F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ko-KR" altLang="en-US" smtClean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6" name="Text Box 21"/>
          <p:cNvSpPr txBox="1">
            <a:spLocks noChangeArrowheads="1"/>
          </p:cNvSpPr>
          <p:nvPr/>
        </p:nvSpPr>
        <p:spPr bwMode="auto">
          <a:xfrm>
            <a:off x="4905945" y="1661208"/>
            <a:ext cx="452720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낮은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 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비율 박사학위 소지</a:t>
            </a:r>
            <a:endParaRPr lang="en-US" altLang="ko-KR" b="1" dirty="0" smtClean="0">
              <a:latin typeface="Verdana" panose="020B0604030504040204" pitchFamily="34" charset="0"/>
              <a:ea typeface="굴림" panose="020B0600000101010101" pitchFamily="50" charset="-127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err="1" smtClean="0">
                <a:latin typeface="Verdana" panose="020B0604030504040204" pitchFamily="34" charset="0"/>
                <a:ea typeface="굴림" panose="020B0600000101010101" pitchFamily="50" charset="-127"/>
              </a:rPr>
              <a:t>수파누봉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 대학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(1(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학사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):6(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석사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):3(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박사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)</a:t>
            </a:r>
          </a:p>
        </p:txBody>
      </p:sp>
      <p:sp>
        <p:nvSpPr>
          <p:cNvPr id="57" name="Text Box 22"/>
          <p:cNvSpPr txBox="1">
            <a:spLocks noChangeArrowheads="1"/>
          </p:cNvSpPr>
          <p:nvPr/>
        </p:nvSpPr>
        <p:spPr bwMode="auto">
          <a:xfrm>
            <a:off x="4905945" y="2895330"/>
            <a:ext cx="343074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라오스 국립대학 </a:t>
            </a:r>
            <a:r>
              <a:rPr lang="ko-KR" altLang="en-US" b="1" dirty="0" err="1" smtClean="0">
                <a:latin typeface="Verdana" panose="020B0604030504040204" pitchFamily="34" charset="0"/>
                <a:ea typeface="굴림" panose="020B0600000101010101" pitchFamily="50" charset="-127"/>
              </a:rPr>
              <a:t>교육학사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 자격</a:t>
            </a:r>
            <a:endParaRPr lang="en-US" altLang="ko-KR" b="1" dirty="0" smtClean="0">
              <a:latin typeface="Verdana" panose="020B0604030504040204" pitchFamily="34" charset="0"/>
              <a:ea typeface="굴림" panose="020B0600000101010101" pitchFamily="50" charset="-127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(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총 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15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년 학교 과정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)</a:t>
            </a:r>
          </a:p>
        </p:txBody>
      </p:sp>
      <p:sp>
        <p:nvSpPr>
          <p:cNvPr id="58" name="Text Box 23"/>
          <p:cNvSpPr txBox="1">
            <a:spLocks noChangeArrowheads="1"/>
          </p:cNvSpPr>
          <p:nvPr/>
        </p:nvSpPr>
        <p:spPr bwMode="auto">
          <a:xfrm>
            <a:off x="4905945" y="3962017"/>
            <a:ext cx="543931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5 TTC(Teacher Training College) 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과정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 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이수</a:t>
            </a:r>
            <a:endParaRPr lang="en-US" altLang="ko-KR" b="1" dirty="0" smtClean="0">
              <a:latin typeface="Verdana" panose="020B0604030504040204" pitchFamily="34" charset="0"/>
              <a:ea typeface="굴림" panose="020B0600000101010101" pitchFamily="50" charset="-127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(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최소 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14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년 학교 과정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)</a:t>
            </a:r>
          </a:p>
        </p:txBody>
      </p:sp>
      <p:sp>
        <p:nvSpPr>
          <p:cNvPr id="59" name="Text Box 24"/>
          <p:cNvSpPr txBox="1">
            <a:spLocks noChangeArrowheads="1"/>
          </p:cNvSpPr>
          <p:nvPr/>
        </p:nvSpPr>
        <p:spPr bwMode="auto">
          <a:xfrm>
            <a:off x="4905945" y="5090418"/>
            <a:ext cx="35157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9 TTC 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또는 학교 과정 이수</a:t>
            </a:r>
            <a:endParaRPr lang="en-US" altLang="ko-KR" b="1" dirty="0" smtClean="0">
              <a:latin typeface="Verdana" panose="020B0604030504040204" pitchFamily="34" charset="0"/>
              <a:ea typeface="굴림" panose="020B0600000101010101" pitchFamily="50" charset="-127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(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총 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11 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또는 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12</a:t>
            </a:r>
            <a:r>
              <a:rPr lang="ko-KR" altLang="en-US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년의 학교 과정</a:t>
            </a:r>
            <a:r>
              <a:rPr lang="en-US" altLang="ko-KR" b="1" dirty="0" smtClean="0">
                <a:latin typeface="Verdana" panose="020B0604030504040204" pitchFamily="34" charset="0"/>
                <a:ea typeface="굴림" panose="020B0600000101010101" pitchFamily="50" charset="-127"/>
              </a:rPr>
              <a:t>)</a:t>
            </a:r>
          </a:p>
        </p:txBody>
      </p:sp>
      <p:sp>
        <p:nvSpPr>
          <p:cNvPr id="63" name="Freeform 3"/>
          <p:cNvSpPr>
            <a:spLocks/>
          </p:cNvSpPr>
          <p:nvPr/>
        </p:nvSpPr>
        <p:spPr bwMode="gray">
          <a:xfrm>
            <a:off x="2534195" y="6297067"/>
            <a:ext cx="2011680" cy="396789"/>
          </a:xfrm>
          <a:custGeom>
            <a:avLst/>
            <a:gdLst>
              <a:gd name="T0" fmla="*/ 88 w 2320"/>
              <a:gd name="T1" fmla="*/ 696 h 792"/>
              <a:gd name="T2" fmla="*/ 88 w 2320"/>
              <a:gd name="T3" fmla="*/ 0 h 792"/>
              <a:gd name="T4" fmla="*/ 0 w 2320"/>
              <a:gd name="T5" fmla="*/ 0 h 792"/>
              <a:gd name="T6" fmla="*/ 0 w 2320"/>
              <a:gd name="T7" fmla="*/ 792 h 792"/>
              <a:gd name="T8" fmla="*/ 2320 w 2320"/>
              <a:gd name="T9" fmla="*/ 792 h 792"/>
              <a:gd name="T10" fmla="*/ 2320 w 2320"/>
              <a:gd name="T11" fmla="*/ 696 h 792"/>
              <a:gd name="T12" fmla="*/ 88 w 2320"/>
              <a:gd name="T13" fmla="*/ 696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792">
                <a:moveTo>
                  <a:pt x="88" y="696"/>
                </a:moveTo>
                <a:lnTo>
                  <a:pt x="88" y="0"/>
                </a:lnTo>
                <a:lnTo>
                  <a:pt x="0" y="0"/>
                </a:lnTo>
                <a:lnTo>
                  <a:pt x="0" y="792"/>
                </a:lnTo>
                <a:lnTo>
                  <a:pt x="2320" y="792"/>
                </a:lnTo>
                <a:lnTo>
                  <a:pt x="2320" y="696"/>
                </a:lnTo>
                <a:lnTo>
                  <a:pt x="88" y="696"/>
                </a:lnTo>
                <a:close/>
              </a:path>
            </a:pathLst>
          </a:cu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4" name="Freeform 4"/>
          <p:cNvSpPr>
            <a:spLocks/>
          </p:cNvSpPr>
          <p:nvPr/>
        </p:nvSpPr>
        <p:spPr bwMode="gray">
          <a:xfrm rot="10800000">
            <a:off x="8434189" y="5865420"/>
            <a:ext cx="1916789" cy="396789"/>
          </a:xfrm>
          <a:custGeom>
            <a:avLst/>
            <a:gdLst>
              <a:gd name="T0" fmla="*/ 88 w 2320"/>
              <a:gd name="T1" fmla="*/ 696 h 792"/>
              <a:gd name="T2" fmla="*/ 88 w 2320"/>
              <a:gd name="T3" fmla="*/ 0 h 792"/>
              <a:gd name="T4" fmla="*/ 0 w 2320"/>
              <a:gd name="T5" fmla="*/ 0 h 792"/>
              <a:gd name="T6" fmla="*/ 0 w 2320"/>
              <a:gd name="T7" fmla="*/ 792 h 792"/>
              <a:gd name="T8" fmla="*/ 2320 w 2320"/>
              <a:gd name="T9" fmla="*/ 792 h 792"/>
              <a:gd name="T10" fmla="*/ 2320 w 2320"/>
              <a:gd name="T11" fmla="*/ 696 h 792"/>
              <a:gd name="T12" fmla="*/ 88 w 2320"/>
              <a:gd name="T13" fmla="*/ 696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792">
                <a:moveTo>
                  <a:pt x="88" y="696"/>
                </a:moveTo>
                <a:lnTo>
                  <a:pt x="88" y="0"/>
                </a:lnTo>
                <a:lnTo>
                  <a:pt x="0" y="0"/>
                </a:lnTo>
                <a:lnTo>
                  <a:pt x="0" y="792"/>
                </a:lnTo>
                <a:lnTo>
                  <a:pt x="2320" y="792"/>
                </a:lnTo>
                <a:lnTo>
                  <a:pt x="2320" y="696"/>
                </a:lnTo>
                <a:lnTo>
                  <a:pt x="88" y="696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5" name="Rectangle 5"/>
          <p:cNvSpPr>
            <a:spLocks noChangeArrowheads="1"/>
          </p:cNvSpPr>
          <p:nvPr/>
        </p:nvSpPr>
        <p:spPr bwMode="gray">
          <a:xfrm>
            <a:off x="2661310" y="5959375"/>
            <a:ext cx="7562553" cy="628577"/>
          </a:xfrm>
          <a:prstGeom prst="rect">
            <a:avLst/>
          </a:prstGeom>
          <a:solidFill>
            <a:srgbClr val="E08500"/>
          </a:solidFill>
          <a:ln>
            <a:noFill/>
          </a:ln>
          <a:effectLst>
            <a:outerShdw sy="50000" kx="-2453608" rotWithShape="0">
              <a:srgbClr val="B2B2B2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CC66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latinLnBrk="0" hangingPunct="0"/>
            <a:r>
              <a:rPr kumimoji="0" lang="en-US" altLang="ko-KR" dirty="0" smtClean="0">
                <a:solidFill>
                  <a:srgbClr val="FFFFFF"/>
                </a:solidFill>
                <a:latin typeface="Arial" panose="020B0604020202020204" pitchFamily="34" charset="0"/>
              </a:rPr>
              <a:t>2019</a:t>
            </a:r>
            <a:r>
              <a:rPr kumimoji="0" lang="ko-KR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년 </a:t>
            </a:r>
            <a:r>
              <a:rPr kumimoji="0" lang="en-US" altLang="ko-KR" dirty="0" smtClean="0">
                <a:solidFill>
                  <a:srgbClr val="FFFFFF"/>
                </a:solidFill>
                <a:latin typeface="Arial" panose="020B0604020202020204" pitchFamily="34" charset="0"/>
              </a:rPr>
              <a:t>9</a:t>
            </a:r>
            <a:r>
              <a:rPr kumimoji="0" lang="ko-KR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월 </a:t>
            </a:r>
            <a:r>
              <a:rPr kumimoji="0" lang="en-US" altLang="ko-KR" dirty="0" smtClean="0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  <a:r>
              <a:rPr lang="ko-KR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학년 시작으로 </a:t>
            </a:r>
            <a:r>
              <a:rPr lang="en-US" altLang="ko-KR" dirty="0" smtClean="0">
                <a:solidFill>
                  <a:srgbClr val="FFFFFF"/>
                </a:solidFill>
                <a:latin typeface="Arial" panose="020B0604020202020204" pitchFamily="34" charset="0"/>
              </a:rPr>
              <a:t>2024</a:t>
            </a:r>
            <a:r>
              <a:rPr lang="ko-KR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년 </a:t>
            </a:r>
            <a:r>
              <a:rPr lang="en-US" altLang="ko-KR" dirty="0" smtClean="0">
                <a:solidFill>
                  <a:srgbClr val="FFFFFF"/>
                </a:solidFill>
                <a:latin typeface="Arial" panose="020B0604020202020204" pitchFamily="34" charset="0"/>
              </a:rPr>
              <a:t>5</a:t>
            </a:r>
            <a:r>
              <a:rPr lang="ko-KR" altLang="en-US" dirty="0" smtClean="0">
                <a:solidFill>
                  <a:srgbClr val="FFFFFF"/>
                </a:solidFill>
                <a:latin typeface="Arial" panose="020B0604020202020204" pitchFamily="34" charset="0"/>
              </a:rPr>
              <a:t>학년 까지 새로운 교육과정 적용</a:t>
            </a:r>
            <a:endParaRPr kumimoji="0" lang="en-US" altLang="ko-KR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8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라오스 교육의 현황은</a:t>
            </a:r>
            <a:r>
              <a:rPr lang="en-US" altLang="ko-KR" dirty="0" smtClean="0"/>
              <a:t>?</a:t>
            </a:r>
            <a:endParaRPr lang="en-US" dirty="0"/>
          </a:p>
        </p:txBody>
      </p:sp>
      <p:grpSp>
        <p:nvGrpSpPr>
          <p:cNvPr id="62" name="Group 3"/>
          <p:cNvGrpSpPr>
            <a:grpSpLocks/>
          </p:cNvGrpSpPr>
          <p:nvPr/>
        </p:nvGrpSpPr>
        <p:grpSpPr bwMode="auto">
          <a:xfrm>
            <a:off x="1816055" y="2161495"/>
            <a:ext cx="8267701" cy="3892551"/>
            <a:chOff x="347" y="1389"/>
            <a:chExt cx="5208" cy="2452"/>
          </a:xfrm>
        </p:grpSpPr>
        <p:sp>
          <p:nvSpPr>
            <p:cNvPr id="66" name="Freeform 4"/>
            <p:cNvSpPr>
              <a:spLocks/>
            </p:cNvSpPr>
            <p:nvPr/>
          </p:nvSpPr>
          <p:spPr bwMode="gray">
            <a:xfrm>
              <a:off x="5129" y="1392"/>
              <a:ext cx="421" cy="630"/>
            </a:xfrm>
            <a:custGeom>
              <a:avLst/>
              <a:gdLst>
                <a:gd name="T0" fmla="*/ 308 w 308"/>
                <a:gd name="T1" fmla="*/ 120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00563F">
                    <a:gamma/>
                    <a:shade val="46275"/>
                    <a:invGamma/>
                  </a:srgbClr>
                </a:gs>
                <a:gs pos="50000">
                  <a:srgbClr val="00563F"/>
                </a:gs>
                <a:gs pos="100000">
                  <a:srgbClr val="00563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7" name="Freeform 5"/>
            <p:cNvSpPr>
              <a:spLocks/>
            </p:cNvSpPr>
            <p:nvPr/>
          </p:nvSpPr>
          <p:spPr bwMode="gray">
            <a:xfrm>
              <a:off x="3113" y="1392"/>
              <a:ext cx="2442" cy="403"/>
            </a:xfrm>
            <a:custGeom>
              <a:avLst/>
              <a:gdLst>
                <a:gd name="T0" fmla="*/ 1478 w 1786"/>
                <a:gd name="T1" fmla="*/ 284 h 284"/>
                <a:gd name="T2" fmla="*/ 0 w 1786"/>
                <a:gd name="T3" fmla="*/ 284 h 284"/>
                <a:gd name="T4" fmla="*/ 446 w 1786"/>
                <a:gd name="T5" fmla="*/ 0 h 284"/>
                <a:gd name="T6" fmla="*/ 1786 w 1786"/>
                <a:gd name="T7" fmla="*/ 0 h 284"/>
                <a:gd name="T8" fmla="*/ 1478 w 1786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rgbClr val="00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8" name="Freeform 6"/>
            <p:cNvSpPr>
              <a:spLocks/>
            </p:cNvSpPr>
            <p:nvPr/>
          </p:nvSpPr>
          <p:spPr bwMode="gray">
            <a:xfrm>
              <a:off x="4706" y="2017"/>
              <a:ext cx="420" cy="626"/>
            </a:xfrm>
            <a:custGeom>
              <a:avLst/>
              <a:gdLst>
                <a:gd name="T0" fmla="*/ 308 w 308"/>
                <a:gd name="T1" fmla="*/ 120 h 442"/>
                <a:gd name="T2" fmla="*/ 0 w 308"/>
                <a:gd name="T3" fmla="*/ 442 h 442"/>
                <a:gd name="T4" fmla="*/ 0 w 308"/>
                <a:gd name="T5" fmla="*/ 286 h 442"/>
                <a:gd name="T6" fmla="*/ 308 w 308"/>
                <a:gd name="T7" fmla="*/ 0 h 442"/>
                <a:gd name="T8" fmla="*/ 308 w 308"/>
                <a:gd name="T9" fmla="*/ 12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4B1092">
                    <a:gamma/>
                    <a:shade val="46275"/>
                    <a:invGamma/>
                  </a:srgbClr>
                </a:gs>
                <a:gs pos="50000">
                  <a:srgbClr val="4B1092"/>
                </a:gs>
                <a:gs pos="100000">
                  <a:srgbClr val="4B1092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9" name="Freeform 7"/>
            <p:cNvSpPr>
              <a:spLocks/>
            </p:cNvSpPr>
            <p:nvPr/>
          </p:nvSpPr>
          <p:spPr bwMode="gray">
            <a:xfrm>
              <a:off x="2505" y="2017"/>
              <a:ext cx="2626" cy="402"/>
            </a:xfrm>
            <a:custGeom>
              <a:avLst/>
              <a:gdLst>
                <a:gd name="T0" fmla="*/ 1612 w 1920"/>
                <a:gd name="T1" fmla="*/ 284 h 284"/>
                <a:gd name="T2" fmla="*/ 0 w 1920"/>
                <a:gd name="T3" fmla="*/ 284 h 284"/>
                <a:gd name="T4" fmla="*/ 446 w 1920"/>
                <a:gd name="T5" fmla="*/ 0 h 284"/>
                <a:gd name="T6" fmla="*/ 1920 w 1920"/>
                <a:gd name="T7" fmla="*/ 0 h 284"/>
                <a:gd name="T8" fmla="*/ 1612 w 1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rgbClr val="A77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" name="Freeform 8"/>
            <p:cNvSpPr>
              <a:spLocks/>
            </p:cNvSpPr>
            <p:nvPr/>
          </p:nvSpPr>
          <p:spPr bwMode="gray">
            <a:xfrm>
              <a:off x="4281" y="2636"/>
              <a:ext cx="419" cy="629"/>
            </a:xfrm>
            <a:custGeom>
              <a:avLst/>
              <a:gdLst>
                <a:gd name="T0" fmla="*/ 306 w 306"/>
                <a:gd name="T1" fmla="*/ 122 h 444"/>
                <a:gd name="T2" fmla="*/ 0 w 306"/>
                <a:gd name="T3" fmla="*/ 444 h 444"/>
                <a:gd name="T4" fmla="*/ 0 w 306"/>
                <a:gd name="T5" fmla="*/ 286 h 444"/>
                <a:gd name="T6" fmla="*/ 306 w 306"/>
                <a:gd name="T7" fmla="*/ 0 h 444"/>
                <a:gd name="T8" fmla="*/ 306 w 306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rgbClr val="90330A">
                    <a:gamma/>
                    <a:shade val="46275"/>
                    <a:invGamma/>
                  </a:srgbClr>
                </a:gs>
                <a:gs pos="50000">
                  <a:srgbClr val="90330A"/>
                </a:gs>
                <a:gs pos="100000">
                  <a:srgbClr val="90330A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" name="Freeform 9"/>
            <p:cNvSpPr>
              <a:spLocks/>
            </p:cNvSpPr>
            <p:nvPr/>
          </p:nvSpPr>
          <p:spPr bwMode="gray">
            <a:xfrm>
              <a:off x="3859" y="3211"/>
              <a:ext cx="422" cy="630"/>
            </a:xfrm>
            <a:custGeom>
              <a:avLst/>
              <a:gdLst>
                <a:gd name="T0" fmla="*/ 308 w 308"/>
                <a:gd name="T1" fmla="*/ 122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rgbClr val="906B0E">
                    <a:gamma/>
                    <a:shade val="46275"/>
                    <a:invGamma/>
                  </a:srgbClr>
                </a:gs>
                <a:gs pos="50000">
                  <a:srgbClr val="906B0E"/>
                </a:gs>
                <a:gs pos="100000">
                  <a:srgbClr val="906B0E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2" name="Freeform 10"/>
            <p:cNvSpPr>
              <a:spLocks/>
            </p:cNvSpPr>
            <p:nvPr/>
          </p:nvSpPr>
          <p:spPr bwMode="gray">
            <a:xfrm>
              <a:off x="1299" y="3216"/>
              <a:ext cx="2982" cy="402"/>
            </a:xfrm>
            <a:custGeom>
              <a:avLst/>
              <a:gdLst>
                <a:gd name="T0" fmla="*/ 1872 w 2180"/>
                <a:gd name="T1" fmla="*/ 284 h 284"/>
                <a:gd name="T2" fmla="*/ 0 w 2180"/>
                <a:gd name="T3" fmla="*/ 284 h 284"/>
                <a:gd name="T4" fmla="*/ 446 w 2180"/>
                <a:gd name="T5" fmla="*/ 0 h 284"/>
                <a:gd name="T6" fmla="*/ 2180 w 2180"/>
                <a:gd name="T7" fmla="*/ 0 h 284"/>
                <a:gd name="T8" fmla="*/ 1872 w 218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F2E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3" name="Line 11"/>
            <p:cNvSpPr>
              <a:spLocks noChangeShapeType="1"/>
            </p:cNvSpPr>
            <p:nvPr/>
          </p:nvSpPr>
          <p:spPr bwMode="auto">
            <a:xfrm flipH="1">
              <a:off x="432" y="3838"/>
              <a:ext cx="86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4" name="Line 12"/>
            <p:cNvSpPr>
              <a:spLocks noChangeShapeType="1"/>
            </p:cNvSpPr>
            <p:nvPr/>
          </p:nvSpPr>
          <p:spPr bwMode="auto">
            <a:xfrm flipH="1">
              <a:off x="432" y="3256"/>
              <a:ext cx="1473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5" name="Line 13"/>
            <p:cNvSpPr>
              <a:spLocks noChangeShapeType="1"/>
            </p:cNvSpPr>
            <p:nvPr/>
          </p:nvSpPr>
          <p:spPr bwMode="auto">
            <a:xfrm flipH="1">
              <a:off x="432" y="2639"/>
              <a:ext cx="2079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6" name="Line 14"/>
            <p:cNvSpPr>
              <a:spLocks noChangeShapeType="1"/>
            </p:cNvSpPr>
            <p:nvPr/>
          </p:nvSpPr>
          <p:spPr bwMode="auto">
            <a:xfrm flipH="1">
              <a:off x="432" y="2023"/>
              <a:ext cx="2686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 flipH="1">
              <a:off x="432" y="1396"/>
              <a:ext cx="3292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>
              <a:off x="564" y="1392"/>
              <a:ext cx="0" cy="649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Line 17"/>
            <p:cNvSpPr>
              <a:spLocks noChangeShapeType="1"/>
            </p:cNvSpPr>
            <p:nvPr/>
          </p:nvSpPr>
          <p:spPr bwMode="auto">
            <a:xfrm>
              <a:off x="564" y="2041"/>
              <a:ext cx="0" cy="607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0" name="Line 18"/>
            <p:cNvSpPr>
              <a:spLocks noChangeShapeType="1"/>
            </p:cNvSpPr>
            <p:nvPr/>
          </p:nvSpPr>
          <p:spPr bwMode="auto">
            <a:xfrm>
              <a:off x="564" y="2648"/>
              <a:ext cx="0" cy="607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1" name="Line 19"/>
            <p:cNvSpPr>
              <a:spLocks noChangeShapeType="1"/>
            </p:cNvSpPr>
            <p:nvPr/>
          </p:nvSpPr>
          <p:spPr bwMode="auto">
            <a:xfrm>
              <a:off x="563" y="3232"/>
              <a:ext cx="0" cy="608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2" name="Freeform 20"/>
            <p:cNvSpPr>
              <a:spLocks/>
            </p:cNvSpPr>
            <p:nvPr/>
          </p:nvSpPr>
          <p:spPr bwMode="gray">
            <a:xfrm rot="275123">
              <a:off x="934" y="1389"/>
              <a:ext cx="1343" cy="2026"/>
            </a:xfrm>
            <a:custGeom>
              <a:avLst/>
              <a:gdLst>
                <a:gd name="T0" fmla="*/ 12 w 1824"/>
                <a:gd name="T1" fmla="*/ 2464 h 2648"/>
                <a:gd name="T2" fmla="*/ 56 w 1824"/>
                <a:gd name="T3" fmla="*/ 2120 h 2648"/>
                <a:gd name="T4" fmla="*/ 124 w 1824"/>
                <a:gd name="T5" fmla="*/ 1808 h 2648"/>
                <a:gd name="T6" fmla="*/ 212 w 1824"/>
                <a:gd name="T7" fmla="*/ 1524 h 2648"/>
                <a:gd name="T8" fmla="*/ 316 w 1824"/>
                <a:gd name="T9" fmla="*/ 1270 h 2648"/>
                <a:gd name="T10" fmla="*/ 430 w 1824"/>
                <a:gd name="T11" fmla="*/ 1044 h 2648"/>
                <a:gd name="T12" fmla="*/ 550 w 1824"/>
                <a:gd name="T13" fmla="*/ 846 h 2648"/>
                <a:gd name="T14" fmla="*/ 672 w 1824"/>
                <a:gd name="T15" fmla="*/ 674 h 2648"/>
                <a:gd name="T16" fmla="*/ 792 w 1824"/>
                <a:gd name="T17" fmla="*/ 528 h 2648"/>
                <a:gd name="T18" fmla="*/ 906 w 1824"/>
                <a:gd name="T19" fmla="*/ 408 h 2648"/>
                <a:gd name="T20" fmla="*/ 1010 w 1824"/>
                <a:gd name="T21" fmla="*/ 310 h 2648"/>
                <a:gd name="T22" fmla="*/ 1096 w 1824"/>
                <a:gd name="T23" fmla="*/ 236 h 2648"/>
                <a:gd name="T24" fmla="*/ 1164 w 1824"/>
                <a:gd name="T25" fmla="*/ 184 h 2648"/>
                <a:gd name="T26" fmla="*/ 1208 w 1824"/>
                <a:gd name="T27" fmla="*/ 154 h 2648"/>
                <a:gd name="T28" fmla="*/ 1224 w 1824"/>
                <a:gd name="T29" fmla="*/ 144 h 2648"/>
                <a:gd name="T30" fmla="*/ 1728 w 1824"/>
                <a:gd name="T31" fmla="*/ 56 h 2648"/>
                <a:gd name="T32" fmla="*/ 1568 w 1824"/>
                <a:gd name="T33" fmla="*/ 328 h 2648"/>
                <a:gd name="T34" fmla="*/ 1554 w 1824"/>
                <a:gd name="T35" fmla="*/ 332 h 2648"/>
                <a:gd name="T36" fmla="*/ 1514 w 1824"/>
                <a:gd name="T37" fmla="*/ 346 h 2648"/>
                <a:gd name="T38" fmla="*/ 1452 w 1824"/>
                <a:gd name="T39" fmla="*/ 370 h 2648"/>
                <a:gd name="T40" fmla="*/ 1370 w 1824"/>
                <a:gd name="T41" fmla="*/ 410 h 2648"/>
                <a:gd name="T42" fmla="*/ 1270 w 1824"/>
                <a:gd name="T43" fmla="*/ 466 h 2648"/>
                <a:gd name="T44" fmla="*/ 1158 w 1824"/>
                <a:gd name="T45" fmla="*/ 540 h 2648"/>
                <a:gd name="T46" fmla="*/ 1034 w 1824"/>
                <a:gd name="T47" fmla="*/ 636 h 2648"/>
                <a:gd name="T48" fmla="*/ 904 w 1824"/>
                <a:gd name="T49" fmla="*/ 756 h 2648"/>
                <a:gd name="T50" fmla="*/ 770 w 1824"/>
                <a:gd name="T51" fmla="*/ 900 h 2648"/>
                <a:gd name="T52" fmla="*/ 632 w 1824"/>
                <a:gd name="T53" fmla="*/ 1076 h 2648"/>
                <a:gd name="T54" fmla="*/ 498 w 1824"/>
                <a:gd name="T55" fmla="*/ 1280 h 2648"/>
                <a:gd name="T56" fmla="*/ 370 w 1824"/>
                <a:gd name="T57" fmla="*/ 1518 h 2648"/>
                <a:gd name="T58" fmla="*/ 248 w 1824"/>
                <a:gd name="T59" fmla="*/ 1792 h 2648"/>
                <a:gd name="T60" fmla="*/ 138 w 1824"/>
                <a:gd name="T61" fmla="*/ 2104 h 2648"/>
                <a:gd name="T62" fmla="*/ 42 w 1824"/>
                <a:gd name="T63" fmla="*/ 2456 h 2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gradFill rotWithShape="1">
              <a:gsLst>
                <a:gs pos="0">
                  <a:srgbClr val="D11364"/>
                </a:gs>
                <a:gs pos="100000">
                  <a:srgbClr val="D11364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FACD69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3" name="Rectangle 21"/>
            <p:cNvSpPr>
              <a:spLocks noChangeArrowheads="1"/>
            </p:cNvSpPr>
            <p:nvPr/>
          </p:nvSpPr>
          <p:spPr bwMode="gray">
            <a:xfrm>
              <a:off x="3117" y="1795"/>
              <a:ext cx="2022" cy="226"/>
            </a:xfrm>
            <a:prstGeom prst="rect">
              <a:avLst/>
            </a:prstGeom>
            <a:gradFill rotWithShape="1">
              <a:gsLst>
                <a:gs pos="0">
                  <a:srgbClr val="00906A">
                    <a:gamma/>
                    <a:shade val="72549"/>
                    <a:invGamma/>
                  </a:srgbClr>
                </a:gs>
                <a:gs pos="50000">
                  <a:srgbClr val="00906A"/>
                </a:gs>
                <a:gs pos="100000">
                  <a:srgbClr val="00906A">
                    <a:gamma/>
                    <a:shade val="72549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latinLnBrk="0" hangingPunct="0"/>
              <a:r>
                <a:rPr kumimoji="0" lang="ko-KR" altLang="en-US" dirty="0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대학 교원 학위과정 및 연구</a:t>
              </a:r>
              <a:endParaRPr kumimoji="0" lang="en-US" altLang="ko-KR" dirty="0">
                <a:solidFill>
                  <a:srgbClr val="FFFFFF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84" name="Rectangle 22"/>
            <p:cNvSpPr>
              <a:spLocks noChangeArrowheads="1"/>
            </p:cNvSpPr>
            <p:nvPr/>
          </p:nvSpPr>
          <p:spPr bwMode="gray">
            <a:xfrm>
              <a:off x="2506" y="2419"/>
              <a:ext cx="2204" cy="222"/>
            </a:xfrm>
            <a:prstGeom prst="rect">
              <a:avLst/>
            </a:prstGeom>
            <a:gradFill rotWithShape="1">
              <a:gsLst>
                <a:gs pos="0">
                  <a:srgbClr val="8041FF">
                    <a:gamma/>
                    <a:shade val="72549"/>
                    <a:invGamma/>
                  </a:srgbClr>
                </a:gs>
                <a:gs pos="50000">
                  <a:srgbClr val="8041FF"/>
                </a:gs>
                <a:gs pos="100000">
                  <a:srgbClr val="8041FF">
                    <a:gamma/>
                    <a:shade val="72549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latinLnBrk="0" hangingPunct="0"/>
              <a:r>
                <a:rPr kumimoji="0" lang="ko-KR" altLang="en-US" dirty="0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초 중 고 교육 </a:t>
              </a:r>
              <a:r>
                <a:rPr kumimoji="0" lang="ko-KR" altLang="en-US" dirty="0" err="1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리더자</a:t>
              </a:r>
              <a:r>
                <a:rPr kumimoji="0" lang="ko-KR" altLang="en-US" dirty="0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 교육</a:t>
              </a:r>
              <a:endParaRPr kumimoji="0" lang="en-US" altLang="ko-KR" dirty="0">
                <a:solidFill>
                  <a:srgbClr val="FFFFFF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85" name="Freeform 23"/>
            <p:cNvSpPr>
              <a:spLocks/>
            </p:cNvSpPr>
            <p:nvPr/>
          </p:nvSpPr>
          <p:spPr bwMode="gray">
            <a:xfrm>
              <a:off x="1903" y="2636"/>
              <a:ext cx="2802" cy="406"/>
            </a:xfrm>
            <a:custGeom>
              <a:avLst/>
              <a:gdLst>
                <a:gd name="T0" fmla="*/ 1742 w 2048"/>
                <a:gd name="T1" fmla="*/ 286 h 286"/>
                <a:gd name="T2" fmla="*/ 0 w 2048"/>
                <a:gd name="T3" fmla="*/ 286 h 286"/>
                <a:gd name="T4" fmla="*/ 446 w 2048"/>
                <a:gd name="T5" fmla="*/ 0 h 286"/>
                <a:gd name="T6" fmla="*/ 2048 w 2048"/>
                <a:gd name="T7" fmla="*/ 0 h 286"/>
                <a:gd name="T8" fmla="*/ 1742 w 2048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rgbClr val="FF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6" name="Rectangle 24"/>
            <p:cNvSpPr>
              <a:spLocks noChangeArrowheads="1"/>
            </p:cNvSpPr>
            <p:nvPr/>
          </p:nvSpPr>
          <p:spPr bwMode="gray">
            <a:xfrm>
              <a:off x="1905" y="3041"/>
              <a:ext cx="2385" cy="222"/>
            </a:xfrm>
            <a:prstGeom prst="rect">
              <a:avLst/>
            </a:prstGeom>
            <a:gradFill rotWithShape="1">
              <a:gsLst>
                <a:gs pos="0">
                  <a:srgbClr val="DC7150">
                    <a:gamma/>
                    <a:shade val="72549"/>
                    <a:invGamma/>
                  </a:srgbClr>
                </a:gs>
                <a:gs pos="50000">
                  <a:srgbClr val="DC7150"/>
                </a:gs>
                <a:gs pos="100000">
                  <a:srgbClr val="DC7150">
                    <a:gamma/>
                    <a:shade val="72549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latinLnBrk="0" hangingPunct="0"/>
              <a:r>
                <a:rPr kumimoji="0" lang="ko-KR" altLang="en-US" dirty="0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국가적</a:t>
              </a:r>
              <a:r>
                <a:rPr kumimoji="0" lang="en-US" altLang="ko-KR" dirty="0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 </a:t>
              </a:r>
              <a:r>
                <a:rPr kumimoji="0" lang="ko-KR" altLang="en-US" dirty="0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지역적</a:t>
              </a:r>
              <a:r>
                <a:rPr kumimoji="0" lang="en-US" altLang="ko-KR" dirty="0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 </a:t>
              </a:r>
              <a:r>
                <a:rPr kumimoji="0" lang="ko-KR" altLang="en-US" dirty="0" err="1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학교수준에</a:t>
              </a:r>
              <a:r>
                <a:rPr kumimoji="0" lang="ko-KR" altLang="en-US" dirty="0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 따른 연수</a:t>
              </a:r>
              <a:endParaRPr kumimoji="0" lang="en-US" altLang="ko-KR" dirty="0">
                <a:solidFill>
                  <a:srgbClr val="FFFFFF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87" name="Rectangle 25"/>
            <p:cNvSpPr>
              <a:spLocks noChangeArrowheads="1"/>
            </p:cNvSpPr>
            <p:nvPr/>
          </p:nvSpPr>
          <p:spPr bwMode="gray">
            <a:xfrm>
              <a:off x="1290" y="3613"/>
              <a:ext cx="2567" cy="221"/>
            </a:xfrm>
            <a:prstGeom prst="rect">
              <a:avLst/>
            </a:prstGeom>
            <a:gradFill rotWithShape="1">
              <a:gsLst>
                <a:gs pos="0">
                  <a:srgbClr val="D0A11C">
                    <a:gamma/>
                    <a:shade val="72549"/>
                    <a:invGamma/>
                  </a:srgbClr>
                </a:gs>
                <a:gs pos="50000">
                  <a:srgbClr val="D0A11C"/>
                </a:gs>
                <a:gs pos="100000">
                  <a:srgbClr val="D0A11C">
                    <a:gamma/>
                    <a:shade val="72549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latinLnBrk="0" hangingPunct="0"/>
              <a:r>
                <a:rPr kumimoji="0" lang="ko-KR" altLang="en-US" dirty="0" smtClean="0">
                  <a:solidFill>
                    <a:srgbClr val="FFFFFF"/>
                  </a:solidFill>
                  <a:latin typeface="Verdana" panose="020B0604030504040204" pitchFamily="34" charset="0"/>
                </a:rPr>
                <a:t>원거리 및 소외 지역 교사 교육 장학</a:t>
              </a:r>
              <a:endParaRPr kumimoji="0" lang="en-US" altLang="ko-KR" dirty="0">
                <a:solidFill>
                  <a:srgbClr val="FFFFFF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88" name="Text Box 26"/>
            <p:cNvSpPr txBox="1">
              <a:spLocks noChangeArrowheads="1"/>
            </p:cNvSpPr>
            <p:nvPr/>
          </p:nvSpPr>
          <p:spPr bwMode="auto">
            <a:xfrm>
              <a:off x="575" y="1488"/>
              <a:ext cx="91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kumimoji="0" lang="en-US" altLang="ko-KR" sz="1400">
                  <a:solidFill>
                    <a:srgbClr val="FFFFFF"/>
                  </a:solidFill>
                  <a:latin typeface="Verdana" panose="020B0604030504040204" pitchFamily="34" charset="0"/>
                </a:rPr>
                <a:t>Add Your Text</a:t>
              </a:r>
            </a:p>
          </p:txBody>
        </p:sp>
        <p:sp>
          <p:nvSpPr>
            <p:cNvPr id="89" name="Text Box 27"/>
            <p:cNvSpPr txBox="1">
              <a:spLocks noChangeArrowheads="1"/>
            </p:cNvSpPr>
            <p:nvPr/>
          </p:nvSpPr>
          <p:spPr bwMode="auto">
            <a:xfrm>
              <a:off x="347" y="2135"/>
              <a:ext cx="134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kumimoji="0" lang="en-US" altLang="ko-KR" sz="1400" dirty="0">
                  <a:solidFill>
                    <a:srgbClr val="FFFFFF"/>
                  </a:solidFill>
                  <a:latin typeface="Verdana" panose="020B0604030504040204" pitchFamily="34" charset="0"/>
                </a:rPr>
                <a:t>Add </a:t>
              </a:r>
              <a:r>
                <a:rPr kumimoji="0" lang="ko-KR" altLang="en-US" sz="2800" b="1" dirty="0" smtClean="0">
                  <a:latin typeface="Verdana" panose="020B0604030504040204" pitchFamily="34" charset="0"/>
                </a:rPr>
                <a:t>교사 교육</a:t>
              </a:r>
              <a:endParaRPr kumimoji="0" lang="en-US" altLang="ko-KR" sz="2800" b="1" dirty="0">
                <a:latin typeface="Verdana" panose="020B0604030504040204" pitchFamily="34" charset="0"/>
              </a:endParaRPr>
            </a:p>
          </p:txBody>
        </p:sp>
        <p:sp>
          <p:nvSpPr>
            <p:cNvPr id="91" name="Text Box 29"/>
            <p:cNvSpPr txBox="1">
              <a:spLocks noChangeArrowheads="1"/>
            </p:cNvSpPr>
            <p:nvPr/>
          </p:nvSpPr>
          <p:spPr bwMode="auto">
            <a:xfrm>
              <a:off x="575" y="3350"/>
              <a:ext cx="91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kumimoji="0" lang="en-US" altLang="ko-KR" sz="1400" dirty="0">
                  <a:solidFill>
                    <a:srgbClr val="FFFFFF"/>
                  </a:solidFill>
                  <a:latin typeface="Verdana" panose="020B0604030504040204" pitchFamily="34" charset="0"/>
                </a:rPr>
                <a:t>Add Your Text</a:t>
              </a:r>
            </a:p>
          </p:txBody>
        </p:sp>
      </p:grpSp>
      <p:sp>
        <p:nvSpPr>
          <p:cNvPr id="93" name="AutoShape 4"/>
          <p:cNvSpPr>
            <a:spLocks noChangeArrowheads="1"/>
          </p:cNvSpPr>
          <p:nvPr/>
        </p:nvSpPr>
        <p:spPr bwMode="gray">
          <a:xfrm>
            <a:off x="958011" y="5249182"/>
            <a:ext cx="2438400" cy="43973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BB6CF"/>
              </a:gs>
              <a:gs pos="100000">
                <a:srgbClr val="3BB6C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4" name="Text Box 9"/>
          <p:cNvSpPr txBox="1">
            <a:spLocks noChangeArrowheads="1"/>
          </p:cNvSpPr>
          <p:nvPr/>
        </p:nvSpPr>
        <p:spPr bwMode="gray">
          <a:xfrm>
            <a:off x="1236327" y="5274582"/>
            <a:ext cx="16690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latinLnBrk="0" hangingPunct="0"/>
            <a:r>
              <a:rPr kumimoji="0" lang="ko-KR" altLang="en-US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낮은 수준 교육</a:t>
            </a:r>
            <a:endParaRPr kumimoji="0" lang="en-US" altLang="ko-KR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95" name="AutoShape 15"/>
          <p:cNvSpPr>
            <a:spLocks noChangeArrowheads="1"/>
          </p:cNvSpPr>
          <p:nvPr/>
        </p:nvSpPr>
        <p:spPr bwMode="gray">
          <a:xfrm>
            <a:off x="4265567" y="1694078"/>
            <a:ext cx="2438400" cy="43973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66CC"/>
              </a:gs>
              <a:gs pos="100000">
                <a:srgbClr val="3366CC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6" name="Text Box 16"/>
          <p:cNvSpPr txBox="1">
            <a:spLocks noChangeArrowheads="1"/>
          </p:cNvSpPr>
          <p:nvPr/>
        </p:nvSpPr>
        <p:spPr bwMode="gray">
          <a:xfrm>
            <a:off x="4615322" y="1719478"/>
            <a:ext cx="16690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latinLnBrk="0" hangingPunct="0"/>
            <a:r>
              <a:rPr lang="ko-KR" altLang="en-US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교육 수준 향상</a:t>
            </a:r>
            <a:endParaRPr kumimoji="0" lang="en-US" altLang="ko-KR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4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타국의 지원은</a:t>
            </a:r>
            <a:r>
              <a:rPr lang="en-US" altLang="ko-KR" dirty="0" smtClean="0"/>
              <a:t>?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592067" y="7315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415335368" descr="EMB0000020c033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026" y="1188720"/>
            <a:ext cx="5400675" cy="542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Group 15"/>
          <p:cNvGrpSpPr>
            <a:grpSpLocks/>
          </p:cNvGrpSpPr>
          <p:nvPr/>
        </p:nvGrpSpPr>
        <p:grpSpPr bwMode="auto">
          <a:xfrm>
            <a:off x="1526597" y="1319791"/>
            <a:ext cx="4610977" cy="3495461"/>
            <a:chOff x="576" y="1766"/>
            <a:chExt cx="1446" cy="2164"/>
          </a:xfrm>
        </p:grpSpPr>
        <p:sp>
          <p:nvSpPr>
            <p:cNvPr id="37" name="AutoShape 16"/>
            <p:cNvSpPr>
              <a:spLocks noChangeArrowheads="1"/>
            </p:cNvSpPr>
            <p:nvPr/>
          </p:nvSpPr>
          <p:spPr bwMode="auto">
            <a:xfrm>
              <a:off x="576" y="1942"/>
              <a:ext cx="1446" cy="1988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EC823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2D8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" name="AutoShape 17"/>
            <p:cNvSpPr>
              <a:spLocks noChangeArrowheads="1"/>
            </p:cNvSpPr>
            <p:nvPr/>
          </p:nvSpPr>
          <p:spPr bwMode="gray">
            <a:xfrm>
              <a:off x="712" y="1766"/>
              <a:ext cx="1174" cy="34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6600"/>
                </a:gs>
                <a:gs pos="50000">
                  <a:srgbClr val="FF6600">
                    <a:gamma/>
                    <a:tint val="57647"/>
                    <a:invGamma/>
                  </a:srgbClr>
                </a:gs>
                <a:gs pos="100000">
                  <a:srgbClr val="FF66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" name="AutoShape 18"/>
            <p:cNvSpPr>
              <a:spLocks noChangeArrowheads="1"/>
            </p:cNvSpPr>
            <p:nvPr/>
          </p:nvSpPr>
          <p:spPr bwMode="auto">
            <a:xfrm flipH="1">
              <a:off x="1773" y="1897"/>
              <a:ext cx="45" cy="91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" name="AutoShape 19"/>
            <p:cNvSpPr>
              <a:spLocks noChangeArrowheads="1"/>
            </p:cNvSpPr>
            <p:nvPr/>
          </p:nvSpPr>
          <p:spPr bwMode="auto">
            <a:xfrm flipH="1">
              <a:off x="776" y="1897"/>
              <a:ext cx="46" cy="91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gray">
            <a:xfrm>
              <a:off x="922" y="1793"/>
              <a:ext cx="74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ko-KR" altLang="en-US" sz="2400" b="1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해외 지원</a:t>
              </a:r>
              <a:r>
                <a:rPr kumimoji="0" lang="en-US" altLang="ko-KR" sz="2400" b="1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(JICA)</a:t>
              </a:r>
              <a:endParaRPr kumimoji="0" lang="en-US" altLang="ko-KR" sz="2400" b="1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624" y="2106"/>
              <a:ext cx="1344" cy="1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285750" indent="-285750" eaLnBrk="0" latinLnBrk="0" hangingPunct="0">
                <a:buFontTx/>
                <a:buChar char="-"/>
              </a:pPr>
              <a:r>
                <a:rPr kumimoji="0"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초등</a:t>
              </a:r>
              <a:r>
                <a:rPr kumimoji="0"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kumimoji="0"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전기 중등 교육에 집중</a:t>
              </a:r>
              <a:endParaRPr kumimoji="0"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교사 양성 및 재교육 프로그램 운영</a:t>
              </a:r>
              <a:endParaRPr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수학</a:t>
              </a:r>
              <a:r>
                <a:rPr lang="en-US" altLang="ko-KR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과학을 중점적으로 지원</a:t>
              </a:r>
              <a:endParaRPr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endParaRPr kumimoji="0" lang="en-US" altLang="ko-KR" b="1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교사연수 훈련</a:t>
              </a:r>
              <a:endParaRPr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742950" lvl="1" indent="-285750" eaLnBrk="0" hangingPunct="0">
                <a:buFontTx/>
                <a:buChar char="-"/>
              </a:pPr>
              <a:r>
                <a:rPr kumimoji="0"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교수법 자문</a:t>
              </a:r>
              <a:endParaRPr lang="en-US" altLang="ko-KR" b="1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742950" lvl="1" indent="-285750" eaLnBrk="0" hangingPunct="0">
                <a:buFontTx/>
                <a:buChar char="-"/>
              </a:pPr>
              <a:r>
                <a:rPr kumimoji="0"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교육 이론</a:t>
              </a:r>
              <a:endParaRPr kumimoji="0"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742950" lvl="1" indent="-285750" eaLnBrk="0" hangingPunct="0">
                <a:buFontTx/>
                <a:buChar char="-"/>
              </a:pP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응용 능력 강화</a:t>
              </a:r>
              <a:endParaRPr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742950" lvl="1" indent="-285750" eaLnBrk="0" hangingPunct="0">
                <a:buFontTx/>
                <a:buChar char="-"/>
              </a:pPr>
              <a:r>
                <a:rPr kumimoji="0"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교수 연수 시스템 개선</a:t>
              </a:r>
              <a:endParaRPr kumimoji="0" lang="en-US" altLang="ko-KR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3" name="Group 15"/>
          <p:cNvGrpSpPr>
            <a:grpSpLocks/>
          </p:cNvGrpSpPr>
          <p:nvPr/>
        </p:nvGrpSpPr>
        <p:grpSpPr bwMode="auto">
          <a:xfrm>
            <a:off x="831018" y="4899183"/>
            <a:ext cx="4610977" cy="1444468"/>
            <a:chOff x="576" y="1550"/>
            <a:chExt cx="1446" cy="2380"/>
          </a:xfrm>
        </p:grpSpPr>
        <p:sp>
          <p:nvSpPr>
            <p:cNvPr id="44" name="AutoShape 16"/>
            <p:cNvSpPr>
              <a:spLocks noChangeArrowheads="1"/>
            </p:cNvSpPr>
            <p:nvPr/>
          </p:nvSpPr>
          <p:spPr bwMode="auto">
            <a:xfrm>
              <a:off x="576" y="1942"/>
              <a:ext cx="1446" cy="1988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EC823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2D8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" name="AutoShape 17"/>
            <p:cNvSpPr>
              <a:spLocks noChangeArrowheads="1"/>
            </p:cNvSpPr>
            <p:nvPr/>
          </p:nvSpPr>
          <p:spPr bwMode="gray">
            <a:xfrm>
              <a:off x="712" y="1550"/>
              <a:ext cx="1174" cy="67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6600"/>
                </a:gs>
                <a:gs pos="50000">
                  <a:srgbClr val="FF6600">
                    <a:gamma/>
                    <a:tint val="57647"/>
                    <a:invGamma/>
                  </a:srgbClr>
                </a:gs>
                <a:gs pos="100000">
                  <a:srgbClr val="FF66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6" name="AutoShape 18"/>
            <p:cNvSpPr>
              <a:spLocks noChangeArrowheads="1"/>
            </p:cNvSpPr>
            <p:nvPr/>
          </p:nvSpPr>
          <p:spPr bwMode="auto">
            <a:xfrm flipH="1">
              <a:off x="1773" y="1897"/>
              <a:ext cx="45" cy="91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7" name="AutoShape 19"/>
            <p:cNvSpPr>
              <a:spLocks noChangeArrowheads="1"/>
            </p:cNvSpPr>
            <p:nvPr/>
          </p:nvSpPr>
          <p:spPr bwMode="auto">
            <a:xfrm flipH="1">
              <a:off x="776" y="1897"/>
              <a:ext cx="46" cy="91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" name="Text Box 20"/>
            <p:cNvSpPr txBox="1">
              <a:spLocks noChangeArrowheads="1"/>
            </p:cNvSpPr>
            <p:nvPr/>
          </p:nvSpPr>
          <p:spPr bwMode="gray">
            <a:xfrm>
              <a:off x="871" y="1574"/>
              <a:ext cx="902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ko-KR" altLang="en-US" sz="2400" b="1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해외 지원 </a:t>
              </a:r>
              <a:r>
                <a:rPr kumimoji="0" lang="en-US" altLang="ko-KR" sz="2400" b="1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(</a:t>
              </a:r>
              <a:r>
                <a:rPr kumimoji="0" lang="en-US" altLang="ko-KR" sz="2400" b="1" dirty="0" err="1" smtClean="0">
                  <a:solidFill>
                    <a:srgbClr val="FFFFFF"/>
                  </a:solidFill>
                  <a:latin typeface="Arial" panose="020B0604020202020204" pitchFamily="34" charset="0"/>
                </a:rPr>
                <a:t>AusAID</a:t>
              </a:r>
              <a:r>
                <a:rPr kumimoji="0" lang="en-US" altLang="ko-KR" sz="2400" b="1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)</a:t>
              </a:r>
              <a:endParaRPr kumimoji="0" lang="en-US" altLang="ko-KR" sz="2400" b="1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9" name="Text Box 21"/>
            <p:cNvSpPr txBox="1">
              <a:spLocks noChangeArrowheads="1"/>
            </p:cNvSpPr>
            <p:nvPr/>
          </p:nvSpPr>
          <p:spPr bwMode="auto">
            <a:xfrm>
              <a:off x="627" y="2414"/>
              <a:ext cx="1344" cy="5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285750" indent="-285750" eaLnBrk="0" latinLnBrk="0" hangingPunct="0">
                <a:buFontTx/>
                <a:buChar char="-"/>
              </a:pP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초등교육의 질과 접근성 개선</a:t>
              </a:r>
              <a:endParaRPr kumimoji="0"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낙후 지역 여성과 </a:t>
              </a:r>
              <a:r>
                <a:rPr lang="ko-KR" altLang="en-US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ko-KR" altLang="en-US" b="1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소외 계층 및 장애아 교육 기회 확대</a:t>
              </a:r>
              <a:endParaRPr lang="en-US" altLang="ko-KR" b="1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186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라오스 교사들의 요구는</a:t>
            </a:r>
            <a:r>
              <a:rPr lang="en-US" altLang="ko-KR" dirty="0" smtClean="0"/>
              <a:t>?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592067" y="7315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313" y="1165666"/>
            <a:ext cx="3468476" cy="260135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648" y="1616249"/>
            <a:ext cx="3724184" cy="279313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75863" y="1671998"/>
            <a:ext cx="3866225" cy="289966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459" y="4243750"/>
            <a:ext cx="3175246" cy="2381435"/>
          </a:xfrm>
          <a:prstGeom prst="rect">
            <a:avLst/>
          </a:prstGeom>
        </p:spPr>
      </p:pic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1269507" y="3868933"/>
            <a:ext cx="3684141" cy="2845253"/>
            <a:chOff x="527" y="1252"/>
            <a:chExt cx="2257" cy="2411"/>
          </a:xfrm>
        </p:grpSpPr>
        <p:sp>
          <p:nvSpPr>
            <p:cNvPr id="18" name="Rectangle 4"/>
            <p:cNvSpPr>
              <a:spLocks noChangeArrowheads="1"/>
            </p:cNvSpPr>
            <p:nvPr/>
          </p:nvSpPr>
          <p:spPr bwMode="gray">
            <a:xfrm rot="-319177">
              <a:off x="527" y="1252"/>
              <a:ext cx="2144" cy="2411"/>
            </a:xfrm>
            <a:prstGeom prst="rect">
              <a:avLst/>
            </a:prstGeom>
            <a:solidFill>
              <a:srgbClr val="000000">
                <a:alpha val="3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gray">
            <a:xfrm>
              <a:off x="688" y="1344"/>
              <a:ext cx="2096" cy="2202"/>
            </a:xfrm>
            <a:prstGeom prst="rect">
              <a:avLst/>
            </a:prstGeom>
            <a:gradFill rotWithShape="1">
              <a:gsLst>
                <a:gs pos="0">
                  <a:srgbClr val="DBD3A9">
                    <a:gamma/>
                    <a:tint val="0"/>
                    <a:invGamma/>
                  </a:srgbClr>
                </a:gs>
                <a:gs pos="100000">
                  <a:srgbClr val="DBD3A9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gray">
            <a:xfrm>
              <a:off x="759" y="1440"/>
              <a:ext cx="1980" cy="1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latinLnBrk="0" hangingPunct="0"/>
              <a:r>
                <a:rPr kumimoji="0" lang="ko-KR" altLang="en-US" sz="2000" b="1" dirty="0" smtClean="0">
                  <a:solidFill>
                    <a:srgbClr val="003366"/>
                  </a:solidFill>
                  <a:latin typeface="Arial" panose="020B0604020202020204" pitchFamily="34" charset="0"/>
                </a:rPr>
                <a:t>교사들의 요구</a:t>
              </a:r>
              <a:endParaRPr kumimoji="0" lang="en-US" altLang="ko-KR" sz="2000" dirty="0">
                <a:solidFill>
                  <a:srgbClr val="003366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kumimoji="0"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STEM </a:t>
              </a: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교육 방법</a:t>
              </a:r>
              <a:endParaRPr kumimoji="0"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테크놀로지 활용 교수 학습 방법</a:t>
              </a:r>
              <a:endParaRPr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선진 교과 교육 방법</a:t>
              </a:r>
              <a:endParaRPr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연수 지원</a:t>
              </a:r>
              <a:endParaRPr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kumimoji="0" lang="ko-KR" altLang="en-US" dirty="0" err="1" smtClean="0">
                  <a:solidFill>
                    <a:srgbClr val="000000"/>
                  </a:solidFill>
                  <a:latin typeface="Arial" panose="020B0604020202020204" pitchFamily="34" charset="0"/>
                </a:rPr>
                <a:t>강의법</a:t>
              </a: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 개선</a:t>
              </a:r>
              <a:r>
                <a:rPr lang="en-US" altLang="ko-KR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지원</a:t>
              </a:r>
              <a:endParaRPr kumimoji="0" lang="en-US" altLang="ko-KR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17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4651" y="597996"/>
            <a:ext cx="11573197" cy="724247"/>
          </a:xfrm>
        </p:spPr>
        <p:txBody>
          <a:bodyPr/>
          <a:lstStyle/>
          <a:p>
            <a:r>
              <a:rPr lang="ko-KR" altLang="en-US" dirty="0" err="1" smtClean="0"/>
              <a:t>유니트윈</a:t>
            </a:r>
            <a:r>
              <a:rPr lang="ko-KR" altLang="en-US" dirty="0" smtClean="0"/>
              <a:t> 한국교원대의 강조는</a:t>
            </a:r>
            <a:r>
              <a:rPr lang="en-US" altLang="ko-KR" dirty="0" smtClean="0"/>
              <a:t>?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592067" y="7315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1926454" y="2061099"/>
            <a:ext cx="4028437" cy="4220057"/>
            <a:chOff x="527" y="1252"/>
            <a:chExt cx="2257" cy="2411"/>
          </a:xfrm>
        </p:grpSpPr>
        <p:sp>
          <p:nvSpPr>
            <p:cNvPr id="14" name="Rectangle 4"/>
            <p:cNvSpPr>
              <a:spLocks noChangeArrowheads="1"/>
            </p:cNvSpPr>
            <p:nvPr/>
          </p:nvSpPr>
          <p:spPr bwMode="gray">
            <a:xfrm rot="-319177">
              <a:off x="527" y="1252"/>
              <a:ext cx="2144" cy="2411"/>
            </a:xfrm>
            <a:prstGeom prst="rect">
              <a:avLst/>
            </a:prstGeom>
            <a:solidFill>
              <a:srgbClr val="000000">
                <a:alpha val="3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" name="Rectangle 5"/>
            <p:cNvSpPr>
              <a:spLocks noChangeArrowheads="1"/>
            </p:cNvSpPr>
            <p:nvPr/>
          </p:nvSpPr>
          <p:spPr bwMode="gray">
            <a:xfrm>
              <a:off x="688" y="1344"/>
              <a:ext cx="2096" cy="2202"/>
            </a:xfrm>
            <a:prstGeom prst="rect">
              <a:avLst/>
            </a:prstGeom>
            <a:gradFill rotWithShape="1">
              <a:gsLst>
                <a:gs pos="0">
                  <a:srgbClr val="DBD3A9">
                    <a:gamma/>
                    <a:tint val="0"/>
                    <a:invGamma/>
                  </a:srgbClr>
                </a:gs>
                <a:gs pos="100000">
                  <a:srgbClr val="DBD3A9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gray">
            <a:xfrm>
              <a:off x="759" y="1440"/>
              <a:ext cx="1980" cy="18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latinLnBrk="0" hangingPunct="0"/>
              <a:r>
                <a:rPr kumimoji="0" lang="ko-KR" altLang="en-US" sz="2000" b="1" dirty="0" smtClean="0">
                  <a:solidFill>
                    <a:srgbClr val="003366"/>
                  </a:solidFill>
                  <a:latin typeface="Arial" panose="020B0604020202020204" pitchFamily="34" charset="0"/>
                </a:rPr>
                <a:t>교사교육</a:t>
              </a:r>
              <a:endParaRPr kumimoji="0" lang="en-US" altLang="ko-KR" sz="2000" b="1" dirty="0" smtClean="0">
                <a:solidFill>
                  <a:srgbClr val="003366"/>
                </a:solidFill>
                <a:latin typeface="Arial" panose="020B0604020202020204" pitchFamily="34" charset="0"/>
              </a:endParaRPr>
            </a:p>
            <a:p>
              <a:pPr algn="ctr" eaLnBrk="0" latinLnBrk="0" hangingPunct="0"/>
              <a:endParaRPr kumimoji="0" lang="en-US" altLang="ko-KR" sz="2000" dirty="0">
                <a:solidFill>
                  <a:srgbClr val="003366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교사 교육의 질적 수준 향상</a:t>
              </a:r>
              <a:endParaRPr kumimoji="0"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eaLnBrk="0" latinLnBrk="0" hangingPunct="0"/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     (</a:t>
              </a: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학부</a:t>
              </a:r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대학원</a:t>
              </a:r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교사</a:t>
              </a:r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</a:p>
            <a:p>
              <a:pPr eaLnBrk="0" latinLnBrk="0" hangingPunct="0"/>
              <a:r>
                <a:rPr lang="en-US" altLang="ko-KR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      </a:t>
              </a: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교육전문가</a:t>
              </a:r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대학 교직원</a:t>
              </a:r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)</a:t>
              </a:r>
              <a:endParaRPr lang="en-US" altLang="ko-KR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양질의 교사교육 및 역량 강화</a:t>
              </a:r>
              <a:endParaRPr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eaLnBrk="0" latinLnBrk="0" hangingPunct="0"/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     (</a:t>
              </a: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온라인</a:t>
              </a:r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오프라인</a:t>
              </a:r>
              <a:r>
                <a:rPr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)</a:t>
              </a:r>
            </a:p>
            <a:p>
              <a:pPr marL="285750" indent="-285750" eaLnBrk="0" latinLnBrk="0" hangingPunct="0">
                <a:buFontTx/>
                <a:buChar char="-"/>
              </a:pP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교사 양성 및 재교육의 성공적 모델 제시</a:t>
              </a:r>
              <a:endParaRPr kumimoji="0"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교사교육 네트워크 구축 </a:t>
              </a:r>
              <a:endParaRPr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유네스코 교육 의제 실현</a:t>
              </a:r>
              <a:endParaRPr kumimoji="0" lang="en-US" altLang="ko-KR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7"/>
          <p:cNvGrpSpPr>
            <a:grpSpLocks/>
          </p:cNvGrpSpPr>
          <p:nvPr/>
        </p:nvGrpSpPr>
        <p:grpSpPr bwMode="auto">
          <a:xfrm>
            <a:off x="6227761" y="2035699"/>
            <a:ext cx="4123601" cy="4258569"/>
            <a:chOff x="3040" y="1232"/>
            <a:chExt cx="2266" cy="2411"/>
          </a:xfrm>
        </p:grpSpPr>
        <p:sp>
          <p:nvSpPr>
            <p:cNvPr id="22" name="Rectangle 8"/>
            <p:cNvSpPr>
              <a:spLocks noChangeArrowheads="1"/>
            </p:cNvSpPr>
            <p:nvPr/>
          </p:nvSpPr>
          <p:spPr bwMode="gray">
            <a:xfrm rot="301233">
              <a:off x="3162" y="1232"/>
              <a:ext cx="2144" cy="2411"/>
            </a:xfrm>
            <a:prstGeom prst="rect">
              <a:avLst/>
            </a:prstGeom>
            <a:solidFill>
              <a:srgbClr val="000000">
                <a:alpha val="3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Rectangle 9"/>
            <p:cNvSpPr>
              <a:spLocks noChangeArrowheads="1"/>
            </p:cNvSpPr>
            <p:nvPr/>
          </p:nvSpPr>
          <p:spPr bwMode="gray">
            <a:xfrm>
              <a:off x="3040" y="1344"/>
              <a:ext cx="2096" cy="2202"/>
            </a:xfrm>
            <a:prstGeom prst="rect">
              <a:avLst/>
            </a:prstGeom>
            <a:gradFill rotWithShape="1">
              <a:gsLst>
                <a:gs pos="0">
                  <a:srgbClr val="ABC9BC">
                    <a:gamma/>
                    <a:tint val="0"/>
                    <a:invGamma/>
                  </a:srgbClr>
                </a:gs>
                <a:gs pos="100000">
                  <a:srgbClr val="ABC9BC"/>
                </a:gs>
              </a:gsLst>
              <a:lin ang="27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gray">
            <a:xfrm>
              <a:off x="3111" y="1440"/>
              <a:ext cx="1980" cy="21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latinLnBrk="0" hangingPunct="0"/>
              <a:r>
                <a:rPr kumimoji="0" lang="ko-KR" altLang="en-US" sz="2000" b="1" dirty="0" smtClean="0">
                  <a:solidFill>
                    <a:srgbClr val="006699"/>
                  </a:solidFill>
                  <a:latin typeface="Arial" panose="020B0604020202020204" pitchFamily="34" charset="0"/>
                </a:rPr>
                <a:t>지속가능발전</a:t>
              </a:r>
              <a:endParaRPr kumimoji="0" lang="en-US" altLang="ko-KR" sz="2000" b="1" dirty="0" smtClean="0">
                <a:solidFill>
                  <a:srgbClr val="006699"/>
                </a:solidFill>
                <a:latin typeface="Arial" panose="020B0604020202020204" pitchFamily="34" charset="0"/>
              </a:endParaRPr>
            </a:p>
            <a:p>
              <a:pPr algn="ctr" eaLnBrk="0" latinLnBrk="0" hangingPunct="0"/>
              <a:endParaRPr kumimoji="0" lang="en-US" altLang="ko-KR" sz="2000" dirty="0">
                <a:solidFill>
                  <a:srgbClr val="006699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지속가능발전 목표의 성공적 실천</a:t>
              </a:r>
              <a:endParaRPr kumimoji="0"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성공적 교육 모델 전수 통한 저개발 국가의 성공적인 공교육에 기여</a:t>
              </a:r>
              <a:endParaRPr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인권</a:t>
              </a:r>
              <a:r>
                <a:rPr kumimoji="0"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양성 평등</a:t>
              </a:r>
              <a:r>
                <a:rPr kumimoji="0" lang="en-US" altLang="ko-KR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문화적 다양성에 기반한 세계 </a:t>
              </a:r>
              <a:r>
                <a:rPr kumimoji="0" lang="ko-KR" altLang="en-US" dirty="0" err="1" smtClean="0">
                  <a:solidFill>
                    <a:srgbClr val="000000"/>
                  </a:solidFill>
                  <a:latin typeface="Arial" panose="020B0604020202020204" pitchFamily="34" charset="0"/>
                </a:rPr>
                <a:t>시민교육의</a:t>
              </a: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kumimoji="0" lang="ko-KR" altLang="en-US" dirty="0" err="1" smtClean="0">
                  <a:solidFill>
                    <a:srgbClr val="000000"/>
                  </a:solidFill>
                  <a:latin typeface="Arial" panose="020B0604020202020204" pitchFamily="34" charset="0"/>
                </a:rPr>
                <a:t>실천자로서</a:t>
              </a:r>
              <a:r>
                <a:rPr kumimoji="0"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 교사 양성</a:t>
              </a:r>
              <a:endParaRPr kumimoji="0" lang="en-US" altLang="ko-KR" dirty="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marL="285750" indent="-285750" eaLnBrk="0" latinLnBrk="0" hangingPunct="0">
                <a:buFontTx/>
                <a:buChar char="-"/>
              </a:pPr>
              <a:r>
                <a:rPr lang="ko-KR" altLang="en-US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사호 협력을 통한 네트워크 구축</a:t>
              </a:r>
              <a:endParaRPr kumimoji="0" lang="en-US" altLang="ko-KR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450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4651" y="597996"/>
            <a:ext cx="11573197" cy="724247"/>
          </a:xfrm>
        </p:spPr>
        <p:txBody>
          <a:bodyPr/>
          <a:lstStyle/>
          <a:p>
            <a:r>
              <a:rPr lang="ko-KR" altLang="en-US" dirty="0" smtClean="0"/>
              <a:t>왜 교원대인가</a:t>
            </a:r>
            <a:r>
              <a:rPr lang="en-US" altLang="ko-KR" dirty="0" smtClean="0"/>
              <a:t>?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592067" y="7315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709" y="1455767"/>
            <a:ext cx="6491889" cy="5221105"/>
          </a:xfrm>
          <a:prstGeom prst="rect">
            <a:avLst/>
          </a:prstGeom>
        </p:spPr>
      </p:pic>
      <p:sp>
        <p:nvSpPr>
          <p:cNvPr id="12" name="타원 11"/>
          <p:cNvSpPr/>
          <p:nvPr/>
        </p:nvSpPr>
        <p:spPr>
          <a:xfrm>
            <a:off x="4154750" y="2965142"/>
            <a:ext cx="3524434" cy="2379215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22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305" y="347141"/>
            <a:ext cx="11573197" cy="724247"/>
          </a:xfrm>
        </p:spPr>
        <p:txBody>
          <a:bodyPr/>
          <a:lstStyle/>
          <a:p>
            <a:r>
              <a:rPr lang="ko-KR" altLang="en-US" dirty="0" smtClean="0"/>
              <a:t>왜 교원대인가</a:t>
            </a:r>
            <a:r>
              <a:rPr lang="en-US" altLang="ko-KR" dirty="0" smtClean="0"/>
              <a:t>?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592067" y="7315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191" y="2543835"/>
            <a:ext cx="3456373" cy="194421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308" y="5134684"/>
            <a:ext cx="3269942" cy="183934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564" y="5081912"/>
            <a:ext cx="3457574" cy="1944885"/>
          </a:xfrm>
          <a:prstGeom prst="rect">
            <a:avLst/>
          </a:prstGeom>
        </p:spPr>
      </p:pic>
      <p:sp>
        <p:nvSpPr>
          <p:cNvPr id="42" name="Freeform 3"/>
          <p:cNvSpPr>
            <a:spLocks/>
          </p:cNvSpPr>
          <p:nvPr/>
        </p:nvSpPr>
        <p:spPr bwMode="gray">
          <a:xfrm>
            <a:off x="2111260" y="1520564"/>
            <a:ext cx="2011680" cy="396789"/>
          </a:xfrm>
          <a:custGeom>
            <a:avLst/>
            <a:gdLst>
              <a:gd name="T0" fmla="*/ 88 w 2320"/>
              <a:gd name="T1" fmla="*/ 696 h 792"/>
              <a:gd name="T2" fmla="*/ 88 w 2320"/>
              <a:gd name="T3" fmla="*/ 0 h 792"/>
              <a:gd name="T4" fmla="*/ 0 w 2320"/>
              <a:gd name="T5" fmla="*/ 0 h 792"/>
              <a:gd name="T6" fmla="*/ 0 w 2320"/>
              <a:gd name="T7" fmla="*/ 792 h 792"/>
              <a:gd name="T8" fmla="*/ 2320 w 2320"/>
              <a:gd name="T9" fmla="*/ 792 h 792"/>
              <a:gd name="T10" fmla="*/ 2320 w 2320"/>
              <a:gd name="T11" fmla="*/ 696 h 792"/>
              <a:gd name="T12" fmla="*/ 88 w 2320"/>
              <a:gd name="T13" fmla="*/ 696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792">
                <a:moveTo>
                  <a:pt x="88" y="696"/>
                </a:moveTo>
                <a:lnTo>
                  <a:pt x="88" y="0"/>
                </a:lnTo>
                <a:lnTo>
                  <a:pt x="0" y="0"/>
                </a:lnTo>
                <a:lnTo>
                  <a:pt x="0" y="792"/>
                </a:lnTo>
                <a:lnTo>
                  <a:pt x="2320" y="792"/>
                </a:lnTo>
                <a:lnTo>
                  <a:pt x="2320" y="696"/>
                </a:lnTo>
                <a:lnTo>
                  <a:pt x="88" y="696"/>
                </a:lnTo>
                <a:close/>
              </a:path>
            </a:pathLst>
          </a:cu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3" name="Freeform 4"/>
          <p:cNvSpPr>
            <a:spLocks/>
          </p:cNvSpPr>
          <p:nvPr/>
        </p:nvSpPr>
        <p:spPr bwMode="gray">
          <a:xfrm rot="10800000">
            <a:off x="8011254" y="1088917"/>
            <a:ext cx="1916789" cy="396789"/>
          </a:xfrm>
          <a:custGeom>
            <a:avLst/>
            <a:gdLst>
              <a:gd name="T0" fmla="*/ 88 w 2320"/>
              <a:gd name="T1" fmla="*/ 696 h 792"/>
              <a:gd name="T2" fmla="*/ 88 w 2320"/>
              <a:gd name="T3" fmla="*/ 0 h 792"/>
              <a:gd name="T4" fmla="*/ 0 w 2320"/>
              <a:gd name="T5" fmla="*/ 0 h 792"/>
              <a:gd name="T6" fmla="*/ 0 w 2320"/>
              <a:gd name="T7" fmla="*/ 792 h 792"/>
              <a:gd name="T8" fmla="*/ 2320 w 2320"/>
              <a:gd name="T9" fmla="*/ 792 h 792"/>
              <a:gd name="T10" fmla="*/ 2320 w 2320"/>
              <a:gd name="T11" fmla="*/ 696 h 792"/>
              <a:gd name="T12" fmla="*/ 88 w 2320"/>
              <a:gd name="T13" fmla="*/ 696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792">
                <a:moveTo>
                  <a:pt x="88" y="696"/>
                </a:moveTo>
                <a:lnTo>
                  <a:pt x="88" y="0"/>
                </a:lnTo>
                <a:lnTo>
                  <a:pt x="0" y="0"/>
                </a:lnTo>
                <a:lnTo>
                  <a:pt x="0" y="792"/>
                </a:lnTo>
                <a:lnTo>
                  <a:pt x="2320" y="792"/>
                </a:lnTo>
                <a:lnTo>
                  <a:pt x="2320" y="696"/>
                </a:lnTo>
                <a:lnTo>
                  <a:pt x="88" y="696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4" name="Rectangle 5"/>
          <p:cNvSpPr>
            <a:spLocks noChangeArrowheads="1"/>
          </p:cNvSpPr>
          <p:nvPr/>
        </p:nvSpPr>
        <p:spPr bwMode="gray">
          <a:xfrm>
            <a:off x="2238375" y="1182872"/>
            <a:ext cx="7562553" cy="628577"/>
          </a:xfrm>
          <a:prstGeom prst="rect">
            <a:avLst/>
          </a:prstGeom>
          <a:solidFill>
            <a:srgbClr val="E08500"/>
          </a:solidFill>
          <a:ln>
            <a:noFill/>
          </a:ln>
          <a:effectLst>
            <a:outerShdw sy="50000" kx="-2453608" rotWithShape="0">
              <a:srgbClr val="B2B2B2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CC66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latinLnBrk="0" hangingPunct="0"/>
            <a:r>
              <a:rPr kumimoji="0" lang="ko-KR" altLang="en-US" sz="2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국제적 교사 교육 및 </a:t>
            </a:r>
            <a:r>
              <a:rPr lang="ko-KR" altLang="en-US" sz="2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글로벌 리더 교육 경험</a:t>
            </a:r>
            <a:endParaRPr kumimoji="0" lang="en-US" altLang="ko-KR" sz="28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812" y="3045455"/>
            <a:ext cx="3890777" cy="218856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305" y="2548987"/>
            <a:ext cx="3347173" cy="222973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" y="4560500"/>
            <a:ext cx="3173616" cy="2114119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8757" y="4377221"/>
            <a:ext cx="2787036" cy="1858024"/>
          </a:xfrm>
          <a:prstGeom prst="rect">
            <a:avLst/>
          </a:prstGeom>
        </p:spPr>
      </p:pic>
      <p:sp>
        <p:nvSpPr>
          <p:cNvPr id="45" name="AutoShape 4"/>
          <p:cNvSpPr>
            <a:spLocks noChangeArrowheads="1"/>
          </p:cNvSpPr>
          <p:nvPr/>
        </p:nvSpPr>
        <p:spPr bwMode="gray">
          <a:xfrm>
            <a:off x="2317072" y="2100632"/>
            <a:ext cx="4208015" cy="37904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0AF7A">
                  <a:gamma/>
                  <a:shade val="46275"/>
                  <a:invGamma/>
                </a:srgbClr>
              </a:gs>
              <a:gs pos="50000">
                <a:srgbClr val="B0AF7A"/>
              </a:gs>
              <a:gs pos="100000">
                <a:srgbClr val="B0AF7A">
                  <a:gamma/>
                  <a:shade val="46275"/>
                  <a:invGamma/>
                </a:srgb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rPr>
              <a:t>동티모르 교사 연수</a:t>
            </a:r>
            <a:endParaRPr kumimoji="0" lang="en-US" altLang="ko-KR" sz="2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71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305" y="347141"/>
            <a:ext cx="11573197" cy="724247"/>
          </a:xfrm>
        </p:spPr>
        <p:txBody>
          <a:bodyPr/>
          <a:lstStyle/>
          <a:p>
            <a:r>
              <a:rPr lang="ko-KR" altLang="en-US" dirty="0" smtClean="0"/>
              <a:t>왜 교원대인가</a:t>
            </a:r>
            <a:r>
              <a:rPr lang="en-US" altLang="ko-KR" dirty="0" smtClean="0"/>
              <a:t>?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592067" y="7315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2" name="Freeform 3"/>
          <p:cNvSpPr>
            <a:spLocks/>
          </p:cNvSpPr>
          <p:nvPr/>
        </p:nvSpPr>
        <p:spPr bwMode="gray">
          <a:xfrm>
            <a:off x="2111260" y="1520564"/>
            <a:ext cx="2011680" cy="396789"/>
          </a:xfrm>
          <a:custGeom>
            <a:avLst/>
            <a:gdLst>
              <a:gd name="T0" fmla="*/ 88 w 2320"/>
              <a:gd name="T1" fmla="*/ 696 h 792"/>
              <a:gd name="T2" fmla="*/ 88 w 2320"/>
              <a:gd name="T3" fmla="*/ 0 h 792"/>
              <a:gd name="T4" fmla="*/ 0 w 2320"/>
              <a:gd name="T5" fmla="*/ 0 h 792"/>
              <a:gd name="T6" fmla="*/ 0 w 2320"/>
              <a:gd name="T7" fmla="*/ 792 h 792"/>
              <a:gd name="T8" fmla="*/ 2320 w 2320"/>
              <a:gd name="T9" fmla="*/ 792 h 792"/>
              <a:gd name="T10" fmla="*/ 2320 w 2320"/>
              <a:gd name="T11" fmla="*/ 696 h 792"/>
              <a:gd name="T12" fmla="*/ 88 w 2320"/>
              <a:gd name="T13" fmla="*/ 696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792">
                <a:moveTo>
                  <a:pt x="88" y="696"/>
                </a:moveTo>
                <a:lnTo>
                  <a:pt x="88" y="0"/>
                </a:lnTo>
                <a:lnTo>
                  <a:pt x="0" y="0"/>
                </a:lnTo>
                <a:lnTo>
                  <a:pt x="0" y="792"/>
                </a:lnTo>
                <a:lnTo>
                  <a:pt x="2320" y="792"/>
                </a:lnTo>
                <a:lnTo>
                  <a:pt x="2320" y="696"/>
                </a:lnTo>
                <a:lnTo>
                  <a:pt x="88" y="696"/>
                </a:lnTo>
                <a:close/>
              </a:path>
            </a:pathLst>
          </a:cu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3" name="Freeform 4"/>
          <p:cNvSpPr>
            <a:spLocks/>
          </p:cNvSpPr>
          <p:nvPr/>
        </p:nvSpPr>
        <p:spPr bwMode="gray">
          <a:xfrm rot="10800000">
            <a:off x="8011254" y="1088917"/>
            <a:ext cx="1916789" cy="396789"/>
          </a:xfrm>
          <a:custGeom>
            <a:avLst/>
            <a:gdLst>
              <a:gd name="T0" fmla="*/ 88 w 2320"/>
              <a:gd name="T1" fmla="*/ 696 h 792"/>
              <a:gd name="T2" fmla="*/ 88 w 2320"/>
              <a:gd name="T3" fmla="*/ 0 h 792"/>
              <a:gd name="T4" fmla="*/ 0 w 2320"/>
              <a:gd name="T5" fmla="*/ 0 h 792"/>
              <a:gd name="T6" fmla="*/ 0 w 2320"/>
              <a:gd name="T7" fmla="*/ 792 h 792"/>
              <a:gd name="T8" fmla="*/ 2320 w 2320"/>
              <a:gd name="T9" fmla="*/ 792 h 792"/>
              <a:gd name="T10" fmla="*/ 2320 w 2320"/>
              <a:gd name="T11" fmla="*/ 696 h 792"/>
              <a:gd name="T12" fmla="*/ 88 w 2320"/>
              <a:gd name="T13" fmla="*/ 696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792">
                <a:moveTo>
                  <a:pt x="88" y="696"/>
                </a:moveTo>
                <a:lnTo>
                  <a:pt x="88" y="0"/>
                </a:lnTo>
                <a:lnTo>
                  <a:pt x="0" y="0"/>
                </a:lnTo>
                <a:lnTo>
                  <a:pt x="0" y="792"/>
                </a:lnTo>
                <a:lnTo>
                  <a:pt x="2320" y="792"/>
                </a:lnTo>
                <a:lnTo>
                  <a:pt x="2320" y="696"/>
                </a:lnTo>
                <a:lnTo>
                  <a:pt x="88" y="696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4" name="Rectangle 5"/>
          <p:cNvSpPr>
            <a:spLocks noChangeArrowheads="1"/>
          </p:cNvSpPr>
          <p:nvPr/>
        </p:nvSpPr>
        <p:spPr bwMode="gray">
          <a:xfrm>
            <a:off x="2238375" y="1182872"/>
            <a:ext cx="7562553" cy="628577"/>
          </a:xfrm>
          <a:prstGeom prst="rect">
            <a:avLst/>
          </a:prstGeom>
          <a:solidFill>
            <a:srgbClr val="E08500"/>
          </a:solidFill>
          <a:ln>
            <a:noFill/>
          </a:ln>
          <a:effectLst>
            <a:outerShdw sy="50000" kx="-2453608" rotWithShape="0">
              <a:srgbClr val="B2B2B2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CC66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latinLnBrk="0" hangingPunct="0"/>
            <a:r>
              <a:rPr lang="en-US" altLang="ko-KR" sz="2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STEAM </a:t>
            </a:r>
            <a:r>
              <a:rPr lang="ko-KR" altLang="en-US" sz="28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교사 연수 센터 운영</a:t>
            </a:r>
            <a:endParaRPr kumimoji="0" lang="en-US" altLang="ko-KR" sz="28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65825" y="179784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2" name="_x408302552" descr="EMB0000020c03b5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8865">
            <a:off x="267723" y="2301098"/>
            <a:ext cx="2700338" cy="205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 rot="21018865">
            <a:off x="1678100" y="185997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932154" y="4114794"/>
            <a:ext cx="15647983" cy="61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4" name="_x385334656" descr="EMB0000020c03c5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43" y="5181119"/>
            <a:ext cx="3018627" cy="146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6831465" y="1206249"/>
            <a:ext cx="6308076" cy="198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6" name="_x385332336" descr="EMB0000020c0463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260" y="3422044"/>
            <a:ext cx="2607831" cy="186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135" y="2864170"/>
            <a:ext cx="7361842" cy="322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6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73661" y="479875"/>
            <a:ext cx="11573197" cy="724247"/>
          </a:xfrm>
        </p:spPr>
        <p:txBody>
          <a:bodyPr/>
          <a:lstStyle/>
          <a:p>
            <a:r>
              <a:rPr lang="ko-KR" altLang="en-US" dirty="0" smtClean="0"/>
              <a:t>무엇을 어떻게</a:t>
            </a:r>
            <a:r>
              <a:rPr lang="en-US" altLang="ko-KR" dirty="0" smtClean="0"/>
              <a:t>?</a:t>
            </a:r>
            <a:endParaRPr 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592067" y="7315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6" name="Group 271"/>
          <p:cNvGrpSpPr>
            <a:grpSpLocks/>
          </p:cNvGrpSpPr>
          <p:nvPr/>
        </p:nvGrpSpPr>
        <p:grpSpPr bwMode="auto">
          <a:xfrm>
            <a:off x="2463557" y="1491504"/>
            <a:ext cx="8166455" cy="5167099"/>
            <a:chOff x="152" y="2990"/>
            <a:chExt cx="4043" cy="2425"/>
          </a:xfrm>
        </p:grpSpPr>
        <p:grpSp>
          <p:nvGrpSpPr>
            <p:cNvPr id="47" name="Group 272"/>
            <p:cNvGrpSpPr>
              <a:grpSpLocks/>
            </p:cNvGrpSpPr>
            <p:nvPr/>
          </p:nvGrpSpPr>
          <p:grpSpPr bwMode="auto">
            <a:xfrm>
              <a:off x="998" y="2990"/>
              <a:ext cx="2320" cy="729"/>
              <a:chOff x="1035" y="3118"/>
              <a:chExt cx="2283" cy="573"/>
            </a:xfrm>
          </p:grpSpPr>
          <p:sp>
            <p:nvSpPr>
              <p:cNvPr id="101" name="AutoShape 273"/>
              <p:cNvSpPr>
                <a:spLocks noChangeArrowheads="1"/>
              </p:cNvSpPr>
              <p:nvPr/>
            </p:nvSpPr>
            <p:spPr bwMode="auto">
              <a:xfrm flipV="1">
                <a:off x="1035" y="3118"/>
                <a:ext cx="2283" cy="304"/>
              </a:xfrm>
              <a:custGeom>
                <a:avLst/>
                <a:gdLst>
                  <a:gd name="G0" fmla="+- 2280 0 0"/>
                  <a:gd name="G1" fmla="+- 21600 0 2280"/>
                  <a:gd name="G2" fmla="*/ 2280 1 2"/>
                  <a:gd name="G3" fmla="+- 21600 0 G2"/>
                  <a:gd name="G4" fmla="+/ 2280 21600 2"/>
                  <a:gd name="G5" fmla="+/ G1 0 2"/>
                  <a:gd name="G6" fmla="*/ 21600 21600 2280"/>
                  <a:gd name="G7" fmla="*/ G6 1 2"/>
                  <a:gd name="G8" fmla="+- 21600 0 G7"/>
                  <a:gd name="G9" fmla="*/ 21600 1 2"/>
                  <a:gd name="G10" fmla="+- 2280 0 G9"/>
                  <a:gd name="G11" fmla="?: G10 G8 0"/>
                  <a:gd name="G12" fmla="?: G10 G7 21600"/>
                  <a:gd name="T0" fmla="*/ 20460 w 21600"/>
                  <a:gd name="T1" fmla="*/ 10800 h 21600"/>
                  <a:gd name="T2" fmla="*/ 10800 w 21600"/>
                  <a:gd name="T3" fmla="*/ 21600 h 21600"/>
                  <a:gd name="T4" fmla="*/ 1140 w 21600"/>
                  <a:gd name="T5" fmla="*/ 10800 h 21600"/>
                  <a:gd name="T6" fmla="*/ 10800 w 21600"/>
                  <a:gd name="T7" fmla="*/ 0 h 21600"/>
                  <a:gd name="T8" fmla="*/ 2940 w 21600"/>
                  <a:gd name="T9" fmla="*/ 2940 h 21600"/>
                  <a:gd name="T10" fmla="*/ 18660 w 21600"/>
                  <a:gd name="T11" fmla="*/ 1866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280" y="21600"/>
                    </a:lnTo>
                    <a:lnTo>
                      <a:pt x="1932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399"/>
                  </a:gs>
                  <a:gs pos="100000">
                    <a:srgbClr val="003399">
                      <a:gamma/>
                      <a:tint val="75686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102" name="Rectangle 274"/>
              <p:cNvSpPr>
                <a:spLocks noChangeArrowheads="1"/>
              </p:cNvSpPr>
              <p:nvPr/>
            </p:nvSpPr>
            <p:spPr bwMode="auto">
              <a:xfrm>
                <a:off x="1040" y="3421"/>
                <a:ext cx="2274" cy="270"/>
              </a:xfrm>
              <a:prstGeom prst="rect">
                <a:avLst/>
              </a:prstGeom>
              <a:gradFill rotWithShape="0">
                <a:gsLst>
                  <a:gs pos="0">
                    <a:srgbClr val="B4CCFC"/>
                  </a:gs>
                  <a:gs pos="100000">
                    <a:srgbClr val="B4CCFC">
                      <a:gamma/>
                      <a:tint val="3019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1842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ko-KR" altLang="en-US"/>
              </a:p>
            </p:txBody>
          </p:sp>
        </p:grpSp>
        <p:grpSp>
          <p:nvGrpSpPr>
            <p:cNvPr id="48" name="Group 275"/>
            <p:cNvGrpSpPr>
              <a:grpSpLocks/>
            </p:cNvGrpSpPr>
            <p:nvPr/>
          </p:nvGrpSpPr>
          <p:grpSpPr bwMode="auto">
            <a:xfrm>
              <a:off x="797" y="3719"/>
              <a:ext cx="2723" cy="527"/>
              <a:chOff x="525" y="4030"/>
              <a:chExt cx="2723" cy="509"/>
            </a:xfrm>
          </p:grpSpPr>
          <p:sp>
            <p:nvSpPr>
              <p:cNvPr id="85" name="AutoShape 276"/>
              <p:cNvSpPr>
                <a:spLocks noChangeArrowheads="1"/>
              </p:cNvSpPr>
              <p:nvPr/>
            </p:nvSpPr>
            <p:spPr bwMode="auto">
              <a:xfrm flipH="1" flipV="1">
                <a:off x="525" y="4030"/>
                <a:ext cx="2723" cy="443"/>
              </a:xfrm>
              <a:custGeom>
                <a:avLst/>
                <a:gdLst>
                  <a:gd name="G0" fmla="+- 5697 0 0"/>
                  <a:gd name="G1" fmla="+- 21600 0 5697"/>
                  <a:gd name="G2" fmla="*/ 5697 1 2"/>
                  <a:gd name="G3" fmla="+- 21600 0 G2"/>
                  <a:gd name="G4" fmla="+/ 5697 21600 2"/>
                  <a:gd name="G5" fmla="+/ G1 0 2"/>
                  <a:gd name="G6" fmla="*/ 21600 21600 5697"/>
                  <a:gd name="G7" fmla="*/ G6 1 2"/>
                  <a:gd name="G8" fmla="+- 21600 0 G7"/>
                  <a:gd name="G9" fmla="*/ 21600 1 2"/>
                  <a:gd name="G10" fmla="+- 5697 0 G9"/>
                  <a:gd name="G11" fmla="?: G10 G8 0"/>
                  <a:gd name="G12" fmla="?: G10 G7 21600"/>
                  <a:gd name="T0" fmla="*/ 18751 w 21600"/>
                  <a:gd name="T1" fmla="*/ 10800 h 21600"/>
                  <a:gd name="T2" fmla="*/ 10800 w 21600"/>
                  <a:gd name="T3" fmla="*/ 21600 h 21600"/>
                  <a:gd name="T4" fmla="*/ 2849 w 21600"/>
                  <a:gd name="T5" fmla="*/ 10800 h 21600"/>
                  <a:gd name="T6" fmla="*/ 10800 w 21600"/>
                  <a:gd name="T7" fmla="*/ 0 h 21600"/>
                  <a:gd name="T8" fmla="*/ 4649 w 21600"/>
                  <a:gd name="T9" fmla="*/ 4649 h 21600"/>
                  <a:gd name="T10" fmla="*/ 16951 w 21600"/>
                  <a:gd name="T11" fmla="*/ 1695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697" y="21600"/>
                    </a:lnTo>
                    <a:lnTo>
                      <a:pt x="1590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6" name="AutoShape 277"/>
              <p:cNvSpPr>
                <a:spLocks noChangeArrowheads="1"/>
              </p:cNvSpPr>
              <p:nvPr/>
            </p:nvSpPr>
            <p:spPr bwMode="auto">
              <a:xfrm flipH="1" flipV="1">
                <a:off x="525" y="4471"/>
                <a:ext cx="2723" cy="68"/>
              </a:xfrm>
              <a:custGeom>
                <a:avLst/>
                <a:gdLst>
                  <a:gd name="G0" fmla="+- 1226 0 0"/>
                  <a:gd name="G1" fmla="+- 21600 0 1226"/>
                  <a:gd name="G2" fmla="*/ 1226 1 2"/>
                  <a:gd name="G3" fmla="+- 21600 0 G2"/>
                  <a:gd name="G4" fmla="+/ 1226 21600 2"/>
                  <a:gd name="G5" fmla="+/ G1 0 2"/>
                  <a:gd name="G6" fmla="*/ 21600 21600 1226"/>
                  <a:gd name="G7" fmla="*/ G6 1 2"/>
                  <a:gd name="G8" fmla="+- 21600 0 G7"/>
                  <a:gd name="G9" fmla="*/ 21600 1 2"/>
                  <a:gd name="G10" fmla="+- 1226 0 G9"/>
                  <a:gd name="G11" fmla="?: G10 G8 0"/>
                  <a:gd name="G12" fmla="?: G10 G7 21600"/>
                  <a:gd name="T0" fmla="*/ 20987 w 21600"/>
                  <a:gd name="T1" fmla="*/ 10800 h 21600"/>
                  <a:gd name="T2" fmla="*/ 10800 w 21600"/>
                  <a:gd name="T3" fmla="*/ 21600 h 21600"/>
                  <a:gd name="T4" fmla="*/ 613 w 21600"/>
                  <a:gd name="T5" fmla="*/ 10800 h 21600"/>
                  <a:gd name="T6" fmla="*/ 10800 w 21600"/>
                  <a:gd name="T7" fmla="*/ 0 h 21600"/>
                  <a:gd name="T8" fmla="*/ 2413 w 21600"/>
                  <a:gd name="T9" fmla="*/ 2413 h 21600"/>
                  <a:gd name="T10" fmla="*/ 19187 w 21600"/>
                  <a:gd name="T11" fmla="*/ 1918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226" y="21600"/>
                    </a:lnTo>
                    <a:lnTo>
                      <a:pt x="2037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9804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87" name="Group 278"/>
              <p:cNvGrpSpPr>
                <a:grpSpLocks/>
              </p:cNvGrpSpPr>
              <p:nvPr/>
            </p:nvGrpSpPr>
            <p:grpSpPr bwMode="auto">
              <a:xfrm>
                <a:off x="855" y="4032"/>
                <a:ext cx="2104" cy="449"/>
                <a:chOff x="1551" y="3770"/>
                <a:chExt cx="1531" cy="132"/>
              </a:xfrm>
            </p:grpSpPr>
            <p:grpSp>
              <p:nvGrpSpPr>
                <p:cNvPr id="92" name="Group 279"/>
                <p:cNvGrpSpPr>
                  <a:grpSpLocks/>
                </p:cNvGrpSpPr>
                <p:nvPr/>
              </p:nvGrpSpPr>
              <p:grpSpPr bwMode="auto">
                <a:xfrm>
                  <a:off x="1803" y="3770"/>
                  <a:ext cx="483" cy="132"/>
                  <a:chOff x="1803" y="3770"/>
                  <a:chExt cx="483" cy="132"/>
                </a:xfrm>
              </p:grpSpPr>
              <p:sp>
                <p:nvSpPr>
                  <p:cNvPr id="98" name="Line 28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03" y="3776"/>
                    <a:ext cx="285" cy="126"/>
                  </a:xfrm>
                  <a:prstGeom prst="line">
                    <a:avLst/>
                  </a:prstGeom>
                  <a:noFill/>
                  <a:ln w="12700">
                    <a:solidFill>
                      <a:srgbClr val="A4A4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99" name="Line 2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60" y="3770"/>
                    <a:ext cx="150" cy="132"/>
                  </a:xfrm>
                  <a:prstGeom prst="line">
                    <a:avLst/>
                  </a:prstGeom>
                  <a:noFill/>
                  <a:ln w="12700">
                    <a:solidFill>
                      <a:srgbClr val="A4A4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100" name="Line 2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40" y="3776"/>
                    <a:ext cx="46" cy="126"/>
                  </a:xfrm>
                  <a:prstGeom prst="line">
                    <a:avLst/>
                  </a:prstGeom>
                  <a:noFill/>
                  <a:ln w="12700">
                    <a:solidFill>
                      <a:srgbClr val="A4A4FF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93" name="Line 283"/>
                <p:cNvSpPr>
                  <a:spLocks noChangeShapeType="1"/>
                </p:cNvSpPr>
                <p:nvPr/>
              </p:nvSpPr>
              <p:spPr bwMode="auto">
                <a:xfrm>
                  <a:off x="2544" y="3776"/>
                  <a:ext cx="285" cy="126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4" name="Line 284"/>
                <p:cNvSpPr>
                  <a:spLocks noChangeShapeType="1"/>
                </p:cNvSpPr>
                <p:nvPr/>
              </p:nvSpPr>
              <p:spPr bwMode="auto">
                <a:xfrm>
                  <a:off x="2422" y="3770"/>
                  <a:ext cx="149" cy="132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5" name="Line 285"/>
                <p:cNvSpPr>
                  <a:spLocks noChangeShapeType="1"/>
                </p:cNvSpPr>
                <p:nvPr/>
              </p:nvSpPr>
              <p:spPr bwMode="auto">
                <a:xfrm>
                  <a:off x="2346" y="3776"/>
                  <a:ext cx="46" cy="126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6" name="Line 286"/>
                <p:cNvSpPr>
                  <a:spLocks noChangeShapeType="1"/>
                </p:cNvSpPr>
                <p:nvPr/>
              </p:nvSpPr>
              <p:spPr bwMode="auto">
                <a:xfrm flipV="1">
                  <a:off x="1551" y="3775"/>
                  <a:ext cx="438" cy="127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97" name="Line 287"/>
                <p:cNvSpPr>
                  <a:spLocks noChangeShapeType="1"/>
                </p:cNvSpPr>
                <p:nvPr/>
              </p:nvSpPr>
              <p:spPr bwMode="auto">
                <a:xfrm flipH="1" flipV="1">
                  <a:off x="2645" y="3775"/>
                  <a:ext cx="437" cy="127"/>
                </a:xfrm>
                <a:prstGeom prst="line">
                  <a:avLst/>
                </a:prstGeom>
                <a:noFill/>
                <a:ln w="12700">
                  <a:solidFill>
                    <a:srgbClr val="A4A4FF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88" name="Line 288"/>
              <p:cNvSpPr>
                <a:spLocks noChangeShapeType="1"/>
              </p:cNvSpPr>
              <p:nvPr/>
            </p:nvSpPr>
            <p:spPr bwMode="auto">
              <a:xfrm>
                <a:off x="701" y="4369"/>
                <a:ext cx="2346" cy="4"/>
              </a:xfrm>
              <a:prstGeom prst="line">
                <a:avLst/>
              </a:prstGeom>
              <a:noFill/>
              <a:ln w="1270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9" name="Line 289"/>
              <p:cNvSpPr>
                <a:spLocks noChangeShapeType="1"/>
              </p:cNvSpPr>
              <p:nvPr/>
            </p:nvSpPr>
            <p:spPr bwMode="auto">
              <a:xfrm>
                <a:off x="855" y="4263"/>
                <a:ext cx="2030" cy="4"/>
              </a:xfrm>
              <a:prstGeom prst="line">
                <a:avLst/>
              </a:prstGeom>
              <a:noFill/>
              <a:ln w="9525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0" name="Line 290"/>
              <p:cNvSpPr>
                <a:spLocks noChangeShapeType="1"/>
              </p:cNvSpPr>
              <p:nvPr/>
            </p:nvSpPr>
            <p:spPr bwMode="auto">
              <a:xfrm>
                <a:off x="1013" y="4188"/>
                <a:ext cx="1756" cy="0"/>
              </a:xfrm>
              <a:prstGeom prst="line">
                <a:avLst/>
              </a:prstGeom>
              <a:noFill/>
              <a:ln w="6350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1" name="Line 291"/>
              <p:cNvSpPr>
                <a:spLocks noChangeShapeType="1"/>
              </p:cNvSpPr>
              <p:nvPr/>
            </p:nvSpPr>
            <p:spPr bwMode="auto">
              <a:xfrm>
                <a:off x="1133" y="4113"/>
                <a:ext cx="1513" cy="0"/>
              </a:xfrm>
              <a:prstGeom prst="line">
                <a:avLst/>
              </a:prstGeom>
              <a:noFill/>
              <a:ln w="3175">
                <a:solidFill>
                  <a:srgbClr val="A4A4F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9" name="Text Box 292"/>
            <p:cNvSpPr txBox="1">
              <a:spLocks noChangeArrowheads="1"/>
            </p:cNvSpPr>
            <p:nvPr/>
          </p:nvSpPr>
          <p:spPr bwMode="auto">
            <a:xfrm>
              <a:off x="1152" y="3020"/>
              <a:ext cx="2045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101600" indent="-101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buFont typeface="Wingdings" panose="05000000000000000000" pitchFamily="2" charset="2"/>
                <a:buNone/>
              </a:pPr>
              <a:r>
                <a:rPr lang="ko-KR" altLang="en-US" sz="1800" b="1" dirty="0" smtClean="0">
                  <a:solidFill>
                    <a:schemeClr val="bg1"/>
                  </a:solidFill>
                  <a:latin typeface="(한)문화방송" pitchFamily="18" charset="-127"/>
                  <a:ea typeface="(한)문화방송" pitchFamily="18" charset="-127"/>
                </a:rPr>
                <a:t>라오스 교육의 질적 수준 향상</a:t>
              </a:r>
              <a:endParaRPr lang="en-US" altLang="ko-KR" sz="1800" b="1" dirty="0" smtClean="0">
                <a:solidFill>
                  <a:schemeClr val="bg1"/>
                </a:solidFill>
                <a:latin typeface="(한)문화방송" pitchFamily="18" charset="-127"/>
                <a:ea typeface="(한)문화방송" pitchFamily="18" charset="-127"/>
              </a:endParaRPr>
            </a:p>
            <a:p>
              <a:pPr algn="ctr">
                <a:lnSpc>
                  <a:spcPct val="110000"/>
                </a:lnSpc>
                <a:buFont typeface="Wingdings" panose="05000000000000000000" pitchFamily="2" charset="2"/>
                <a:buNone/>
              </a:pPr>
              <a:r>
                <a:rPr lang="ko-KR" altLang="en-US" sz="1800" b="1" dirty="0" smtClean="0">
                  <a:solidFill>
                    <a:schemeClr val="bg1"/>
                  </a:solidFill>
                  <a:latin typeface="(한)문화방송" pitchFamily="18" charset="-127"/>
                  <a:ea typeface="(한)문화방송" pitchFamily="18" charset="-127"/>
                </a:rPr>
                <a:t>지속 가능 발전</a:t>
              </a:r>
              <a:endParaRPr lang="ko-KR" altLang="en-US" sz="1800" b="1" dirty="0">
                <a:solidFill>
                  <a:schemeClr val="bg1"/>
                </a:solidFill>
                <a:latin typeface="(한)문화방송" pitchFamily="18" charset="-127"/>
                <a:ea typeface="(한)문화방송" pitchFamily="18" charset="-127"/>
              </a:endParaRPr>
            </a:p>
          </p:txBody>
        </p:sp>
        <p:grpSp>
          <p:nvGrpSpPr>
            <p:cNvPr id="50" name="Group 293"/>
            <p:cNvGrpSpPr>
              <a:grpSpLocks/>
            </p:cNvGrpSpPr>
            <p:nvPr/>
          </p:nvGrpSpPr>
          <p:grpSpPr bwMode="auto">
            <a:xfrm>
              <a:off x="1715" y="3617"/>
              <a:ext cx="789" cy="459"/>
              <a:chOff x="1798" y="3232"/>
              <a:chExt cx="789" cy="459"/>
            </a:xfrm>
          </p:grpSpPr>
          <p:sp>
            <p:nvSpPr>
              <p:cNvPr id="81" name="Rectangle 294"/>
              <p:cNvSpPr>
                <a:spLocks noChangeArrowheads="1"/>
              </p:cNvSpPr>
              <p:nvPr/>
            </p:nvSpPr>
            <p:spPr bwMode="auto">
              <a:xfrm>
                <a:off x="2470" y="3358"/>
                <a:ext cx="111" cy="59"/>
              </a:xfrm>
              <a:prstGeom prst="rect">
                <a:avLst/>
              </a:prstGeom>
              <a:solidFill>
                <a:srgbClr val="CF6D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4763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2" name="Freeform 295"/>
              <p:cNvSpPr>
                <a:spLocks/>
              </p:cNvSpPr>
              <p:nvPr/>
            </p:nvSpPr>
            <p:spPr bwMode="auto">
              <a:xfrm>
                <a:off x="1814" y="3357"/>
                <a:ext cx="118" cy="62"/>
              </a:xfrm>
              <a:custGeom>
                <a:avLst/>
                <a:gdLst>
                  <a:gd name="T0" fmla="*/ 0 w 182"/>
                  <a:gd name="T1" fmla="*/ 0 h 116"/>
                  <a:gd name="T2" fmla="*/ 178 w 182"/>
                  <a:gd name="T3" fmla="*/ 0 h 116"/>
                  <a:gd name="T4" fmla="*/ 182 w 182"/>
                  <a:gd name="T5" fmla="*/ 116 h 116"/>
                  <a:gd name="T6" fmla="*/ 0 w 182"/>
                  <a:gd name="T7" fmla="*/ 116 h 116"/>
                  <a:gd name="T8" fmla="*/ 0 w 182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" h="116">
                    <a:moveTo>
                      <a:pt x="0" y="0"/>
                    </a:moveTo>
                    <a:lnTo>
                      <a:pt x="178" y="0"/>
                    </a:lnTo>
                    <a:lnTo>
                      <a:pt x="182" y="116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6D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3" name="Freeform 296"/>
              <p:cNvSpPr>
                <a:spLocks/>
              </p:cNvSpPr>
              <p:nvPr/>
            </p:nvSpPr>
            <p:spPr bwMode="auto">
              <a:xfrm>
                <a:off x="1798" y="3232"/>
                <a:ext cx="789" cy="405"/>
              </a:xfrm>
              <a:custGeom>
                <a:avLst/>
                <a:gdLst>
                  <a:gd name="T0" fmla="*/ 604 w 1223"/>
                  <a:gd name="T1" fmla="*/ 0 h 760"/>
                  <a:gd name="T2" fmla="*/ 0 w 1223"/>
                  <a:gd name="T3" fmla="*/ 236 h 760"/>
                  <a:gd name="T4" fmla="*/ 175 w 1223"/>
                  <a:gd name="T5" fmla="*/ 236 h 760"/>
                  <a:gd name="T6" fmla="*/ 58 w 1223"/>
                  <a:gd name="T7" fmla="*/ 760 h 760"/>
                  <a:gd name="T8" fmla="*/ 1165 w 1223"/>
                  <a:gd name="T9" fmla="*/ 760 h 760"/>
                  <a:gd name="T10" fmla="*/ 1049 w 1223"/>
                  <a:gd name="T11" fmla="*/ 236 h 760"/>
                  <a:gd name="T12" fmla="*/ 1223 w 1223"/>
                  <a:gd name="T13" fmla="*/ 236 h 760"/>
                  <a:gd name="T14" fmla="*/ 604 w 1223"/>
                  <a:gd name="T15" fmla="*/ 0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3" h="760">
                    <a:moveTo>
                      <a:pt x="604" y="0"/>
                    </a:moveTo>
                    <a:lnTo>
                      <a:pt x="0" y="236"/>
                    </a:lnTo>
                    <a:lnTo>
                      <a:pt x="175" y="236"/>
                    </a:lnTo>
                    <a:lnTo>
                      <a:pt x="58" y="760"/>
                    </a:lnTo>
                    <a:lnTo>
                      <a:pt x="1165" y="760"/>
                    </a:lnTo>
                    <a:lnTo>
                      <a:pt x="1049" y="236"/>
                    </a:lnTo>
                    <a:lnTo>
                      <a:pt x="1223" y="236"/>
                    </a:lnTo>
                    <a:lnTo>
                      <a:pt x="60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F6D9E"/>
                  </a:gs>
                  <a:gs pos="100000">
                    <a:srgbClr val="CF6D9E">
                      <a:gamma/>
                      <a:tint val="15294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84" name="Rectangle 297"/>
              <p:cNvSpPr>
                <a:spLocks noChangeArrowheads="1"/>
              </p:cNvSpPr>
              <p:nvPr/>
            </p:nvSpPr>
            <p:spPr bwMode="auto">
              <a:xfrm>
                <a:off x="1838" y="3633"/>
                <a:ext cx="710" cy="58"/>
              </a:xfrm>
              <a:prstGeom prst="rect">
                <a:avLst/>
              </a:prstGeom>
              <a:solidFill>
                <a:srgbClr val="CF6D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4763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51" name="AutoShape 298"/>
            <p:cNvSpPr>
              <a:spLocks noChangeArrowheads="1"/>
            </p:cNvSpPr>
            <p:nvPr/>
          </p:nvSpPr>
          <p:spPr bwMode="auto">
            <a:xfrm flipH="1" flipV="1">
              <a:off x="2722" y="3620"/>
              <a:ext cx="1247" cy="402"/>
            </a:xfrm>
            <a:prstGeom prst="homePlate">
              <a:avLst>
                <a:gd name="adj" fmla="val 67468"/>
              </a:avLst>
            </a:prstGeom>
            <a:gradFill rotWithShape="0">
              <a:gsLst>
                <a:gs pos="0">
                  <a:srgbClr val="83C983"/>
                </a:gs>
                <a:gs pos="100000">
                  <a:srgbClr val="83C983">
                    <a:gamma/>
                    <a:tint val="27451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2" name="AutoShape 299"/>
            <p:cNvSpPr>
              <a:spLocks noChangeArrowheads="1"/>
            </p:cNvSpPr>
            <p:nvPr/>
          </p:nvSpPr>
          <p:spPr bwMode="auto">
            <a:xfrm flipV="1">
              <a:off x="410" y="3620"/>
              <a:ext cx="1138" cy="402"/>
            </a:xfrm>
            <a:prstGeom prst="homePlate">
              <a:avLst>
                <a:gd name="adj" fmla="val 61571"/>
              </a:avLst>
            </a:prstGeom>
            <a:gradFill rotWithShape="0">
              <a:gsLst>
                <a:gs pos="0">
                  <a:srgbClr val="83C983">
                    <a:gamma/>
                    <a:tint val="27451"/>
                    <a:invGamma/>
                  </a:srgbClr>
                </a:gs>
                <a:gs pos="100000">
                  <a:srgbClr val="83C98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3" name="AutoShape 300"/>
            <p:cNvSpPr>
              <a:spLocks noChangeArrowheads="1"/>
            </p:cNvSpPr>
            <p:nvPr/>
          </p:nvSpPr>
          <p:spPr bwMode="auto">
            <a:xfrm flipV="1">
              <a:off x="1160" y="3418"/>
              <a:ext cx="1908" cy="955"/>
            </a:xfrm>
            <a:custGeom>
              <a:avLst/>
              <a:gdLst>
                <a:gd name="G0" fmla="+- 9414 0 0"/>
                <a:gd name="G1" fmla="+- 8127170 0 0"/>
                <a:gd name="G2" fmla="+- 0 0 8127170"/>
                <a:gd name="T0" fmla="*/ 0 256 1"/>
                <a:gd name="T1" fmla="*/ 180 256 1"/>
                <a:gd name="G3" fmla="+- 8127170 T0 T1"/>
                <a:gd name="T2" fmla="*/ 0 256 1"/>
                <a:gd name="T3" fmla="*/ 90 256 1"/>
                <a:gd name="G4" fmla="+- 8127170 T2 T3"/>
                <a:gd name="G5" fmla="*/ G4 2 1"/>
                <a:gd name="T4" fmla="*/ 90 256 1"/>
                <a:gd name="T5" fmla="*/ 0 256 1"/>
                <a:gd name="G6" fmla="+- 8127170 T4 T5"/>
                <a:gd name="G7" fmla="*/ G6 2 1"/>
                <a:gd name="G8" fmla="abs 812717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414"/>
                <a:gd name="G18" fmla="*/ 9414 1 2"/>
                <a:gd name="G19" fmla="+- G18 5400 0"/>
                <a:gd name="G20" fmla="cos G19 8127170"/>
                <a:gd name="G21" fmla="sin G19 8127170"/>
                <a:gd name="G22" fmla="+- G20 10800 0"/>
                <a:gd name="G23" fmla="+- G21 10800 0"/>
                <a:gd name="G24" fmla="+- 10800 0 G20"/>
                <a:gd name="G25" fmla="+- 9414 10800 0"/>
                <a:gd name="G26" fmla="?: G9 G17 G25"/>
                <a:gd name="G27" fmla="?: G9 0 21600"/>
                <a:gd name="G28" fmla="cos 10800 8127170"/>
                <a:gd name="G29" fmla="sin 10800 8127170"/>
                <a:gd name="G30" fmla="sin 9414 8127170"/>
                <a:gd name="G31" fmla="+- G28 10800 0"/>
                <a:gd name="G32" fmla="+- G29 10800 0"/>
                <a:gd name="G33" fmla="+- G30 10800 0"/>
                <a:gd name="G34" fmla="?: G4 0 G31"/>
                <a:gd name="G35" fmla="?: 8127170 G34 0"/>
                <a:gd name="G36" fmla="?: G6 G35 G31"/>
                <a:gd name="G37" fmla="+- 21600 0 G36"/>
                <a:gd name="G38" fmla="?: G4 0 G33"/>
                <a:gd name="G39" fmla="?: 812717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146 w 21600"/>
                <a:gd name="T15" fmla="*/ 19178 h 21600"/>
                <a:gd name="T16" fmla="*/ 10800 w 21600"/>
                <a:gd name="T17" fmla="*/ 1386 h 21600"/>
                <a:gd name="T18" fmla="*/ 16454 w 21600"/>
                <a:gd name="T19" fmla="*/ 1917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534" y="18603"/>
                  </a:moveTo>
                  <a:cubicBezTo>
                    <a:pt x="2940" y="16853"/>
                    <a:pt x="1386" y="13928"/>
                    <a:pt x="1386" y="10800"/>
                  </a:cubicBezTo>
                  <a:cubicBezTo>
                    <a:pt x="1386" y="5600"/>
                    <a:pt x="5600" y="1386"/>
                    <a:pt x="10800" y="1386"/>
                  </a:cubicBezTo>
                  <a:cubicBezTo>
                    <a:pt x="15999" y="1386"/>
                    <a:pt x="20214" y="5600"/>
                    <a:pt x="20214" y="10800"/>
                  </a:cubicBezTo>
                  <a:cubicBezTo>
                    <a:pt x="20213" y="13928"/>
                    <a:pt x="18659" y="16853"/>
                    <a:pt x="16065" y="18603"/>
                  </a:cubicBezTo>
                  <a:lnTo>
                    <a:pt x="16840" y="19752"/>
                  </a:lnTo>
                  <a:cubicBezTo>
                    <a:pt x="19816" y="17744"/>
                    <a:pt x="21600" y="1438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4389"/>
                    <a:pt x="1783" y="17744"/>
                    <a:pt x="4759" y="1975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scene3d>
              <a:camera prst="legacyPerspectiveBottom">
                <a:rot lat="18600000" lon="0" rev="0"/>
              </a:camera>
              <a:lightRig rig="legacyFlat3" dir="l"/>
            </a:scene3d>
            <a:sp3d extrusionH="227000"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  <a:extLst>
              <a:ext uri="{91240B29-F687-4F45-9708-019B960494DF}">
                <a14:hiddenLine xmlns:a14="http://schemas.microsoft.com/office/drawing/2010/main" w="50800">
                  <a:noFill/>
                  <a:miter lim="800000"/>
                  <a:headEnd type="none" w="sm" len="sm"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54" name="Freeform 301"/>
            <p:cNvSpPr>
              <a:spLocks/>
            </p:cNvSpPr>
            <p:nvPr/>
          </p:nvSpPr>
          <p:spPr bwMode="auto">
            <a:xfrm>
              <a:off x="152" y="4227"/>
              <a:ext cx="1603" cy="199"/>
            </a:xfrm>
            <a:custGeom>
              <a:avLst/>
              <a:gdLst>
                <a:gd name="T0" fmla="*/ 0 w 1424"/>
                <a:gd name="T1" fmla="*/ 196 h 196"/>
                <a:gd name="T2" fmla="*/ 516 w 1424"/>
                <a:gd name="T3" fmla="*/ 0 h 196"/>
                <a:gd name="T4" fmla="*/ 1424 w 1424"/>
                <a:gd name="T5" fmla="*/ 0 h 196"/>
                <a:gd name="T6" fmla="*/ 1208 w 1424"/>
                <a:gd name="T7" fmla="*/ 192 h 196"/>
                <a:gd name="T8" fmla="*/ 0 w 1424"/>
                <a:gd name="T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4" h="196">
                  <a:moveTo>
                    <a:pt x="0" y="196"/>
                  </a:moveTo>
                  <a:lnTo>
                    <a:pt x="516" y="0"/>
                  </a:lnTo>
                  <a:lnTo>
                    <a:pt x="1424" y="0"/>
                  </a:lnTo>
                  <a:lnTo>
                    <a:pt x="1208" y="192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rgbClr val="9CC232"/>
                </a:gs>
                <a:gs pos="50000">
                  <a:srgbClr val="9CC232">
                    <a:gamma/>
                    <a:tint val="36471"/>
                    <a:invGamma/>
                  </a:srgbClr>
                </a:gs>
                <a:gs pos="100000">
                  <a:srgbClr val="9CC23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86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5" name="Freeform 302"/>
            <p:cNvSpPr>
              <a:spLocks/>
            </p:cNvSpPr>
            <p:nvPr/>
          </p:nvSpPr>
          <p:spPr bwMode="auto">
            <a:xfrm>
              <a:off x="1499" y="4225"/>
              <a:ext cx="228" cy="1190"/>
            </a:xfrm>
            <a:custGeom>
              <a:avLst/>
              <a:gdLst>
                <a:gd name="T0" fmla="*/ 4 w 220"/>
                <a:gd name="T1" fmla="*/ 1156 h 1156"/>
                <a:gd name="T2" fmla="*/ 220 w 220"/>
                <a:gd name="T3" fmla="*/ 710 h 1156"/>
                <a:gd name="T4" fmla="*/ 220 w 220"/>
                <a:gd name="T5" fmla="*/ 0 h 1156"/>
                <a:gd name="T6" fmla="*/ 0 w 220"/>
                <a:gd name="T7" fmla="*/ 199 h 1156"/>
                <a:gd name="T8" fmla="*/ 4 w 220"/>
                <a:gd name="T9" fmla="*/ 1156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156">
                  <a:moveTo>
                    <a:pt x="4" y="1156"/>
                  </a:moveTo>
                  <a:lnTo>
                    <a:pt x="220" y="710"/>
                  </a:lnTo>
                  <a:lnTo>
                    <a:pt x="220" y="0"/>
                  </a:lnTo>
                  <a:lnTo>
                    <a:pt x="0" y="199"/>
                  </a:lnTo>
                  <a:lnTo>
                    <a:pt x="4" y="1156"/>
                  </a:lnTo>
                  <a:close/>
                </a:path>
              </a:pathLst>
            </a:custGeom>
            <a:gradFill rotWithShape="0">
              <a:gsLst>
                <a:gs pos="0">
                  <a:srgbClr val="B1D353">
                    <a:gamma/>
                    <a:tint val="45490"/>
                    <a:invGamma/>
                  </a:srgbClr>
                </a:gs>
                <a:gs pos="100000">
                  <a:srgbClr val="B1D353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6" name="Rectangle 303"/>
            <p:cNvSpPr>
              <a:spLocks noChangeArrowheads="1"/>
            </p:cNvSpPr>
            <p:nvPr/>
          </p:nvSpPr>
          <p:spPr bwMode="auto">
            <a:xfrm>
              <a:off x="330" y="4398"/>
              <a:ext cx="1186" cy="823"/>
            </a:xfrm>
            <a:prstGeom prst="rect">
              <a:avLst/>
            </a:prstGeom>
            <a:solidFill>
              <a:srgbClr val="C2DC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57" name="Group 304"/>
            <p:cNvGrpSpPr>
              <a:grpSpLocks/>
            </p:cNvGrpSpPr>
            <p:nvPr/>
          </p:nvGrpSpPr>
          <p:grpSpPr bwMode="auto">
            <a:xfrm>
              <a:off x="153" y="4413"/>
              <a:ext cx="1372" cy="977"/>
              <a:chOff x="709" y="4758"/>
              <a:chExt cx="1686" cy="733"/>
            </a:xfrm>
          </p:grpSpPr>
          <p:sp>
            <p:nvSpPr>
              <p:cNvPr id="79" name="AutoShape 305"/>
              <p:cNvSpPr>
                <a:spLocks noChangeArrowheads="1"/>
              </p:cNvSpPr>
              <p:nvPr/>
            </p:nvSpPr>
            <p:spPr bwMode="auto">
              <a:xfrm>
                <a:off x="709" y="4758"/>
                <a:ext cx="1686" cy="733"/>
              </a:xfrm>
              <a:prstGeom prst="roundRect">
                <a:avLst>
                  <a:gd name="adj" fmla="val 4968"/>
                </a:avLst>
              </a:prstGeom>
              <a:gradFill rotWithShape="0">
                <a:gsLst>
                  <a:gs pos="0">
                    <a:srgbClr val="F0DC9E"/>
                  </a:gs>
                  <a:gs pos="100000">
                    <a:srgbClr val="EBD379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0" name="AutoShape 306"/>
              <p:cNvSpPr>
                <a:spLocks noChangeArrowheads="1"/>
              </p:cNvSpPr>
              <p:nvPr/>
            </p:nvSpPr>
            <p:spPr bwMode="auto">
              <a:xfrm>
                <a:off x="748" y="4794"/>
                <a:ext cx="1603" cy="664"/>
              </a:xfrm>
              <a:prstGeom prst="roundRect">
                <a:avLst>
                  <a:gd name="adj" fmla="val 4968"/>
                </a:avLst>
              </a:prstGeom>
              <a:solidFill>
                <a:srgbClr val="F9F1D7"/>
              </a:solidFill>
              <a:ln>
                <a:noFill/>
              </a:ln>
              <a:effectLst>
                <a:prstShdw prst="shdw18" dist="17961" dir="13500000">
                  <a:srgbClr val="F9F1D7">
                    <a:gamma/>
                    <a:shade val="60000"/>
                    <a:invGamma/>
                  </a:srgbClr>
                </a:prst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58" name="Rectangle 307"/>
            <p:cNvSpPr>
              <a:spLocks noChangeArrowheads="1"/>
            </p:cNvSpPr>
            <p:nvPr/>
          </p:nvSpPr>
          <p:spPr bwMode="auto">
            <a:xfrm flipH="1">
              <a:off x="2869" y="4389"/>
              <a:ext cx="1186" cy="824"/>
            </a:xfrm>
            <a:prstGeom prst="rect">
              <a:avLst/>
            </a:prstGeom>
            <a:solidFill>
              <a:srgbClr val="C2DC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9" name="Freeform 308"/>
            <p:cNvSpPr>
              <a:spLocks/>
            </p:cNvSpPr>
            <p:nvPr/>
          </p:nvSpPr>
          <p:spPr bwMode="auto">
            <a:xfrm flipH="1">
              <a:off x="2648" y="4219"/>
              <a:ext cx="1517" cy="184"/>
            </a:xfrm>
            <a:custGeom>
              <a:avLst/>
              <a:gdLst>
                <a:gd name="T0" fmla="*/ 0 w 1424"/>
                <a:gd name="T1" fmla="*/ 196 h 196"/>
                <a:gd name="T2" fmla="*/ 516 w 1424"/>
                <a:gd name="T3" fmla="*/ 0 h 196"/>
                <a:gd name="T4" fmla="*/ 1424 w 1424"/>
                <a:gd name="T5" fmla="*/ 0 h 196"/>
                <a:gd name="T6" fmla="*/ 1208 w 1424"/>
                <a:gd name="T7" fmla="*/ 192 h 196"/>
                <a:gd name="T8" fmla="*/ 0 w 1424"/>
                <a:gd name="T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4" h="196">
                  <a:moveTo>
                    <a:pt x="0" y="196"/>
                  </a:moveTo>
                  <a:lnTo>
                    <a:pt x="516" y="0"/>
                  </a:lnTo>
                  <a:lnTo>
                    <a:pt x="1424" y="0"/>
                  </a:lnTo>
                  <a:lnTo>
                    <a:pt x="1208" y="192"/>
                  </a:lnTo>
                  <a:lnTo>
                    <a:pt x="0" y="196"/>
                  </a:lnTo>
                  <a:close/>
                </a:path>
              </a:pathLst>
            </a:custGeom>
            <a:gradFill rotWithShape="0">
              <a:gsLst>
                <a:gs pos="0">
                  <a:srgbClr val="9CC232"/>
                </a:gs>
                <a:gs pos="50000">
                  <a:srgbClr val="9CC232">
                    <a:gamma/>
                    <a:tint val="36471"/>
                    <a:invGamma/>
                  </a:srgbClr>
                </a:gs>
                <a:gs pos="100000">
                  <a:srgbClr val="9CC23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286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0" name="Freeform 309"/>
            <p:cNvSpPr>
              <a:spLocks/>
            </p:cNvSpPr>
            <p:nvPr/>
          </p:nvSpPr>
          <p:spPr bwMode="auto">
            <a:xfrm flipH="1">
              <a:off x="2658" y="4206"/>
              <a:ext cx="229" cy="1186"/>
            </a:xfrm>
            <a:custGeom>
              <a:avLst/>
              <a:gdLst>
                <a:gd name="T0" fmla="*/ 4 w 220"/>
                <a:gd name="T1" fmla="*/ 1156 h 1156"/>
                <a:gd name="T2" fmla="*/ 220 w 220"/>
                <a:gd name="T3" fmla="*/ 710 h 1156"/>
                <a:gd name="T4" fmla="*/ 220 w 220"/>
                <a:gd name="T5" fmla="*/ 0 h 1156"/>
                <a:gd name="T6" fmla="*/ 0 w 220"/>
                <a:gd name="T7" fmla="*/ 199 h 1156"/>
                <a:gd name="T8" fmla="*/ 4 w 220"/>
                <a:gd name="T9" fmla="*/ 1156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156">
                  <a:moveTo>
                    <a:pt x="4" y="1156"/>
                  </a:moveTo>
                  <a:lnTo>
                    <a:pt x="220" y="710"/>
                  </a:lnTo>
                  <a:lnTo>
                    <a:pt x="220" y="0"/>
                  </a:lnTo>
                  <a:lnTo>
                    <a:pt x="0" y="199"/>
                  </a:lnTo>
                  <a:lnTo>
                    <a:pt x="4" y="1156"/>
                  </a:lnTo>
                  <a:close/>
                </a:path>
              </a:pathLst>
            </a:custGeom>
            <a:gradFill rotWithShape="0">
              <a:gsLst>
                <a:gs pos="0">
                  <a:srgbClr val="B1D353">
                    <a:gamma/>
                    <a:tint val="45490"/>
                    <a:invGamma/>
                  </a:srgbClr>
                </a:gs>
                <a:gs pos="100000">
                  <a:srgbClr val="B1D353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61" name="Group 310"/>
            <p:cNvGrpSpPr>
              <a:grpSpLocks/>
            </p:cNvGrpSpPr>
            <p:nvPr/>
          </p:nvGrpSpPr>
          <p:grpSpPr bwMode="auto">
            <a:xfrm flipH="1">
              <a:off x="2884" y="4397"/>
              <a:ext cx="1311" cy="1018"/>
              <a:chOff x="784" y="4758"/>
              <a:chExt cx="1611" cy="738"/>
            </a:xfrm>
          </p:grpSpPr>
          <p:sp>
            <p:nvSpPr>
              <p:cNvPr id="77" name="AutoShape 311"/>
              <p:cNvSpPr>
                <a:spLocks noChangeArrowheads="1"/>
              </p:cNvSpPr>
              <p:nvPr/>
            </p:nvSpPr>
            <p:spPr bwMode="auto">
              <a:xfrm>
                <a:off x="784" y="4758"/>
                <a:ext cx="1611" cy="738"/>
              </a:xfrm>
              <a:prstGeom prst="roundRect">
                <a:avLst>
                  <a:gd name="adj" fmla="val 4968"/>
                </a:avLst>
              </a:prstGeom>
              <a:gradFill rotWithShape="0">
                <a:gsLst>
                  <a:gs pos="0">
                    <a:srgbClr val="F0DC9E"/>
                  </a:gs>
                  <a:gs pos="100000">
                    <a:srgbClr val="EBD379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8" name="AutoShape 312"/>
              <p:cNvSpPr>
                <a:spLocks noChangeArrowheads="1"/>
              </p:cNvSpPr>
              <p:nvPr/>
            </p:nvSpPr>
            <p:spPr bwMode="auto">
              <a:xfrm>
                <a:off x="821" y="4794"/>
                <a:ext cx="1530" cy="659"/>
              </a:xfrm>
              <a:prstGeom prst="roundRect">
                <a:avLst>
                  <a:gd name="adj" fmla="val 4968"/>
                </a:avLst>
              </a:prstGeom>
              <a:solidFill>
                <a:srgbClr val="F9F1D7"/>
              </a:solidFill>
              <a:ln>
                <a:noFill/>
              </a:ln>
              <a:effectLst>
                <a:prstShdw prst="shdw18" dist="17961" dir="13500000">
                  <a:srgbClr val="F9F1D7">
                    <a:gamma/>
                    <a:shade val="60000"/>
                    <a:invGamma/>
                  </a:srgbClr>
                </a:prst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62" name="Rectangle 313"/>
            <p:cNvSpPr>
              <a:spLocks noChangeArrowheads="1"/>
            </p:cNvSpPr>
            <p:nvPr/>
          </p:nvSpPr>
          <p:spPr bwMode="auto">
            <a:xfrm>
              <a:off x="1610" y="4534"/>
              <a:ext cx="1186" cy="822"/>
            </a:xfrm>
            <a:prstGeom prst="rect">
              <a:avLst/>
            </a:prstGeom>
            <a:solidFill>
              <a:srgbClr val="C2DC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63" name="Group 314"/>
            <p:cNvGrpSpPr>
              <a:grpSpLocks/>
            </p:cNvGrpSpPr>
            <p:nvPr/>
          </p:nvGrpSpPr>
          <p:grpSpPr bwMode="auto">
            <a:xfrm>
              <a:off x="1618" y="4541"/>
              <a:ext cx="1178" cy="808"/>
              <a:chOff x="947" y="4758"/>
              <a:chExt cx="1448" cy="606"/>
            </a:xfrm>
          </p:grpSpPr>
          <p:sp>
            <p:nvSpPr>
              <p:cNvPr id="75" name="AutoShape 315"/>
              <p:cNvSpPr>
                <a:spLocks noChangeArrowheads="1"/>
              </p:cNvSpPr>
              <p:nvPr/>
            </p:nvSpPr>
            <p:spPr bwMode="auto">
              <a:xfrm>
                <a:off x="947" y="4758"/>
                <a:ext cx="1448" cy="606"/>
              </a:xfrm>
              <a:prstGeom prst="roundRect">
                <a:avLst>
                  <a:gd name="adj" fmla="val 4968"/>
                </a:avLst>
              </a:prstGeom>
              <a:gradFill rotWithShape="0">
                <a:gsLst>
                  <a:gs pos="0">
                    <a:srgbClr val="F0DC9E"/>
                  </a:gs>
                  <a:gs pos="100000">
                    <a:srgbClr val="EBD379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6" name="AutoShape 316"/>
              <p:cNvSpPr>
                <a:spLocks noChangeArrowheads="1"/>
              </p:cNvSpPr>
              <p:nvPr/>
            </p:nvSpPr>
            <p:spPr bwMode="auto">
              <a:xfrm>
                <a:off x="991" y="4794"/>
                <a:ext cx="1360" cy="534"/>
              </a:xfrm>
              <a:prstGeom prst="roundRect">
                <a:avLst>
                  <a:gd name="adj" fmla="val 4968"/>
                </a:avLst>
              </a:prstGeom>
              <a:solidFill>
                <a:srgbClr val="F9F1D7"/>
              </a:solidFill>
              <a:ln>
                <a:noFill/>
              </a:ln>
              <a:effectLst>
                <a:prstShdw prst="shdw18" dist="17961" dir="13500000">
                  <a:srgbClr val="F9F1D7">
                    <a:gamma/>
                    <a:shade val="60000"/>
                    <a:invGamma/>
                  </a:srgbClr>
                </a:prstShdw>
              </a:effectLst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64" name="AutoShape 317"/>
            <p:cNvSpPr>
              <a:spLocks noChangeArrowheads="1"/>
            </p:cNvSpPr>
            <p:nvPr/>
          </p:nvSpPr>
          <p:spPr bwMode="auto">
            <a:xfrm flipV="1">
              <a:off x="1610" y="4255"/>
              <a:ext cx="1168" cy="287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9DB658">
                    <a:gamma/>
                    <a:tint val="30196"/>
                    <a:invGamma/>
                  </a:srgbClr>
                </a:gs>
                <a:gs pos="100000">
                  <a:srgbClr val="9DB65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5" name="Text Box 318"/>
            <p:cNvSpPr txBox="1">
              <a:spLocks noChangeArrowheads="1"/>
            </p:cNvSpPr>
            <p:nvPr/>
          </p:nvSpPr>
          <p:spPr bwMode="auto">
            <a:xfrm>
              <a:off x="1374" y="4316"/>
              <a:ext cx="1600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ko-KR" altLang="en-US" sz="2000" dirty="0" smtClean="0">
                  <a:latin typeface="HY울릉도B" pitchFamily="18" charset="-127"/>
                  <a:ea typeface="HY울릉도B" pitchFamily="18" charset="-127"/>
                </a:rPr>
                <a:t>대학</a:t>
              </a:r>
              <a:endParaRPr lang="ko-KR" altLang="en-US" sz="2000" dirty="0"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66" name="Text Box 319"/>
            <p:cNvSpPr txBox="1">
              <a:spLocks noChangeArrowheads="1"/>
            </p:cNvSpPr>
            <p:nvPr/>
          </p:nvSpPr>
          <p:spPr bwMode="auto">
            <a:xfrm>
              <a:off x="355" y="4258"/>
              <a:ext cx="1221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ko-KR" altLang="en-US" sz="2000" dirty="0" smtClean="0">
                  <a:latin typeface="HY울릉도B" pitchFamily="18" charset="-127"/>
                  <a:ea typeface="HY울릉도B" pitchFamily="18" charset="-127"/>
                </a:rPr>
                <a:t>초중고</a:t>
              </a:r>
              <a:endParaRPr lang="ko-KR" altLang="en-US" sz="2000" dirty="0"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67" name="Text Box 320"/>
            <p:cNvSpPr txBox="1">
              <a:spLocks noChangeArrowheads="1"/>
            </p:cNvSpPr>
            <p:nvPr/>
          </p:nvSpPr>
          <p:spPr bwMode="auto">
            <a:xfrm>
              <a:off x="2881" y="4236"/>
              <a:ext cx="967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ko-KR" altLang="en-US" sz="2000" dirty="0" smtClean="0">
                  <a:latin typeface="HY울릉도B" pitchFamily="18" charset="-127"/>
                  <a:ea typeface="HY울릉도B" pitchFamily="18" charset="-127"/>
                </a:rPr>
                <a:t>소외</a:t>
              </a:r>
              <a:endParaRPr lang="ko-KR" altLang="en-US" sz="2000" dirty="0"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68" name="Text Box 321"/>
            <p:cNvSpPr txBox="1">
              <a:spLocks noChangeArrowheads="1"/>
            </p:cNvSpPr>
            <p:nvPr/>
          </p:nvSpPr>
          <p:spPr bwMode="auto">
            <a:xfrm>
              <a:off x="344" y="3672"/>
              <a:ext cx="1032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ko-KR" altLang="en-US" b="1" dirty="0" smtClean="0">
                  <a:latin typeface="HY울릉도B" pitchFamily="18" charset="-127"/>
                  <a:ea typeface="HY울릉도B" pitchFamily="18" charset="-127"/>
                </a:rPr>
                <a:t>교육부</a:t>
              </a:r>
              <a:r>
                <a:rPr lang="en-US" altLang="ko-KR" b="1" dirty="0" smtClean="0">
                  <a:latin typeface="HY울릉도B" pitchFamily="18" charset="-127"/>
                  <a:ea typeface="HY울릉도B" pitchFamily="18" charset="-127"/>
                </a:rPr>
                <a:t> </a:t>
              </a:r>
            </a:p>
            <a:p>
              <a:pPr algn="ctr">
                <a:lnSpc>
                  <a:spcPct val="95000"/>
                </a:lnSpc>
              </a:pPr>
              <a:r>
                <a:rPr lang="ko-KR" altLang="en-US" b="1" dirty="0" smtClean="0">
                  <a:latin typeface="HY울릉도B" pitchFamily="18" charset="-127"/>
                  <a:ea typeface="HY울릉도B" pitchFamily="18" charset="-127"/>
                </a:rPr>
                <a:t>한국 교원대</a:t>
              </a:r>
              <a:endParaRPr lang="ko-KR" altLang="en-US" b="1" dirty="0"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69" name="Text Box 322"/>
            <p:cNvSpPr txBox="1">
              <a:spLocks noChangeArrowheads="1"/>
            </p:cNvSpPr>
            <p:nvPr/>
          </p:nvSpPr>
          <p:spPr bwMode="auto">
            <a:xfrm>
              <a:off x="2884" y="3684"/>
              <a:ext cx="1151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ko-KR" altLang="en-US" b="1" dirty="0" smtClean="0">
                  <a:latin typeface="HY울릉도B" pitchFamily="18" charset="-127"/>
                  <a:ea typeface="HY울릉도B" pitchFamily="18" charset="-127"/>
                </a:rPr>
                <a:t>라오스 교육 체육부</a:t>
              </a:r>
              <a:endParaRPr lang="en-US" altLang="ko-KR" b="1" dirty="0" smtClean="0">
                <a:latin typeface="HY울릉도B" pitchFamily="18" charset="-127"/>
                <a:ea typeface="HY울릉도B" pitchFamily="18" charset="-127"/>
              </a:endParaRPr>
            </a:p>
            <a:p>
              <a:pPr algn="ctr">
                <a:lnSpc>
                  <a:spcPct val="95000"/>
                </a:lnSpc>
              </a:pPr>
              <a:r>
                <a:rPr lang="ko-KR" altLang="en-US" b="1" dirty="0" err="1" smtClean="0">
                  <a:latin typeface="HY울릉도B" pitchFamily="18" charset="-127"/>
                  <a:ea typeface="HY울릉도B" pitchFamily="18" charset="-127"/>
                </a:rPr>
                <a:t>수파누봉</a:t>
              </a:r>
              <a:r>
                <a:rPr lang="en-US" altLang="ko-KR" b="1" dirty="0" smtClean="0">
                  <a:latin typeface="HY울릉도B" pitchFamily="18" charset="-127"/>
                  <a:ea typeface="HY울릉도B" pitchFamily="18" charset="-127"/>
                </a:rPr>
                <a:t>, TTC</a:t>
              </a:r>
              <a:endParaRPr lang="ko-KR" altLang="en-US" b="1" dirty="0">
                <a:latin typeface="HY울릉도B" pitchFamily="18" charset="-127"/>
                <a:ea typeface="HY울릉도B" pitchFamily="18" charset="-127"/>
              </a:endParaRPr>
            </a:p>
          </p:txBody>
        </p:sp>
        <p:sp>
          <p:nvSpPr>
            <p:cNvPr id="70" name="Text Box 323"/>
            <p:cNvSpPr txBox="1">
              <a:spLocks noChangeArrowheads="1"/>
            </p:cNvSpPr>
            <p:nvPr/>
          </p:nvSpPr>
          <p:spPr bwMode="auto">
            <a:xfrm>
              <a:off x="1582" y="4108"/>
              <a:ext cx="1032" cy="1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ko-KR" altLang="en-US" sz="1200"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마스터플랜 수립</a:t>
              </a:r>
            </a:p>
          </p:txBody>
        </p:sp>
        <p:sp>
          <p:nvSpPr>
            <p:cNvPr id="71" name="Text Box 324"/>
            <p:cNvSpPr txBox="1">
              <a:spLocks noChangeArrowheads="1"/>
            </p:cNvSpPr>
            <p:nvPr/>
          </p:nvSpPr>
          <p:spPr bwMode="auto">
            <a:xfrm>
              <a:off x="1160" y="3443"/>
              <a:ext cx="1997" cy="1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ko-KR" altLang="en-US" sz="1600" dirty="0" err="1" smtClean="0"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유니트윈</a:t>
              </a:r>
              <a:r>
                <a:rPr lang="ko-KR" altLang="en-US" sz="1600" dirty="0" smtClean="0"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 한국교원대 통합 관리 시스템</a:t>
              </a:r>
              <a:endParaRPr lang="en-US" altLang="ko-KR" sz="1600" dirty="0">
                <a:latin typeface="휴먼엑스포" panose="02030504000101010101" pitchFamily="18" charset="-127"/>
                <a:ea typeface="휴먼엑스포" panose="02030504000101010101" pitchFamily="18" charset="-127"/>
              </a:endParaRPr>
            </a:p>
          </p:txBody>
        </p:sp>
        <p:sp>
          <p:nvSpPr>
            <p:cNvPr id="72" name="Rectangle 325"/>
            <p:cNvSpPr>
              <a:spLocks noChangeArrowheads="1"/>
            </p:cNvSpPr>
            <p:nvPr/>
          </p:nvSpPr>
          <p:spPr bwMode="gray">
            <a:xfrm rot="35818">
              <a:off x="156" y="4441"/>
              <a:ext cx="1335" cy="9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95250" indent="-952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381000" indent="-952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5715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7620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교사 연수</a:t>
              </a:r>
              <a:r>
                <a:rPr lang="en-US" altLang="ko-KR" sz="1200" dirty="0" smtClean="0"/>
                <a:t>(</a:t>
              </a:r>
              <a:r>
                <a:rPr lang="ko-KR" altLang="en-US" sz="1200" dirty="0" smtClean="0"/>
                <a:t>온라인 오프라인</a:t>
              </a:r>
              <a:r>
                <a:rPr lang="en-US" altLang="ko-KR" sz="1200" dirty="0" smtClean="0"/>
                <a:t>)</a:t>
              </a:r>
            </a:p>
            <a:p>
              <a:pPr latinLnBrk="0"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초청 및 현지 연수</a:t>
              </a:r>
              <a:endParaRPr lang="en-US" altLang="ko-KR" sz="1200" dirty="0" smtClean="0"/>
            </a:p>
            <a:p>
              <a:pPr latinLnBrk="0"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타국의 교사들과 네트워크 형성</a:t>
              </a:r>
              <a:endParaRPr lang="en-US" altLang="ko-KR" sz="1200" dirty="0" smtClean="0"/>
            </a:p>
            <a:p>
              <a:pPr latinLnBrk="0"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교원대와 온라인 네트워크 형성으로 지속적인 교육 방향 제시</a:t>
              </a:r>
              <a:endParaRPr lang="en-US" altLang="ko-KR" sz="1200" dirty="0" smtClean="0"/>
            </a:p>
            <a:p>
              <a:pPr latinLnBrk="0"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테크놀로지 활용 교수학습 방법</a:t>
              </a:r>
              <a:endParaRPr lang="en-US" altLang="ko-KR" sz="1200" dirty="0" smtClean="0"/>
            </a:p>
            <a:p>
              <a:pPr latinLnBrk="0">
                <a:buFont typeface="Wingdings" panose="05000000000000000000" pitchFamily="2" charset="2"/>
                <a:buChar char=""/>
              </a:pPr>
              <a:r>
                <a:rPr lang="en-US" altLang="ko-KR" sz="1200" dirty="0" smtClean="0"/>
                <a:t>STEAM </a:t>
              </a:r>
              <a:r>
                <a:rPr lang="ko-KR" altLang="en-US" sz="1200" dirty="0" smtClean="0"/>
                <a:t>교육 방법 연수</a:t>
              </a:r>
              <a:endParaRPr lang="en-US" altLang="ko-KR" sz="1200" dirty="0" smtClean="0"/>
            </a:p>
            <a:p>
              <a:pPr latinLnBrk="0"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현상 교사 학습 공동체 조직 및 운영</a:t>
              </a:r>
              <a:r>
                <a:rPr lang="en-US" altLang="ko-KR" sz="1200" dirty="0" smtClean="0"/>
                <a:t>, </a:t>
              </a:r>
              <a:r>
                <a:rPr lang="ko-KR" altLang="en-US" sz="1200" dirty="0" smtClean="0"/>
                <a:t>교육 리더 교육</a:t>
              </a:r>
              <a:endParaRPr lang="en-US" altLang="ko-KR" sz="1200" dirty="0" smtClean="0"/>
            </a:p>
            <a:p>
              <a:pPr latinLnBrk="0"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교육과정</a:t>
              </a:r>
              <a:r>
                <a:rPr lang="en-US" altLang="ko-KR" sz="1200" dirty="0" smtClean="0"/>
                <a:t>, </a:t>
              </a:r>
              <a:r>
                <a:rPr lang="ko-KR" altLang="en-US" sz="1200" dirty="0" smtClean="0"/>
                <a:t>교육 콘텐츠 개발 지원</a:t>
              </a:r>
              <a:endParaRPr lang="en-US" altLang="ko-KR" sz="1200" dirty="0" smtClean="0"/>
            </a:p>
          </p:txBody>
        </p:sp>
        <p:sp>
          <p:nvSpPr>
            <p:cNvPr id="73" name="Rectangle 326"/>
            <p:cNvSpPr>
              <a:spLocks noChangeArrowheads="1"/>
            </p:cNvSpPr>
            <p:nvPr/>
          </p:nvSpPr>
          <p:spPr bwMode="gray">
            <a:xfrm rot="35818">
              <a:off x="1635" y="4587"/>
              <a:ext cx="1209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95250" indent="-952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381000" indent="-952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5715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7620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교원 연수 및 협동 연구</a:t>
              </a:r>
              <a:endParaRPr lang="en-US" altLang="ko-KR" sz="1200" dirty="0" smtClean="0"/>
            </a:p>
            <a:p>
              <a:pPr latinLnBrk="0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교사 교육 연수 프로그램 공동 개발</a:t>
              </a:r>
              <a:endParaRPr lang="en-US" altLang="ko-KR" sz="1200" dirty="0" smtClean="0"/>
            </a:p>
            <a:p>
              <a:pPr latinLnBrk="0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학위 취득</a:t>
              </a:r>
              <a:endParaRPr lang="en-US" altLang="ko-KR" sz="1200" dirty="0" smtClean="0"/>
            </a:p>
            <a:p>
              <a:pPr latinLnBrk="0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라오어 교육 매뉴얼 개발 지원</a:t>
              </a:r>
              <a:endParaRPr lang="en-US" altLang="ko-KR" sz="1200" dirty="0" smtClean="0"/>
            </a:p>
            <a:p>
              <a:pPr latinLnBrk="0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라오어로 된 실험 기자재 사용 매뉴얼 개발 및 지원</a:t>
              </a:r>
              <a:endParaRPr lang="en-US" altLang="ko-KR" sz="1200" dirty="0" smtClean="0"/>
            </a:p>
            <a:p>
              <a:pPr latinLnBrk="0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endParaRPr lang="en-US" altLang="ko-KR" sz="1000" dirty="0"/>
            </a:p>
          </p:txBody>
        </p:sp>
        <p:sp>
          <p:nvSpPr>
            <p:cNvPr id="74" name="Rectangle 327"/>
            <p:cNvSpPr>
              <a:spLocks noChangeArrowheads="1"/>
            </p:cNvSpPr>
            <p:nvPr/>
          </p:nvSpPr>
          <p:spPr bwMode="gray">
            <a:xfrm rot="35818">
              <a:off x="2929" y="4502"/>
              <a:ext cx="1247" cy="7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95250" indent="-952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381000" indent="-952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5715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7620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latinLnBrk="0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여성 교육자 지원</a:t>
              </a:r>
              <a:r>
                <a:rPr lang="en-US" altLang="ko-KR" sz="1200" dirty="0" smtClean="0"/>
                <a:t>(</a:t>
              </a:r>
              <a:r>
                <a:rPr lang="ko-KR" altLang="en-US" sz="1200" dirty="0" smtClean="0"/>
                <a:t>소수자 비율 고려</a:t>
              </a:r>
              <a:r>
                <a:rPr lang="en-US" altLang="ko-KR" sz="1200" dirty="0" smtClean="0"/>
                <a:t>)</a:t>
              </a:r>
            </a:p>
            <a:p>
              <a:pPr latinLnBrk="0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찾아가는 교사교육</a:t>
              </a:r>
              <a:endParaRPr lang="en-US" altLang="ko-KR" sz="1200" dirty="0" smtClean="0"/>
            </a:p>
            <a:p>
              <a:pPr lvl="1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리더 교사 및 교원대 전문가의 지원</a:t>
              </a:r>
              <a:endParaRPr lang="en-US" altLang="ko-KR" sz="1200" dirty="0" smtClean="0"/>
            </a:p>
            <a:p>
              <a:pPr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찾아가는 학생 교육</a:t>
              </a:r>
              <a:endParaRPr lang="en-US" altLang="ko-KR" sz="1200" dirty="0" smtClean="0"/>
            </a:p>
            <a:p>
              <a:pPr lvl="1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r>
                <a:rPr lang="ko-KR" altLang="en-US" sz="1200" dirty="0" smtClean="0"/>
                <a:t>학생 실험 및 교구 활용 교육</a:t>
              </a:r>
              <a:endParaRPr lang="en-US" altLang="ko-KR" sz="1200" dirty="0" smtClean="0"/>
            </a:p>
            <a:p>
              <a:pPr lvl="1">
                <a:lnSpc>
                  <a:spcPct val="105000"/>
                </a:lnSpc>
                <a:buFont typeface="Wingdings" panose="05000000000000000000" pitchFamily="2" charset="2"/>
                <a:buChar char=""/>
              </a:pPr>
              <a:endParaRPr lang="en-US" altLang="ko-K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2523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279987" y="1846092"/>
            <a:ext cx="5485087" cy="724247"/>
          </a:xfrm>
        </p:spPr>
        <p:txBody>
          <a:bodyPr/>
          <a:lstStyle/>
          <a:p>
            <a:r>
              <a:rPr lang="ko-KR" altLang="en-US" dirty="0" smtClean="0"/>
              <a:t>감사합니다</a:t>
            </a:r>
            <a:r>
              <a:rPr lang="en-US" altLang="ko-KR" dirty="0" smtClean="0"/>
              <a:t>!!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137" y="2208215"/>
            <a:ext cx="406717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3365</TotalTime>
  <Words>682</Words>
  <Application>Microsoft Office PowerPoint</Application>
  <PresentationFormat>와이드스크린</PresentationFormat>
  <Paragraphs>170</Paragraphs>
  <Slides>18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3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35" baseType="lpstr">
      <vt:lpstr>(한)문화방송</vt:lpstr>
      <vt:lpstr>Arial Unicode MS</vt:lpstr>
      <vt:lpstr>HY울릉도B</vt:lpstr>
      <vt:lpstr>HY헤드라인M</vt:lpstr>
      <vt:lpstr>굴림</vt:lpstr>
      <vt:lpstr>맑은 고딕</vt:lpstr>
      <vt:lpstr>휴먼새내기체</vt:lpstr>
      <vt:lpstr>휴먼엑스포</vt:lpstr>
      <vt:lpstr>Arial</vt:lpstr>
      <vt:lpstr>Calibri</vt:lpstr>
      <vt:lpstr>Calibri Light</vt:lpstr>
      <vt:lpstr>Verdana</vt:lpstr>
      <vt:lpstr>Wingdings</vt:lpstr>
      <vt:lpstr>Cover and End Slide Master</vt:lpstr>
      <vt:lpstr>Contents Slide Master</vt:lpstr>
      <vt:lpstr>Section Break Slide Master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KNUE</cp:lastModifiedBy>
  <cp:revision>73</cp:revision>
  <dcterms:created xsi:type="dcterms:W3CDTF">2020-01-20T05:08:25Z</dcterms:created>
  <dcterms:modified xsi:type="dcterms:W3CDTF">2020-05-26T01:03:45Z</dcterms:modified>
</cp:coreProperties>
</file>