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81" r:id="rId3"/>
    <p:sldId id="356" r:id="rId4"/>
    <p:sldId id="357" r:id="rId5"/>
    <p:sldId id="347" r:id="rId6"/>
    <p:sldId id="348" r:id="rId7"/>
    <p:sldId id="350" r:id="rId8"/>
    <p:sldId id="351" r:id="rId9"/>
    <p:sldId id="352" r:id="rId10"/>
    <p:sldId id="353" r:id="rId11"/>
    <p:sldId id="354" r:id="rId12"/>
    <p:sldId id="365" r:id="rId13"/>
    <p:sldId id="339" r:id="rId14"/>
    <p:sldId id="340" r:id="rId15"/>
    <p:sldId id="341" r:id="rId16"/>
    <p:sldId id="342" r:id="rId17"/>
    <p:sldId id="343" r:id="rId18"/>
    <p:sldId id="344" r:id="rId19"/>
    <p:sldId id="345" r:id="rId20"/>
    <p:sldId id="364" r:id="rId21"/>
    <p:sldId id="366" r:id="rId22"/>
    <p:sldId id="367" r:id="rId23"/>
    <p:sldId id="369" r:id="rId24"/>
    <p:sldId id="370" r:id="rId25"/>
    <p:sldId id="368" r:id="rId26"/>
    <p:sldId id="371" r:id="rId2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밝은 스타일 3 - 강조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7078" autoAdjust="0"/>
  </p:normalViewPr>
  <p:slideViewPr>
    <p:cSldViewPr>
      <p:cViewPr>
        <p:scale>
          <a:sx n="50" d="100"/>
          <a:sy n="50" d="100"/>
        </p:scale>
        <p:origin x="2616" y="116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5/26/2020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5/26/2020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innovation.ed.gov/what-we-do/military/" TargetMode="External"/><Relationship Id="rId3" Type="http://schemas.openxmlformats.org/officeDocument/2006/relationships/hyperlink" Target="https://innovation.ed.gov/what-we-do/charter-schools/" TargetMode="External"/><Relationship Id="rId7" Type="http://schemas.openxmlformats.org/officeDocument/2006/relationships/hyperlink" Target="https://innovation.ed.gov/what-we-do/non-public-educa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innovation.ed.gov/what-we-do/innovation/" TargetMode="External"/><Relationship Id="rId5" Type="http://schemas.openxmlformats.org/officeDocument/2006/relationships/hyperlink" Target="https://innovation.ed.gov/what-we-do/teacher-quality/" TargetMode="External"/><Relationship Id="rId4" Type="http://schemas.openxmlformats.org/officeDocument/2006/relationships/hyperlink" Target="https://innovation.ed.gov/what-we-do/parental-options/" TargetMode="External"/><Relationship Id="rId9" Type="http://schemas.openxmlformats.org/officeDocument/2006/relationships/hyperlink" Target="https://innovation.ed.gov/what-we-do/ste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9C971FF-EF28-4195-A575-329446EFAA55}" type="slidenum">
              <a:rPr lang="en-US" altLang="ko-KR" smtClean="0"/>
              <a:t>2</a:t>
            </a:fld>
            <a:endParaRPr lang="en-US" altLang="ko-KR"/>
          </a:p>
        </p:txBody>
      </p:sp>
    </p:spTree>
    <p:extLst>
      <p:ext uri="{BB962C8B-B14F-4D97-AF65-F5344CB8AC3E}">
        <p14:creationId xmlns:p14="http://schemas.microsoft.com/office/powerpoint/2010/main" val="305738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b="0" i="0" kern="1200" dirty="0" smtClean="0">
                <a:solidFill>
                  <a:schemeClr val="tx1">
                    <a:lumMod val="50000"/>
                  </a:schemeClr>
                </a:solidFill>
                <a:effectLst/>
                <a:latin typeface="+mn-lt"/>
                <a:ea typeface="+mn-ea"/>
                <a:cs typeface="+mn-cs"/>
              </a:rPr>
              <a:t>Holon IQ</a:t>
            </a:r>
            <a:r>
              <a:rPr lang="ko-KR" altLang="en-US" sz="1200" b="0" i="0" kern="1200" dirty="0" smtClean="0">
                <a:solidFill>
                  <a:schemeClr val="tx1">
                    <a:lumMod val="50000"/>
                  </a:schemeClr>
                </a:solidFill>
                <a:effectLst/>
                <a:latin typeface="+mn-lt"/>
                <a:ea typeface="+mn-ea"/>
                <a:cs typeface="+mn-cs"/>
              </a:rPr>
              <a:t>는 </a:t>
            </a:r>
            <a:r>
              <a:rPr lang="en-US" altLang="ko-KR" sz="1200" b="0" i="0" kern="1200" dirty="0" smtClean="0">
                <a:solidFill>
                  <a:schemeClr val="tx1">
                    <a:lumMod val="50000"/>
                  </a:schemeClr>
                </a:solidFill>
                <a:effectLst/>
                <a:latin typeface="+mn-lt"/>
                <a:ea typeface="+mn-ea"/>
                <a:cs typeface="+mn-cs"/>
              </a:rPr>
              <a:t>OECD, World Bank UNESCO </a:t>
            </a:r>
            <a:r>
              <a:rPr lang="ko-KR" altLang="en-US" sz="1200" b="0" i="0" kern="1200" dirty="0" smtClean="0">
                <a:solidFill>
                  <a:schemeClr val="tx1">
                    <a:lumMod val="50000"/>
                  </a:schemeClr>
                </a:solidFill>
                <a:effectLst/>
                <a:latin typeface="+mn-lt"/>
                <a:ea typeface="+mn-ea"/>
                <a:cs typeface="+mn-cs"/>
              </a:rPr>
              <a:t>전문가들의 통찰과 </a:t>
            </a:r>
            <a:r>
              <a:rPr lang="ko-KR" altLang="en-US" sz="1200" b="0" i="0" kern="1200" dirty="0" err="1" smtClean="0">
                <a:solidFill>
                  <a:schemeClr val="tx1">
                    <a:lumMod val="50000"/>
                  </a:schemeClr>
                </a:solidFill>
                <a:effectLst/>
                <a:latin typeface="+mn-lt"/>
                <a:ea typeface="+mn-ea"/>
                <a:cs typeface="+mn-cs"/>
              </a:rPr>
              <a:t>머시러닝</a:t>
            </a:r>
            <a:r>
              <a:rPr lang="ko-KR" altLang="en-US" sz="1200" b="0" i="0" kern="1200" dirty="0" smtClean="0">
                <a:solidFill>
                  <a:schemeClr val="tx1">
                    <a:lumMod val="50000"/>
                  </a:schemeClr>
                </a:solidFill>
                <a:effectLst/>
                <a:latin typeface="+mn-lt"/>
                <a:ea typeface="+mn-ea"/>
                <a:cs typeface="+mn-cs"/>
              </a:rPr>
              <a:t> 기술을 활용해 </a:t>
            </a:r>
            <a:r>
              <a:rPr lang="en-US" altLang="ko-KR" sz="1200" b="0" i="0" kern="1200" dirty="0" smtClean="0">
                <a:solidFill>
                  <a:schemeClr val="tx1">
                    <a:lumMod val="50000"/>
                  </a:schemeClr>
                </a:solidFill>
                <a:effectLst/>
                <a:latin typeface="+mn-lt"/>
                <a:ea typeface="+mn-ea"/>
                <a:cs typeface="+mn-cs"/>
              </a:rPr>
              <a:t>5,000</a:t>
            </a:r>
            <a:r>
              <a:rPr lang="ko-KR" altLang="en-US" sz="1200" b="0" i="0" kern="1200" dirty="0" err="1" smtClean="0">
                <a:solidFill>
                  <a:schemeClr val="tx1">
                    <a:lumMod val="50000"/>
                  </a:schemeClr>
                </a:solidFill>
                <a:effectLst/>
                <a:latin typeface="+mn-lt"/>
                <a:ea typeface="+mn-ea"/>
                <a:cs typeface="+mn-cs"/>
              </a:rPr>
              <a:t>여개의</a:t>
            </a:r>
            <a:r>
              <a:rPr lang="ko-KR" altLang="en-US" sz="1200" b="0" i="0" kern="1200" dirty="0" smtClean="0">
                <a:solidFill>
                  <a:schemeClr val="tx1">
                    <a:lumMod val="50000"/>
                  </a:schemeClr>
                </a:solidFill>
                <a:effectLst/>
                <a:latin typeface="+mn-lt"/>
                <a:ea typeface="+mn-ea"/>
                <a:cs typeface="+mn-cs"/>
              </a:rPr>
              <a:t> </a:t>
            </a:r>
            <a:r>
              <a:rPr lang="ko-KR" altLang="en-US" sz="1200" b="0" i="0" kern="1200" dirty="0" err="1" smtClean="0">
                <a:solidFill>
                  <a:schemeClr val="tx1">
                    <a:lumMod val="50000"/>
                  </a:schemeClr>
                </a:solidFill>
                <a:effectLst/>
                <a:latin typeface="+mn-lt"/>
                <a:ea typeface="+mn-ea"/>
                <a:cs typeface="+mn-cs"/>
              </a:rPr>
              <a:t>뉴스아티클로부터</a:t>
            </a:r>
            <a:r>
              <a:rPr lang="ko-KR" altLang="en-US" sz="1200" b="0" i="0" kern="1200" dirty="0" smtClean="0">
                <a:solidFill>
                  <a:schemeClr val="tx1">
                    <a:lumMod val="50000"/>
                  </a:schemeClr>
                </a:solidFill>
                <a:effectLst/>
                <a:latin typeface="+mn-lt"/>
                <a:ea typeface="+mn-ea"/>
                <a:cs typeface="+mn-cs"/>
              </a:rPr>
              <a:t> 시사점을 도출해 교육의 미래에 대해서 보고서를 발간하고 있다</a:t>
            </a:r>
            <a:r>
              <a:rPr lang="en-US" altLang="ko-KR" sz="1200" b="0" i="0" kern="1200" dirty="0" smtClean="0">
                <a:solidFill>
                  <a:schemeClr val="tx1">
                    <a:lumMod val="50000"/>
                  </a:schemeClr>
                </a:solidFill>
                <a:effectLst/>
                <a:latin typeface="+mn-lt"/>
                <a:ea typeface="+mn-ea"/>
                <a:cs typeface="+mn-cs"/>
              </a:rPr>
              <a:t>.</a:t>
            </a:r>
            <a:r>
              <a:rPr lang="ko-KR" altLang="en-US" dirty="0" smtClean="0"/>
              <a:t/>
            </a:r>
            <a:br>
              <a:rPr lang="ko-KR" altLang="en-US" dirty="0" smtClean="0"/>
            </a:br>
            <a:r>
              <a:rPr lang="en-US" altLang="ko-KR" sz="1200" b="0" i="0" kern="1200" dirty="0" err="1" smtClean="0">
                <a:solidFill>
                  <a:schemeClr val="tx1">
                    <a:lumMod val="50000"/>
                  </a:schemeClr>
                </a:solidFill>
                <a:effectLst/>
                <a:latin typeface="+mn-lt"/>
                <a:ea typeface="+mn-ea"/>
                <a:cs typeface="+mn-cs"/>
              </a:rPr>
              <a:t>HolonIQ</a:t>
            </a:r>
            <a:r>
              <a:rPr lang="en-US" altLang="ko-KR" sz="1200" b="0" i="0" kern="1200" dirty="0" smtClean="0">
                <a:solidFill>
                  <a:schemeClr val="tx1">
                    <a:lumMod val="50000"/>
                  </a:schemeClr>
                </a:solidFill>
                <a:effectLst/>
                <a:latin typeface="+mn-lt"/>
                <a:ea typeface="+mn-ea"/>
                <a:cs typeface="+mn-cs"/>
              </a:rPr>
              <a:t> Education in 2030 </a:t>
            </a:r>
            <a:r>
              <a:rPr lang="ko-KR" altLang="en-US" sz="1200" b="0" i="0" kern="1200" dirty="0" smtClean="0">
                <a:solidFill>
                  <a:schemeClr val="tx1">
                    <a:lumMod val="50000"/>
                  </a:schemeClr>
                </a:solidFill>
                <a:effectLst/>
                <a:latin typeface="+mn-lt"/>
                <a:ea typeface="+mn-ea"/>
                <a:cs typeface="+mn-cs"/>
              </a:rPr>
              <a:t>보고서에서는 위의 데이터 소스를 기반으로 </a:t>
            </a:r>
            <a:r>
              <a:rPr lang="en-US" altLang="ko-KR" sz="1200" b="0" i="0" kern="1200" dirty="0" smtClean="0">
                <a:solidFill>
                  <a:schemeClr val="tx1">
                    <a:lumMod val="50000"/>
                  </a:schemeClr>
                </a:solidFill>
                <a:effectLst/>
                <a:latin typeface="+mn-lt"/>
                <a:ea typeface="+mn-ea"/>
                <a:cs typeface="+mn-cs"/>
              </a:rPr>
              <a:t>5</a:t>
            </a:r>
            <a:r>
              <a:rPr lang="ko-KR" altLang="en-US" sz="1200" b="0" i="0" kern="1200" dirty="0" smtClean="0">
                <a:solidFill>
                  <a:schemeClr val="tx1">
                    <a:lumMod val="50000"/>
                  </a:schemeClr>
                </a:solidFill>
                <a:effectLst/>
                <a:latin typeface="+mn-lt"/>
                <a:ea typeface="+mn-ea"/>
                <a:cs typeface="+mn-cs"/>
              </a:rPr>
              <a:t>가지 주요 키워드를 뽑고</a:t>
            </a:r>
            <a:r>
              <a:rPr lang="en-US" altLang="ko-KR" sz="1200" b="0" i="0" kern="1200" dirty="0" smtClean="0">
                <a:solidFill>
                  <a:schemeClr val="tx1">
                    <a:lumMod val="50000"/>
                  </a:schemeClr>
                </a:solidFill>
                <a:effectLst/>
                <a:latin typeface="+mn-lt"/>
                <a:ea typeface="+mn-ea"/>
                <a:cs typeface="+mn-cs"/>
              </a:rPr>
              <a:t>, K-12, Post-Secondary(</a:t>
            </a:r>
            <a:r>
              <a:rPr lang="ko-KR" altLang="en-US" sz="1200" b="0" i="0" kern="1200" dirty="0" smtClean="0">
                <a:solidFill>
                  <a:schemeClr val="tx1">
                    <a:lumMod val="50000"/>
                  </a:schemeClr>
                </a:solidFill>
                <a:effectLst/>
                <a:latin typeface="+mn-lt"/>
                <a:ea typeface="+mn-ea"/>
                <a:cs typeface="+mn-cs"/>
              </a:rPr>
              <a:t>대학</a:t>
            </a:r>
            <a:r>
              <a:rPr lang="en-US" altLang="ko-KR" sz="1200" b="0" i="0" kern="1200" dirty="0" smtClean="0">
                <a:solidFill>
                  <a:schemeClr val="tx1">
                    <a:lumMod val="50000"/>
                  </a:schemeClr>
                </a:solidFill>
                <a:effectLst/>
                <a:latin typeface="+mn-lt"/>
                <a:ea typeface="+mn-ea"/>
                <a:cs typeface="+mn-cs"/>
              </a:rPr>
              <a:t>), Teachers, Skills Training, Work and Jobs </a:t>
            </a:r>
            <a:r>
              <a:rPr lang="ko-KR" altLang="en-US" sz="1200" b="0" i="0" kern="1200" dirty="0" smtClean="0">
                <a:solidFill>
                  <a:schemeClr val="tx1">
                    <a:lumMod val="50000"/>
                  </a:schemeClr>
                </a:solidFill>
                <a:effectLst/>
                <a:latin typeface="+mn-lt"/>
                <a:ea typeface="+mn-ea"/>
                <a:cs typeface="+mn-cs"/>
              </a:rPr>
              <a:t>영역의 전망을 언급했는데</a:t>
            </a:r>
            <a:r>
              <a:rPr lang="en-US" altLang="ko-KR" sz="1200" b="0" i="0" kern="1200" dirty="0" smtClean="0">
                <a:solidFill>
                  <a:schemeClr val="tx1">
                    <a:lumMod val="50000"/>
                  </a:schemeClr>
                </a:solidFill>
                <a:effectLst/>
                <a:latin typeface="+mn-lt"/>
                <a:ea typeface="+mn-ea"/>
                <a:cs typeface="+mn-cs"/>
              </a:rPr>
              <a:t>, </a:t>
            </a:r>
            <a:r>
              <a:rPr lang="ko-KR" altLang="en-US" sz="1200" b="0" i="0" kern="1200" dirty="0" smtClean="0">
                <a:solidFill>
                  <a:schemeClr val="tx1">
                    <a:lumMod val="50000"/>
                  </a:schemeClr>
                </a:solidFill>
                <a:effectLst/>
                <a:latin typeface="+mn-lt"/>
                <a:ea typeface="+mn-ea"/>
                <a:cs typeface="+mn-cs"/>
              </a:rPr>
              <a:t>꽤 예측이 재미있는 지점이 있어서 소개한다</a:t>
            </a:r>
            <a:r>
              <a:rPr lang="en-US" altLang="ko-KR" sz="1200" b="0" i="0" kern="1200" dirty="0" smtClean="0">
                <a:solidFill>
                  <a:schemeClr val="tx1">
                    <a:lumMod val="50000"/>
                  </a:schemeClr>
                </a:solidFill>
                <a:effectLst/>
                <a:latin typeface="+mn-lt"/>
                <a:ea typeface="+mn-ea"/>
                <a:cs typeface="+mn-cs"/>
              </a:rPr>
              <a:t>.</a:t>
            </a:r>
            <a:endParaRPr lang="ko-KR" altLang="en-US" dirty="0"/>
          </a:p>
        </p:txBody>
      </p:sp>
      <p:sp>
        <p:nvSpPr>
          <p:cNvPr id="4" name="슬라이드 번호 개체 틀 3"/>
          <p:cNvSpPr>
            <a:spLocks noGrp="1"/>
          </p:cNvSpPr>
          <p:nvPr>
            <p:ph type="sldNum" sz="quarter" idx="10"/>
          </p:nvPr>
        </p:nvSpPr>
        <p:spPr/>
        <p:txBody>
          <a:bodyPr/>
          <a:lstStyle/>
          <a:p>
            <a:fld id="{69C971FF-EF28-4195-A575-329446EFAA55}" type="slidenum">
              <a:rPr lang="en-US" altLang="ko-KR" smtClean="0"/>
              <a:t>5</a:t>
            </a:fld>
            <a:endParaRPr lang="en-US" altLang="ko-KR"/>
          </a:p>
        </p:txBody>
      </p:sp>
    </p:spTree>
    <p:extLst>
      <p:ext uri="{BB962C8B-B14F-4D97-AF65-F5344CB8AC3E}">
        <p14:creationId xmlns:p14="http://schemas.microsoft.com/office/powerpoint/2010/main" val="346319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69C971FF-EF28-4195-A575-329446EFAA55}" type="slidenum">
              <a:rPr lang="en-US" altLang="ko-KR" smtClean="0"/>
              <a:t>6</a:t>
            </a:fld>
            <a:endParaRPr lang="en-US" altLang="ko-KR"/>
          </a:p>
        </p:txBody>
      </p:sp>
    </p:spTree>
    <p:extLst>
      <p:ext uri="{BB962C8B-B14F-4D97-AF65-F5344CB8AC3E}">
        <p14:creationId xmlns:p14="http://schemas.microsoft.com/office/powerpoint/2010/main" val="126702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Careers2030.cst.org/jobs</a:t>
            </a:r>
          </a:p>
          <a:p>
            <a:endParaRPr lang="en-US" altLang="ko-KR" dirty="0" smtClean="0"/>
          </a:p>
          <a:p>
            <a:r>
              <a:rPr lang="en-US" altLang="ko-KR" sz="1200" b="0" i="0" kern="1200" dirty="0" smtClean="0">
                <a:solidFill>
                  <a:schemeClr val="tx1"/>
                </a:solidFill>
                <a:effectLst/>
                <a:latin typeface="+mn-lt"/>
                <a:ea typeface="+mn-ea"/>
                <a:cs typeface="+mn-cs"/>
              </a:rPr>
              <a:t>Welcome to the Office of Innovation and Improvement (OII), where our mission is to accelerate the pace at which the U.S. identifies, develops, and scales solutions to education’s most important or persistent challenges. OII makes strategic investments in innovative educational programs and practices, and administers 25 discretionary grant programs managed by four program offices: </a:t>
            </a:r>
            <a:r>
              <a:rPr lang="en-US" altLang="ko-KR" sz="1200" b="0" i="0" u="sng" kern="1200" dirty="0" smtClean="0">
                <a:solidFill>
                  <a:schemeClr val="tx1"/>
                </a:solidFill>
                <a:effectLst/>
                <a:latin typeface="+mn-lt"/>
                <a:ea typeface="+mn-ea"/>
                <a:cs typeface="+mn-cs"/>
                <a:hlinkClick r:id="rId3" tooltip="Charter Schools"/>
              </a:rPr>
              <a:t>Charter Schools Program</a:t>
            </a:r>
            <a:r>
              <a:rPr lang="en-US" altLang="ko-KR" sz="1200" b="0" i="0" kern="1200" dirty="0" smtClean="0">
                <a:solidFill>
                  <a:schemeClr val="tx1"/>
                </a:solidFill>
                <a:effectLst/>
                <a:latin typeface="+mn-lt"/>
                <a:ea typeface="+mn-ea"/>
                <a:cs typeface="+mn-cs"/>
              </a:rPr>
              <a:t>, </a:t>
            </a:r>
            <a:r>
              <a:rPr lang="en-US" altLang="ko-KR" sz="1200" b="0" i="0" u="sng" kern="1200" dirty="0" smtClean="0">
                <a:solidFill>
                  <a:schemeClr val="tx1"/>
                </a:solidFill>
                <a:effectLst/>
                <a:latin typeface="+mn-lt"/>
                <a:ea typeface="+mn-ea"/>
                <a:cs typeface="+mn-cs"/>
                <a:hlinkClick r:id="rId4" tooltip="Parental Options"/>
              </a:rPr>
              <a:t>Parental Options and Improvement</a:t>
            </a:r>
            <a:r>
              <a:rPr lang="en-US" altLang="ko-KR" sz="1200" b="0" i="0" kern="1200" dirty="0" smtClean="0">
                <a:solidFill>
                  <a:schemeClr val="tx1"/>
                </a:solidFill>
                <a:effectLst/>
                <a:latin typeface="+mn-lt"/>
                <a:ea typeface="+mn-ea"/>
                <a:cs typeface="+mn-cs"/>
              </a:rPr>
              <a:t>, </a:t>
            </a:r>
            <a:r>
              <a:rPr lang="en-US" altLang="ko-KR" sz="1200" b="0" i="0" u="sng" kern="1200" dirty="0" smtClean="0">
                <a:solidFill>
                  <a:schemeClr val="tx1"/>
                </a:solidFill>
                <a:effectLst/>
                <a:latin typeface="+mn-lt"/>
                <a:ea typeface="+mn-ea"/>
                <a:cs typeface="+mn-cs"/>
                <a:hlinkClick r:id="rId5" tooltip="Teacher Quality"/>
              </a:rPr>
              <a:t>Teacher Quality Programs</a:t>
            </a:r>
            <a:r>
              <a:rPr lang="en-US" altLang="ko-KR" sz="1200" b="0" i="0" kern="1200" dirty="0" smtClean="0">
                <a:solidFill>
                  <a:schemeClr val="tx1"/>
                </a:solidFill>
                <a:effectLst/>
                <a:latin typeface="+mn-lt"/>
                <a:ea typeface="+mn-ea"/>
                <a:cs typeface="+mn-cs"/>
              </a:rPr>
              <a:t>, and </a:t>
            </a:r>
            <a:r>
              <a:rPr lang="en-US" altLang="ko-KR" sz="1200" b="0" i="0" u="sng" kern="1200" dirty="0" smtClean="0">
                <a:solidFill>
                  <a:schemeClr val="tx1"/>
                </a:solidFill>
                <a:effectLst/>
                <a:latin typeface="+mn-lt"/>
                <a:ea typeface="+mn-ea"/>
                <a:cs typeface="+mn-cs"/>
                <a:hlinkClick r:id="rId6"/>
              </a:rPr>
              <a:t>Education Innovation Programs</a:t>
            </a:r>
            <a:r>
              <a:rPr lang="en-US" altLang="ko-KR" sz="1200" b="0" i="0" kern="1200" dirty="0" smtClean="0">
                <a:solidFill>
                  <a:schemeClr val="tx1"/>
                </a:solidFill>
                <a:effectLst/>
                <a:latin typeface="+mn-lt"/>
                <a:ea typeface="+mn-ea"/>
                <a:cs typeface="+mn-cs"/>
              </a:rPr>
              <a:t>. In addition, OII also serves as the Department’s liaison and resource to the nonpublic education and military communities through the </a:t>
            </a:r>
            <a:r>
              <a:rPr lang="en-US" altLang="ko-KR" sz="1200" b="0" i="0" u="sng" kern="1200" dirty="0" smtClean="0">
                <a:solidFill>
                  <a:schemeClr val="tx1"/>
                </a:solidFill>
                <a:effectLst/>
                <a:latin typeface="+mn-lt"/>
                <a:ea typeface="+mn-ea"/>
                <a:cs typeface="+mn-cs"/>
                <a:hlinkClick r:id="rId7"/>
              </a:rPr>
              <a:t>Office of Non-Public Education</a:t>
            </a:r>
            <a:r>
              <a:rPr lang="en-US" altLang="ko-KR" sz="1200" b="0" i="0" kern="1200" dirty="0" smtClean="0">
                <a:solidFill>
                  <a:schemeClr val="tx1"/>
                </a:solidFill>
                <a:effectLst/>
                <a:latin typeface="+mn-lt"/>
                <a:ea typeface="+mn-ea"/>
                <a:cs typeface="+mn-cs"/>
              </a:rPr>
              <a:t> and </a:t>
            </a:r>
            <a:r>
              <a:rPr lang="en-US" altLang="ko-KR" sz="1200" b="0" i="0" u="sng" kern="1200" dirty="0" smtClean="0">
                <a:solidFill>
                  <a:schemeClr val="tx1"/>
                </a:solidFill>
                <a:effectLst/>
                <a:latin typeface="+mn-lt"/>
                <a:ea typeface="+mn-ea"/>
                <a:cs typeface="+mn-cs"/>
                <a:hlinkClick r:id="rId8"/>
              </a:rPr>
              <a:t>Military Affairs</a:t>
            </a:r>
            <a:r>
              <a:rPr lang="en-US" altLang="ko-KR" sz="1200" b="0" i="0" kern="1200" dirty="0" smtClean="0">
                <a:solidFill>
                  <a:schemeClr val="tx1"/>
                </a:solidFill>
                <a:effectLst/>
                <a:latin typeface="+mn-lt"/>
                <a:ea typeface="+mn-ea"/>
                <a:cs typeface="+mn-cs"/>
              </a:rPr>
              <a:t>. Lastly, OII is home to ED’s </a:t>
            </a:r>
            <a:r>
              <a:rPr lang="en-US" altLang="ko-KR" sz="1200" b="0" i="0" u="sng" kern="1200" dirty="0" smtClean="0">
                <a:solidFill>
                  <a:schemeClr val="tx1"/>
                </a:solidFill>
                <a:effectLst/>
                <a:latin typeface="+mn-lt"/>
                <a:ea typeface="+mn-ea"/>
                <a:cs typeface="+mn-cs"/>
                <a:hlinkClick r:id="rId9" tooltip="Science, Technology, Engineering and Math (STEM)"/>
              </a:rPr>
              <a:t>Science, Technology, Engineering and Math (STEM)</a:t>
            </a:r>
            <a:r>
              <a:rPr lang="en-US" altLang="ko-KR" sz="1200" b="0" i="0" kern="1200" dirty="0" smtClean="0">
                <a:solidFill>
                  <a:schemeClr val="tx1"/>
                </a:solidFill>
                <a:effectLst/>
                <a:latin typeface="+mn-lt"/>
                <a:ea typeface="+mn-ea"/>
                <a:cs typeface="+mn-cs"/>
              </a:rPr>
              <a:t> initiatives team.</a:t>
            </a:r>
            <a:endParaRPr lang="ko-KR" altLang="en-US" dirty="0"/>
          </a:p>
        </p:txBody>
      </p:sp>
      <p:sp>
        <p:nvSpPr>
          <p:cNvPr id="4" name="슬라이드 번호 개체 틀 3"/>
          <p:cNvSpPr>
            <a:spLocks noGrp="1"/>
          </p:cNvSpPr>
          <p:nvPr>
            <p:ph type="sldNum" sz="quarter" idx="10"/>
          </p:nvPr>
        </p:nvSpPr>
        <p:spPr/>
        <p:txBody>
          <a:bodyPr/>
          <a:lstStyle/>
          <a:p>
            <a:fld id="{4782916A-2ACC-4BDB-BC86-D72BB0076204}" type="slidenum">
              <a:rPr lang="ko-KR" altLang="en-US" smtClean="0"/>
              <a:t>23</a:t>
            </a:fld>
            <a:endParaRPr lang="ko-KR" altLang="en-US"/>
          </a:p>
        </p:txBody>
      </p:sp>
    </p:spTree>
    <p:extLst>
      <p:ext uri="{BB962C8B-B14F-4D97-AF65-F5344CB8AC3E}">
        <p14:creationId xmlns:p14="http://schemas.microsoft.com/office/powerpoint/2010/main" val="142190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5" name="Freeform 4" descr="Map of Asia"/>
          <p:cNvSpPr>
            <a:spLocks noEditPoints="1"/>
          </p:cNvSpPr>
          <p:nvPr/>
        </p:nvSpPr>
        <p:spPr bwMode="auto">
          <a:xfrm>
            <a:off x="-3175" y="12700"/>
            <a:ext cx="12192000"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ko-KR" altLang="en-US" smtClean="0"/>
              <a:t>마스터 제목 스타일 편집</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5/26/2020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ko-KR" altLang="en-US" smtClean="0"/>
              <a:t>마스터 제목 스타일 편집</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5/26/2020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ชื่อเรื่องและเนื้อหา 4 ส่วน">
    <p:spTree>
      <p:nvGrpSpPr>
        <p:cNvPr id="1" name=""/>
        <p:cNvGrpSpPr/>
        <p:nvPr/>
      </p:nvGrpSpPr>
      <p:grpSpPr>
        <a:xfrm>
          <a:off x="0" y="0"/>
          <a:ext cx="0" cy="0"/>
          <a:chOff x="0" y="0"/>
          <a:chExt cx="0" cy="0"/>
        </a:xfrm>
      </p:grpSpPr>
      <p:sp>
        <p:nvSpPr>
          <p:cNvPr id="2" name="ชื่อเรื่อง 1"/>
          <p:cNvSpPr>
            <a:spLocks noGrp="1"/>
          </p:cNvSpPr>
          <p:nvPr>
            <p:ph type="title" sz="quarter"/>
          </p:nvPr>
        </p:nvSpPr>
        <p:spPr>
          <a:xfrm>
            <a:off x="609441" y="277814"/>
            <a:ext cx="10969943" cy="1139825"/>
          </a:xfrm>
        </p:spPr>
        <p:txBody>
          <a:bodyPr/>
          <a:lstStyle/>
          <a:p>
            <a:r>
              <a:rPr lang="th-TH"/>
              <a:t>คลิกเพื่อแก้ไขลักษณะชื่อเรื่องต้นแบบ</a:t>
            </a:r>
          </a:p>
        </p:txBody>
      </p:sp>
      <p:sp>
        <p:nvSpPr>
          <p:cNvPr id="3" name="ตัวยึดเนื้อหา 2"/>
          <p:cNvSpPr>
            <a:spLocks noGrp="1"/>
          </p:cNvSpPr>
          <p:nvPr>
            <p:ph sz="quarter" idx="1"/>
          </p:nvPr>
        </p:nvSpPr>
        <p:spPr>
          <a:xfrm>
            <a:off x="609441" y="1600201"/>
            <a:ext cx="5383398" cy="2189163"/>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เนื้อหา 3"/>
          <p:cNvSpPr>
            <a:spLocks noGrp="1"/>
          </p:cNvSpPr>
          <p:nvPr>
            <p:ph sz="quarter" idx="2"/>
          </p:nvPr>
        </p:nvSpPr>
        <p:spPr>
          <a:xfrm>
            <a:off x="6195986" y="1600201"/>
            <a:ext cx="5383398" cy="2189163"/>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ยึดเนื้อหา 4"/>
          <p:cNvSpPr>
            <a:spLocks noGrp="1"/>
          </p:cNvSpPr>
          <p:nvPr>
            <p:ph sz="quarter" idx="3"/>
          </p:nvPr>
        </p:nvSpPr>
        <p:spPr>
          <a:xfrm>
            <a:off x="609441" y="3941763"/>
            <a:ext cx="5383398" cy="2189162"/>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ยึดเนื้อหา 5"/>
          <p:cNvSpPr>
            <a:spLocks noGrp="1"/>
          </p:cNvSpPr>
          <p:nvPr>
            <p:ph sz="quarter" idx="4"/>
          </p:nvPr>
        </p:nvSpPr>
        <p:spPr>
          <a:xfrm>
            <a:off x="6195986" y="3941763"/>
            <a:ext cx="5383398" cy="2189162"/>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Rectangle 4"/>
          <p:cNvSpPr>
            <a:spLocks noGrp="1" noChangeArrowheads="1"/>
          </p:cNvSpPr>
          <p:nvPr>
            <p:ph type="dt" sz="half" idx="10"/>
          </p:nvPr>
        </p:nvSpPr>
        <p:spPr/>
        <p:txBody>
          <a:bodyPr/>
          <a:lstStyle>
            <a:lvl1pPr>
              <a:defRPr>
                <a:cs typeface="Cordia New" panose="020B0304020202020204" pitchFamily="34" charset="-34"/>
              </a:defRPr>
            </a:lvl1pPr>
          </a:lstStyle>
          <a:p>
            <a:fld id="{9F8077D2-49A3-4376-81DD-7E4967B3A369}" type="datetime1">
              <a:rPr lang="en-US" altLang="en-US" smtClean="0"/>
              <a:t>5/26/2020</a:t>
            </a:fld>
            <a:endParaRPr lang="th-TH" altLang="en-US"/>
          </a:p>
        </p:txBody>
      </p:sp>
      <p:sp>
        <p:nvSpPr>
          <p:cNvPr id="8" name="Rectangle 5"/>
          <p:cNvSpPr>
            <a:spLocks noGrp="1" noChangeArrowheads="1"/>
          </p:cNvSpPr>
          <p:nvPr>
            <p:ph type="ftr" sz="quarter" idx="11"/>
          </p:nvPr>
        </p:nvSpPr>
        <p:spPr/>
        <p:txBody>
          <a:bodyPr/>
          <a:lstStyle>
            <a:lvl1pPr>
              <a:defRPr>
                <a:cs typeface="Cordia New" panose="020B0304020202020204" pitchFamily="34" charset="-34"/>
              </a:defRPr>
            </a:lvl1pPr>
          </a:lstStyle>
          <a:p>
            <a:endParaRPr lang="th-TH" altLang="en-US"/>
          </a:p>
        </p:txBody>
      </p:sp>
      <p:sp>
        <p:nvSpPr>
          <p:cNvPr id="9" name="Rectangle 6"/>
          <p:cNvSpPr>
            <a:spLocks noGrp="1" noChangeArrowheads="1"/>
          </p:cNvSpPr>
          <p:nvPr>
            <p:ph type="sldNum" sz="quarter" idx="12"/>
          </p:nvPr>
        </p:nvSpPr>
        <p:spPr/>
        <p:txBody>
          <a:bodyPr/>
          <a:lstStyle>
            <a:lvl1pPr>
              <a:defRPr/>
            </a:lvl1pPr>
          </a:lstStyle>
          <a:p>
            <a:fld id="{5AC803AF-6C98-44D1-A5FC-714EB4BC493E}" type="slidenum">
              <a:rPr lang="en-US" altLang="en-US"/>
              <a:pPr/>
              <a:t>‹#›</a:t>
            </a:fld>
            <a:endParaRPr lang="th-TH" altLang="en-US">
              <a:cs typeface="Cordia New" panose="020B0304020202020204" pitchFamily="34" charset="-34"/>
            </a:endParaRPr>
          </a:p>
        </p:txBody>
      </p:sp>
    </p:spTree>
    <p:extLst>
      <p:ext uri="{BB962C8B-B14F-4D97-AF65-F5344CB8AC3E}">
        <p14:creationId xmlns:p14="http://schemas.microsoft.com/office/powerpoint/2010/main" val="1440973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10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dirty="0"/>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5/26/2020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ko-KR" altLang="en-US" smtClean="0"/>
              <a:t>마스터 제목 스타일 편집</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5/26/2020</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5/26/2020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ko-KR" altLang="en-US" smtClean="0"/>
              <a:t>마스터 제목 스타일 편집</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5/26/2020</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5/26/2020</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5/26/2020</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ko-KR" altLang="en-US" smtClean="0"/>
              <a:t>마스터 제목 스타일 편집</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5/26/2020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ko-KR" altLang="en-US" smtClean="0"/>
              <a:t>마스터 제목 스타일 편집</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5/26/2020</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ko-KR" altLang="en-US" smtClean="0"/>
              <a:t>마스터 제목 스타일 편집</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5/26/2020</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pic>
        <p:nvPicPr>
          <p:cNvPr id="7" name="그림 10"/>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036697" y="116632"/>
            <a:ext cx="1152128" cy="46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8"/>
          <p:cNvPicPr>
            <a:picLocks noChangeAspect="1"/>
          </p:cNvPicPr>
          <p:nvPr userDrawn="1"/>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107504" y="6285705"/>
            <a:ext cx="20240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1"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1"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1"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1"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1"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1"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1"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1"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1"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1"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hyperlink" Target="https://www.google.com/url?sa=i&amp;rct=j&amp;q=&amp;esrc=s&amp;source=images&amp;cd=&amp;ved=2ahUKEwid1Zvz1dniAhVLwI8KHTI_AK4QjRx6BAgBEAU&amp;url=https://en.wikipedia.org/wiki/Korea_National_University_of_Education&amp;psig=AOvVaw0vlwCRkl4x3eEJ5TNs2IzL&amp;ust=1560075938567116" TargetMode="Externa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3" Type="http://schemas.openxmlformats.org/officeDocument/2006/relationships/image" Target="../media/image36.jpeg"/><Relationship Id="rId18" Type="http://schemas.openxmlformats.org/officeDocument/2006/relationships/image" Target="../media/image41.jpeg"/><Relationship Id="rId26" Type="http://schemas.openxmlformats.org/officeDocument/2006/relationships/image" Target="../media/image49.jpeg"/><Relationship Id="rId39" Type="http://schemas.openxmlformats.org/officeDocument/2006/relationships/image" Target="../media/image62.jpeg"/><Relationship Id="rId21" Type="http://schemas.openxmlformats.org/officeDocument/2006/relationships/image" Target="../media/image44.jpeg"/><Relationship Id="rId34" Type="http://schemas.openxmlformats.org/officeDocument/2006/relationships/image" Target="../media/image57.jpeg"/><Relationship Id="rId42" Type="http://schemas.openxmlformats.org/officeDocument/2006/relationships/image" Target="../media/image65.jpeg"/><Relationship Id="rId47" Type="http://schemas.openxmlformats.org/officeDocument/2006/relationships/image" Target="../media/image70.jpeg"/><Relationship Id="rId50" Type="http://schemas.openxmlformats.org/officeDocument/2006/relationships/image" Target="../media/image73.jpeg"/><Relationship Id="rId7" Type="http://schemas.openxmlformats.org/officeDocument/2006/relationships/image" Target="../media/image30.jpeg"/><Relationship Id="rId2" Type="http://schemas.openxmlformats.org/officeDocument/2006/relationships/image" Target="../media/image25.png"/><Relationship Id="rId16" Type="http://schemas.openxmlformats.org/officeDocument/2006/relationships/image" Target="../media/image39.jpeg"/><Relationship Id="rId29" Type="http://schemas.openxmlformats.org/officeDocument/2006/relationships/image" Target="../media/image52.jpeg"/><Relationship Id="rId11" Type="http://schemas.openxmlformats.org/officeDocument/2006/relationships/image" Target="../media/image34.jpeg"/><Relationship Id="rId24" Type="http://schemas.openxmlformats.org/officeDocument/2006/relationships/image" Target="../media/image47.jpeg"/><Relationship Id="rId32" Type="http://schemas.openxmlformats.org/officeDocument/2006/relationships/image" Target="../media/image55.png"/><Relationship Id="rId37" Type="http://schemas.openxmlformats.org/officeDocument/2006/relationships/image" Target="../media/image60.jpeg"/><Relationship Id="rId40" Type="http://schemas.openxmlformats.org/officeDocument/2006/relationships/image" Target="../media/image63.jpeg"/><Relationship Id="rId45" Type="http://schemas.openxmlformats.org/officeDocument/2006/relationships/image" Target="../media/image68.jpeg"/><Relationship Id="rId5" Type="http://schemas.openxmlformats.org/officeDocument/2006/relationships/image" Target="../media/image28.jpeg"/><Relationship Id="rId15" Type="http://schemas.openxmlformats.org/officeDocument/2006/relationships/image" Target="../media/image38.jpeg"/><Relationship Id="rId23" Type="http://schemas.openxmlformats.org/officeDocument/2006/relationships/image" Target="../media/image46.jpeg"/><Relationship Id="rId28" Type="http://schemas.openxmlformats.org/officeDocument/2006/relationships/image" Target="../media/image51.jpeg"/><Relationship Id="rId36" Type="http://schemas.openxmlformats.org/officeDocument/2006/relationships/image" Target="../media/image59.jpeg"/><Relationship Id="rId49" Type="http://schemas.openxmlformats.org/officeDocument/2006/relationships/image" Target="../media/image72.jpeg"/><Relationship Id="rId10" Type="http://schemas.openxmlformats.org/officeDocument/2006/relationships/image" Target="../media/image33.jpeg"/><Relationship Id="rId19" Type="http://schemas.openxmlformats.org/officeDocument/2006/relationships/image" Target="../media/image42.jpeg"/><Relationship Id="rId31" Type="http://schemas.openxmlformats.org/officeDocument/2006/relationships/image" Target="../media/image54.jpeg"/><Relationship Id="rId44" Type="http://schemas.openxmlformats.org/officeDocument/2006/relationships/image" Target="../media/image67.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 Id="rId22" Type="http://schemas.openxmlformats.org/officeDocument/2006/relationships/image" Target="../media/image45.jpeg"/><Relationship Id="rId27" Type="http://schemas.openxmlformats.org/officeDocument/2006/relationships/image" Target="../media/image50.jpeg"/><Relationship Id="rId30" Type="http://schemas.openxmlformats.org/officeDocument/2006/relationships/image" Target="../media/image53.jpeg"/><Relationship Id="rId35" Type="http://schemas.openxmlformats.org/officeDocument/2006/relationships/image" Target="../media/image58.jpeg"/><Relationship Id="rId43" Type="http://schemas.openxmlformats.org/officeDocument/2006/relationships/image" Target="../media/image66.jpeg"/><Relationship Id="rId48" Type="http://schemas.openxmlformats.org/officeDocument/2006/relationships/image" Target="../media/image71.jpeg"/><Relationship Id="rId8" Type="http://schemas.openxmlformats.org/officeDocument/2006/relationships/image" Target="../media/image31.jpeg"/><Relationship Id="rId3" Type="http://schemas.openxmlformats.org/officeDocument/2006/relationships/image" Target="../media/image26.jpeg"/><Relationship Id="rId12" Type="http://schemas.openxmlformats.org/officeDocument/2006/relationships/image" Target="../media/image35.jpeg"/><Relationship Id="rId17" Type="http://schemas.openxmlformats.org/officeDocument/2006/relationships/image" Target="../media/image40.jpeg"/><Relationship Id="rId25" Type="http://schemas.openxmlformats.org/officeDocument/2006/relationships/image" Target="../media/image48.jpeg"/><Relationship Id="rId33" Type="http://schemas.openxmlformats.org/officeDocument/2006/relationships/image" Target="../media/image56.jpeg"/><Relationship Id="rId38" Type="http://schemas.openxmlformats.org/officeDocument/2006/relationships/image" Target="../media/image61.jpeg"/><Relationship Id="rId46" Type="http://schemas.openxmlformats.org/officeDocument/2006/relationships/image" Target="../media/image69.jpeg"/><Relationship Id="rId20" Type="http://schemas.openxmlformats.org/officeDocument/2006/relationships/image" Target="../media/image43.jpeg"/><Relationship Id="rId41"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83.jpeg"/><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jpg"/><Relationship Id="rId2" Type="http://schemas.openxmlformats.org/officeDocument/2006/relationships/image" Target="../media/image103.jpg"/><Relationship Id="rId1" Type="http://schemas.openxmlformats.org/officeDocument/2006/relationships/slideLayout" Target="../slideLayouts/slideLayout13.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8891590" y="4363135"/>
            <a:ext cx="13473579" cy="49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sp>
        <p:nvSpPr>
          <p:cNvPr id="6" name="Rectangle 4"/>
          <p:cNvSpPr>
            <a:spLocks noChangeArrowheads="1"/>
          </p:cNvSpPr>
          <p:nvPr/>
        </p:nvSpPr>
        <p:spPr bwMode="auto">
          <a:xfrm>
            <a:off x="-2915717" y="404065"/>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pic>
        <p:nvPicPr>
          <p:cNvPr id="9" name="Picture 2" descr="ผลการค้นหารูปภาพสำหรับ KNU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5823" y="411452"/>
            <a:ext cx="1161662" cy="11141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48" y="432802"/>
            <a:ext cx="2312165" cy="113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p:cNvPicPr>
            <a:picLocks noChangeAspect="1"/>
          </p:cNvPicPr>
          <p:nvPr/>
        </p:nvPicPr>
        <p:blipFill rotWithShape="1">
          <a:blip r:embed="rId5"/>
          <a:srcRect l="10876"/>
          <a:stretch/>
        </p:blipFill>
        <p:spPr>
          <a:xfrm>
            <a:off x="2910272" y="4398292"/>
            <a:ext cx="2309250" cy="1729113"/>
          </a:xfrm>
          <a:prstGeom prst="rect">
            <a:avLst/>
          </a:prstGeom>
        </p:spPr>
      </p:pic>
      <p:pic>
        <p:nvPicPr>
          <p:cNvPr id="21"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5143"/>
          <a:stretch/>
        </p:blipFill>
        <p:spPr>
          <a:xfrm>
            <a:off x="283648" y="2276872"/>
            <a:ext cx="2312001" cy="1816396"/>
          </a:xfrm>
          <a:prstGeom prst="rect">
            <a:avLst/>
          </a:prstGeom>
        </p:spPr>
      </p:pic>
      <p:pic>
        <p:nvPicPr>
          <p:cNvPr id="2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691" y="4353190"/>
            <a:ext cx="2357991" cy="1816396"/>
          </a:xfrm>
          <a:prstGeom prst="rect">
            <a:avLst/>
          </a:prstGeom>
        </p:spPr>
      </p:pic>
      <p:sp>
        <p:nvSpPr>
          <p:cNvPr id="7" name="직사각형 6"/>
          <p:cNvSpPr/>
          <p:nvPr/>
        </p:nvSpPr>
        <p:spPr>
          <a:xfrm>
            <a:off x="3724970" y="2600295"/>
            <a:ext cx="7337993" cy="584775"/>
          </a:xfrm>
          <a:prstGeom prst="rect">
            <a:avLst/>
          </a:prstGeom>
        </p:spPr>
        <p:txBody>
          <a:bodyPr wrap="square">
            <a:spAutoFit/>
          </a:bodyPr>
          <a:lstStyle/>
          <a:p>
            <a:r>
              <a:rPr lang="en-US" altLang="ko-KR" sz="3200" b="1" dirty="0" smtClean="0"/>
              <a:t>Who Bring Innovation into School? </a:t>
            </a:r>
          </a:p>
        </p:txBody>
      </p:sp>
      <p:sp>
        <p:nvSpPr>
          <p:cNvPr id="29" name="직사각형 28"/>
          <p:cNvSpPr/>
          <p:nvPr/>
        </p:nvSpPr>
        <p:spPr>
          <a:xfrm>
            <a:off x="9046740" y="4398292"/>
            <a:ext cx="2793484" cy="1384995"/>
          </a:xfrm>
          <a:prstGeom prst="rect">
            <a:avLst/>
          </a:prstGeom>
        </p:spPr>
        <p:txBody>
          <a:bodyPr wrap="square">
            <a:spAutoFit/>
          </a:bodyPr>
          <a:lstStyle/>
          <a:p>
            <a:r>
              <a:rPr lang="en-US" altLang="ko-KR" sz="2800" b="1" dirty="0" smtClean="0"/>
              <a:t>2020 05 29</a:t>
            </a:r>
          </a:p>
          <a:p>
            <a:endParaRPr lang="en-US" altLang="ko-KR" sz="2800" b="1" dirty="0"/>
          </a:p>
          <a:p>
            <a:r>
              <a:rPr lang="en-US" altLang="ko-KR" sz="2800" b="1" dirty="0" err="1" smtClean="0"/>
              <a:t>Jungjoo</a:t>
            </a:r>
            <a:r>
              <a:rPr lang="en-US" altLang="ko-KR" sz="2800" b="1" dirty="0" smtClean="0"/>
              <a:t> </a:t>
            </a:r>
            <a:r>
              <a:rPr lang="en-US" altLang="ko-KR" sz="2800" b="1" dirty="0" err="1" smtClean="0"/>
              <a:t>Sohn</a:t>
            </a:r>
            <a:endParaRPr lang="en-US" altLang="ko-KR" sz="2800" b="1" dirty="0" smtClean="0"/>
          </a:p>
        </p:txBody>
      </p:sp>
      <p:pic>
        <p:nvPicPr>
          <p:cNvPr id="1026" name="Picture 2" descr="SDG4 - Education 20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4339" y="298514"/>
            <a:ext cx="1178996" cy="125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nSpc>
                <a:spcPct val="100000"/>
              </a:lnSpc>
            </a:pPr>
            <a:r>
              <a:rPr lang="en-US" altLang="ko-KR" dirty="0" smtClean="0">
                <a:latin typeface="+mj-ea"/>
              </a:rPr>
              <a:t>4. </a:t>
            </a:r>
            <a:r>
              <a:rPr lang="en-US" altLang="ko-KR" dirty="0">
                <a:latin typeface="+mj-ea"/>
              </a:rPr>
              <a:t>Peer </a:t>
            </a:r>
            <a:r>
              <a:rPr lang="en-US" altLang="ko-KR" dirty="0" smtClean="0">
                <a:latin typeface="+mj-ea"/>
              </a:rPr>
              <a:t>to Peer</a:t>
            </a:r>
            <a:endParaRPr lang="en-US" altLang="ko-KR" dirty="0">
              <a:latin typeface="+mj-ea"/>
            </a:endParaRPr>
          </a:p>
        </p:txBody>
      </p:sp>
      <p:sp>
        <p:nvSpPr>
          <p:cNvPr id="3" name="내용 개체 틀 2"/>
          <p:cNvSpPr>
            <a:spLocks noGrp="1"/>
          </p:cNvSpPr>
          <p:nvPr>
            <p:ph idx="1"/>
          </p:nvPr>
        </p:nvSpPr>
        <p:spPr/>
        <p:txBody>
          <a:bodyPr>
            <a:normAutofit/>
          </a:bodyPr>
          <a:lstStyle/>
          <a:p>
            <a:pPr>
              <a:lnSpc>
                <a:spcPct val="100000"/>
              </a:lnSpc>
            </a:pPr>
            <a:r>
              <a:rPr lang="en-US" altLang="ko-KR" b="1" dirty="0">
                <a:latin typeface="+mj-ea"/>
                <a:ea typeface="+mj-ea"/>
              </a:rPr>
              <a:t>[</a:t>
            </a:r>
            <a:r>
              <a:rPr lang="ko-KR" altLang="en-US" b="1" dirty="0" err="1">
                <a:latin typeface="+mj-ea"/>
                <a:ea typeface="+mj-ea"/>
              </a:rPr>
              <a:t>초중등</a:t>
            </a:r>
            <a:r>
              <a:rPr lang="en-US" altLang="ko-KR" b="1" dirty="0">
                <a:latin typeface="+mj-ea"/>
                <a:ea typeface="+mj-ea"/>
              </a:rPr>
              <a:t>] </a:t>
            </a:r>
            <a:r>
              <a:rPr lang="ko-KR" altLang="en-US" dirty="0" err="1">
                <a:latin typeface="+mj-ea"/>
                <a:ea typeface="+mj-ea"/>
              </a:rPr>
              <a:t>초중등</a:t>
            </a:r>
            <a:r>
              <a:rPr lang="ko-KR" altLang="en-US" dirty="0">
                <a:latin typeface="+mj-ea"/>
                <a:ea typeface="+mj-ea"/>
              </a:rPr>
              <a:t> 산업구조는 그대로 유지되어 충격은 거의 없을 것이다</a:t>
            </a:r>
            <a:r>
              <a:rPr lang="en-US" altLang="ko-KR" dirty="0">
                <a:latin typeface="+mj-ea"/>
                <a:ea typeface="+mj-ea"/>
              </a:rPr>
              <a:t>.(</a:t>
            </a:r>
            <a:r>
              <a:rPr lang="ko-KR" altLang="en-US" dirty="0">
                <a:latin typeface="+mj-ea"/>
                <a:ea typeface="+mj-ea"/>
              </a:rPr>
              <a:t>코로나</a:t>
            </a:r>
            <a:r>
              <a:rPr lang="en-US" altLang="ko-KR" dirty="0">
                <a:latin typeface="+mj-ea"/>
                <a:ea typeface="+mj-ea"/>
              </a:rPr>
              <a:t>19</a:t>
            </a:r>
            <a:r>
              <a:rPr lang="ko-KR" altLang="en-US" dirty="0">
                <a:latin typeface="+mj-ea"/>
                <a:ea typeface="+mj-ea"/>
              </a:rPr>
              <a:t>이후는 어떻게 될까</a:t>
            </a:r>
            <a:r>
              <a:rPr lang="en-US" altLang="ko-KR" dirty="0">
                <a:latin typeface="+mj-ea"/>
                <a:ea typeface="+mj-ea"/>
              </a:rPr>
              <a:t>?)</a:t>
            </a:r>
          </a:p>
          <a:p>
            <a:pPr>
              <a:lnSpc>
                <a:spcPct val="100000"/>
              </a:lnSpc>
            </a:pPr>
            <a:r>
              <a:rPr lang="en-US" altLang="ko-KR" b="1" dirty="0">
                <a:latin typeface="+mj-ea"/>
                <a:ea typeface="+mj-ea"/>
              </a:rPr>
              <a:t>[</a:t>
            </a:r>
            <a:r>
              <a:rPr lang="ko-KR" altLang="en-US" b="1" dirty="0">
                <a:latin typeface="+mj-ea"/>
                <a:ea typeface="+mj-ea"/>
              </a:rPr>
              <a:t>교사</a:t>
            </a:r>
            <a:r>
              <a:rPr lang="en-US" altLang="ko-KR" b="1" dirty="0">
                <a:latin typeface="+mj-ea"/>
                <a:ea typeface="+mj-ea"/>
              </a:rPr>
              <a:t>]</a:t>
            </a:r>
            <a:r>
              <a:rPr lang="ko-KR" altLang="en-US" b="1" dirty="0">
                <a:latin typeface="+mj-ea"/>
                <a:ea typeface="+mj-ea"/>
              </a:rPr>
              <a:t>임시직이 전세계 고등교육 기관 교직원의 대부분을 차지하고</a:t>
            </a:r>
            <a:r>
              <a:rPr lang="en-US" altLang="ko-KR" b="1" dirty="0">
                <a:latin typeface="+mj-ea"/>
                <a:ea typeface="+mj-ea"/>
              </a:rPr>
              <a:t>, P2P</a:t>
            </a:r>
            <a:r>
              <a:rPr lang="ko-KR" altLang="en-US" b="1" dirty="0">
                <a:latin typeface="+mj-ea"/>
                <a:ea typeface="+mj-ea"/>
              </a:rPr>
              <a:t>경제가 확산됨에 따라 집단 창의와 교사의 지적 재산의 공개가 확대되어 대규모의 교육과정과 </a:t>
            </a:r>
            <a:r>
              <a:rPr lang="ko-KR" altLang="en-US" b="1" dirty="0" err="1">
                <a:latin typeface="+mj-ea"/>
                <a:ea typeface="+mj-ea"/>
              </a:rPr>
              <a:t>콘텐츠</a:t>
            </a:r>
            <a:r>
              <a:rPr lang="ko-KR" altLang="en-US" b="1" dirty="0">
                <a:latin typeface="+mj-ea"/>
                <a:ea typeface="+mj-ea"/>
              </a:rPr>
              <a:t> 세트가 공유</a:t>
            </a:r>
            <a:r>
              <a:rPr lang="ko-KR" altLang="en-US" dirty="0">
                <a:latin typeface="+mj-ea"/>
                <a:ea typeface="+mj-ea"/>
              </a:rPr>
              <a:t>될 것이다</a:t>
            </a:r>
            <a:r>
              <a:rPr lang="en-US" altLang="ko-KR" dirty="0">
                <a:latin typeface="+mj-ea"/>
                <a:ea typeface="+mj-ea"/>
              </a:rPr>
              <a:t>.(Amazon Inspire, TES, Teacher Pay Teacher</a:t>
            </a:r>
            <a:r>
              <a:rPr lang="ko-KR" altLang="en-US" dirty="0">
                <a:latin typeface="+mj-ea"/>
                <a:ea typeface="+mj-ea"/>
              </a:rPr>
              <a:t>와 같은 </a:t>
            </a:r>
            <a:r>
              <a:rPr lang="ko-KR" altLang="en-US" dirty="0" err="1" smtClean="0">
                <a:latin typeface="+mj-ea"/>
                <a:ea typeface="+mj-ea"/>
              </a:rPr>
              <a:t>마켓플레이스들의</a:t>
            </a:r>
            <a:r>
              <a:rPr lang="ko-KR" altLang="en-US" dirty="0" smtClean="0">
                <a:latin typeface="+mj-ea"/>
                <a:ea typeface="+mj-ea"/>
              </a:rPr>
              <a:t> </a:t>
            </a:r>
            <a:r>
              <a:rPr lang="ko-KR" altLang="en-US" dirty="0">
                <a:latin typeface="+mj-ea"/>
                <a:ea typeface="+mj-ea"/>
              </a:rPr>
              <a:t>확대강화</a:t>
            </a:r>
            <a:r>
              <a:rPr lang="en-US" altLang="ko-KR" dirty="0">
                <a:latin typeface="+mj-ea"/>
                <a:ea typeface="+mj-ea"/>
              </a:rPr>
              <a:t>)</a:t>
            </a:r>
            <a:endParaRPr lang="en-US" altLang="ko-KR" b="1" dirty="0">
              <a:latin typeface="+mj-ea"/>
              <a:ea typeface="+mj-ea"/>
            </a:endParaRPr>
          </a:p>
        </p:txBody>
      </p:sp>
    </p:spTree>
    <p:extLst>
      <p:ext uri="{BB962C8B-B14F-4D97-AF65-F5344CB8AC3E}">
        <p14:creationId xmlns:p14="http://schemas.microsoft.com/office/powerpoint/2010/main" val="8513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nSpc>
                <a:spcPct val="100000"/>
              </a:lnSpc>
            </a:pPr>
            <a:r>
              <a:rPr lang="en-US" altLang="ko-KR" dirty="0" smtClean="0">
                <a:latin typeface="+mj-ea"/>
              </a:rPr>
              <a:t>5. </a:t>
            </a:r>
            <a:r>
              <a:rPr lang="en-US" altLang="ko-KR" dirty="0" err="1">
                <a:latin typeface="+mj-ea"/>
              </a:rPr>
              <a:t>Robo</a:t>
            </a:r>
            <a:r>
              <a:rPr lang="en-US" altLang="ko-KR" dirty="0">
                <a:latin typeface="+mj-ea"/>
              </a:rPr>
              <a:t> </a:t>
            </a:r>
            <a:r>
              <a:rPr lang="en-US" altLang="ko-KR" dirty="0" smtClean="0">
                <a:latin typeface="+mj-ea"/>
              </a:rPr>
              <a:t>Revolution</a:t>
            </a:r>
            <a:endParaRPr lang="en-US" altLang="ko-KR" dirty="0">
              <a:latin typeface="+mj-ea"/>
            </a:endParaRPr>
          </a:p>
        </p:txBody>
      </p:sp>
      <p:sp>
        <p:nvSpPr>
          <p:cNvPr id="3" name="내용 개체 틀 2"/>
          <p:cNvSpPr>
            <a:spLocks noGrp="1"/>
          </p:cNvSpPr>
          <p:nvPr>
            <p:ph idx="1"/>
          </p:nvPr>
        </p:nvSpPr>
        <p:spPr/>
        <p:txBody>
          <a:bodyPr>
            <a:normAutofit/>
          </a:bodyPr>
          <a:lstStyle/>
          <a:p>
            <a:pPr>
              <a:lnSpc>
                <a:spcPct val="100000"/>
              </a:lnSpc>
            </a:pPr>
            <a:r>
              <a:rPr lang="en-US" altLang="ko-KR" b="1" dirty="0">
                <a:latin typeface="+mj-ea"/>
                <a:ea typeface="+mj-ea"/>
              </a:rPr>
              <a:t>[</a:t>
            </a:r>
            <a:r>
              <a:rPr lang="ko-KR" altLang="en-US" b="1" dirty="0" err="1">
                <a:latin typeface="+mj-ea"/>
                <a:ea typeface="+mj-ea"/>
              </a:rPr>
              <a:t>초중등</a:t>
            </a:r>
            <a:r>
              <a:rPr lang="en-US" altLang="ko-KR" b="1" dirty="0">
                <a:latin typeface="+mj-ea"/>
                <a:ea typeface="+mj-ea"/>
              </a:rPr>
              <a:t>] </a:t>
            </a:r>
            <a:r>
              <a:rPr lang="ko-KR" altLang="en-US" dirty="0">
                <a:latin typeface="+mj-ea"/>
                <a:ea typeface="+mj-ea"/>
              </a:rPr>
              <a:t>전세계적으로 </a:t>
            </a:r>
            <a:r>
              <a:rPr lang="ko-KR" altLang="en-US" dirty="0" err="1">
                <a:latin typeface="+mj-ea"/>
                <a:ea typeface="+mj-ea"/>
              </a:rPr>
              <a:t>초중등</a:t>
            </a:r>
            <a:r>
              <a:rPr lang="ko-KR" altLang="en-US" dirty="0">
                <a:latin typeface="+mj-ea"/>
                <a:ea typeface="+mj-ea"/>
              </a:rPr>
              <a:t> 교육에서 디지털 교수지원 서비스</a:t>
            </a:r>
            <a:r>
              <a:rPr lang="en-US" altLang="ko-KR" dirty="0">
                <a:latin typeface="+mj-ea"/>
                <a:ea typeface="+mj-ea"/>
              </a:rPr>
              <a:t>(Digital Teaching Assistants)</a:t>
            </a:r>
            <a:r>
              <a:rPr lang="ko-KR" altLang="en-US" dirty="0">
                <a:latin typeface="+mj-ea"/>
                <a:ea typeface="+mj-ea"/>
              </a:rPr>
              <a:t>가 특징이다</a:t>
            </a:r>
            <a:r>
              <a:rPr lang="en-US" altLang="ko-KR" dirty="0">
                <a:latin typeface="+mj-ea"/>
                <a:ea typeface="+mj-ea"/>
              </a:rPr>
              <a:t>. </a:t>
            </a:r>
            <a:r>
              <a:rPr lang="ko-KR" altLang="en-US" dirty="0">
                <a:latin typeface="+mj-ea"/>
                <a:ea typeface="+mj-ea"/>
              </a:rPr>
              <a:t>음성 인식을 기반으로 한 </a:t>
            </a:r>
            <a:r>
              <a:rPr lang="en-US" altLang="ko-KR" dirty="0">
                <a:latin typeface="+mj-ea"/>
                <a:ea typeface="+mj-ea"/>
              </a:rPr>
              <a:t>DTA</a:t>
            </a:r>
            <a:r>
              <a:rPr lang="ko-KR" altLang="en-US" dirty="0">
                <a:latin typeface="+mj-ea"/>
                <a:ea typeface="+mj-ea"/>
              </a:rPr>
              <a:t>는 교사와 학습관리</a:t>
            </a:r>
            <a:r>
              <a:rPr lang="en-US" altLang="ko-KR" dirty="0">
                <a:latin typeface="+mj-ea"/>
                <a:ea typeface="+mj-ea"/>
              </a:rPr>
              <a:t>, </a:t>
            </a:r>
            <a:r>
              <a:rPr lang="ko-KR" altLang="en-US" dirty="0">
                <a:latin typeface="+mj-ea"/>
                <a:ea typeface="+mj-ea"/>
              </a:rPr>
              <a:t>개인화된 학습을 </a:t>
            </a:r>
            <a:r>
              <a:rPr lang="ko-KR" altLang="en-US" dirty="0" smtClean="0">
                <a:latin typeface="+mj-ea"/>
                <a:ea typeface="+mj-ea"/>
              </a:rPr>
              <a:t>지원하게 된다</a:t>
            </a:r>
            <a:r>
              <a:rPr lang="en-US" altLang="ko-KR" dirty="0" smtClean="0">
                <a:latin typeface="+mj-ea"/>
                <a:ea typeface="+mj-ea"/>
              </a:rPr>
              <a:t>.</a:t>
            </a:r>
          </a:p>
          <a:p>
            <a:pPr>
              <a:lnSpc>
                <a:spcPct val="100000"/>
              </a:lnSpc>
            </a:pPr>
            <a:endParaRPr lang="en-US" altLang="ko-KR" dirty="0">
              <a:latin typeface="+mj-ea"/>
              <a:ea typeface="+mj-ea"/>
            </a:endParaRPr>
          </a:p>
          <a:p>
            <a:pPr>
              <a:lnSpc>
                <a:spcPct val="100000"/>
              </a:lnSpc>
            </a:pPr>
            <a:r>
              <a:rPr lang="en-US" altLang="ko-KR" b="1" dirty="0" smtClean="0">
                <a:latin typeface="+mj-ea"/>
                <a:ea typeface="+mj-ea"/>
              </a:rPr>
              <a:t>[</a:t>
            </a:r>
            <a:r>
              <a:rPr lang="ko-KR" altLang="en-US" b="1" dirty="0">
                <a:latin typeface="+mj-ea"/>
                <a:ea typeface="+mj-ea"/>
              </a:rPr>
              <a:t>교사</a:t>
            </a:r>
            <a:r>
              <a:rPr lang="en-US" altLang="ko-KR" b="1" dirty="0">
                <a:latin typeface="+mj-ea"/>
                <a:ea typeface="+mj-ea"/>
              </a:rPr>
              <a:t>]</a:t>
            </a:r>
            <a:r>
              <a:rPr lang="en-US" altLang="ko-KR" dirty="0">
                <a:latin typeface="+mj-ea"/>
                <a:ea typeface="+mj-ea"/>
              </a:rPr>
              <a:t> </a:t>
            </a:r>
            <a:r>
              <a:rPr lang="ko-KR" altLang="en-US" b="1" dirty="0">
                <a:latin typeface="+mj-ea"/>
                <a:ea typeface="+mj-ea"/>
              </a:rPr>
              <a:t>세계의 교육과정은 완전한 디지털화</a:t>
            </a:r>
            <a:r>
              <a:rPr lang="en-US" altLang="ko-KR" b="1" dirty="0">
                <a:latin typeface="+mj-ea"/>
                <a:ea typeface="+mj-ea"/>
              </a:rPr>
              <a:t>, </a:t>
            </a:r>
            <a:r>
              <a:rPr lang="ko-KR" altLang="en-US" b="1" dirty="0">
                <a:latin typeface="+mj-ea"/>
                <a:ea typeface="+mj-ea"/>
              </a:rPr>
              <a:t>태그</a:t>
            </a:r>
            <a:r>
              <a:rPr lang="en-US" altLang="ko-KR" b="1" dirty="0">
                <a:latin typeface="+mj-ea"/>
                <a:ea typeface="+mj-ea"/>
              </a:rPr>
              <a:t>, </a:t>
            </a:r>
            <a:r>
              <a:rPr lang="ko-KR" altLang="en-US" b="1" dirty="0">
                <a:latin typeface="+mj-ea"/>
                <a:ea typeface="+mj-ea"/>
              </a:rPr>
              <a:t>분류 그리고 주문형 체계가 만들어질 것이고</a:t>
            </a:r>
            <a:r>
              <a:rPr lang="en-US" altLang="ko-KR" b="1" dirty="0">
                <a:latin typeface="+mj-ea"/>
                <a:ea typeface="+mj-ea"/>
              </a:rPr>
              <a:t>, </a:t>
            </a:r>
            <a:r>
              <a:rPr lang="ko-KR" altLang="en-US" b="1" dirty="0">
                <a:latin typeface="+mj-ea"/>
                <a:ea typeface="+mj-ea"/>
              </a:rPr>
              <a:t>선생님은 보다 복잡하고 높은 차원의 교수활동에 </a:t>
            </a:r>
            <a:r>
              <a:rPr lang="ko-KR" altLang="en-US" b="1" dirty="0" smtClean="0">
                <a:latin typeface="+mj-ea"/>
                <a:ea typeface="+mj-ea"/>
              </a:rPr>
              <a:t>집중할 것이다</a:t>
            </a:r>
            <a:r>
              <a:rPr lang="en-US" altLang="ko-KR" dirty="0">
                <a:latin typeface="+mj-ea"/>
                <a:ea typeface="+mj-ea"/>
              </a:rPr>
              <a:t>.(PBL World, </a:t>
            </a:r>
            <a:r>
              <a:rPr lang="en-US" altLang="ko-KR" dirty="0" smtClean="0">
                <a:latin typeface="+mj-ea"/>
                <a:ea typeface="+mj-ea"/>
              </a:rPr>
              <a:t>Work bench Education </a:t>
            </a:r>
            <a:r>
              <a:rPr lang="ko-KR" altLang="en-US" dirty="0">
                <a:latin typeface="+mj-ea"/>
                <a:ea typeface="+mj-ea"/>
              </a:rPr>
              <a:t>등의 교육과정과 콘텐츠는 엄청난 부를 가져다 </a:t>
            </a:r>
            <a:r>
              <a:rPr lang="ko-KR" altLang="en-US" dirty="0" smtClean="0">
                <a:latin typeface="+mj-ea"/>
                <a:ea typeface="+mj-ea"/>
              </a:rPr>
              <a:t>줄 것인가</a:t>
            </a:r>
            <a:r>
              <a:rPr lang="en-US" altLang="ko-KR" dirty="0">
                <a:latin typeface="+mj-ea"/>
                <a:ea typeface="+mj-ea"/>
              </a:rPr>
              <a:t>?)</a:t>
            </a:r>
            <a:endParaRPr lang="en-US" altLang="ko-KR" b="1" dirty="0">
              <a:latin typeface="+mj-ea"/>
              <a:ea typeface="+mj-ea"/>
            </a:endParaRPr>
          </a:p>
        </p:txBody>
      </p:sp>
    </p:spTree>
    <p:extLst>
      <p:ext uri="{BB962C8B-B14F-4D97-AF65-F5344CB8AC3E}">
        <p14:creationId xmlns:p14="http://schemas.microsoft.com/office/powerpoint/2010/main" val="144010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64" y="1340768"/>
            <a:ext cx="5472608" cy="3648406"/>
          </a:xfrm>
          <a:prstGeom prst="rect">
            <a:avLst/>
          </a:prstGeom>
        </p:spPr>
      </p:pic>
      <p:pic>
        <p:nvPicPr>
          <p:cNvPr id="10"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t="16571" r="-860"/>
          <a:stretch/>
        </p:blipFill>
        <p:spPr>
          <a:xfrm>
            <a:off x="6094412" y="1340768"/>
            <a:ext cx="5880907" cy="3648406"/>
          </a:xfrm>
          <a:prstGeom prst="rect">
            <a:avLst/>
          </a:prstGeom>
        </p:spPr>
      </p:pic>
    </p:spTree>
    <p:extLst>
      <p:ext uri="{BB962C8B-B14F-4D97-AF65-F5344CB8AC3E}">
        <p14:creationId xmlns:p14="http://schemas.microsoft.com/office/powerpoint/2010/main" val="7363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9976" y="-3708"/>
            <a:ext cx="12188825" cy="6858000"/>
          </a:xfrm>
          <a:prstGeom prst="rect">
            <a:avLst/>
          </a:prstGeom>
          <a:solidFill>
            <a:srgbClr val="DADFE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 name="สี่เหลี่ยมผืนผ้า 5"/>
          <p:cNvSpPr/>
          <p:nvPr/>
        </p:nvSpPr>
        <p:spPr>
          <a:xfrm>
            <a:off x="0" y="0"/>
            <a:ext cx="12188825" cy="756320"/>
          </a:xfrm>
          <a:prstGeom prst="rect">
            <a:avLst/>
          </a:prstGeom>
          <a:solidFill>
            <a:srgbClr val="BB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41" name="Picture 4" descr="ผลการค้นหารูปภาพสำหรับ thailand map"/>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924231" y="498130"/>
            <a:ext cx="4612830" cy="6190878"/>
          </a:xfrm>
          <a:prstGeom prst="rect">
            <a:avLst/>
          </a:prstGeom>
          <a:noFill/>
          <a:extLst>
            <a:ext uri="{909E8E84-426E-40DD-AFC4-6F175D3DCCD1}">
              <a14:hiddenFill xmlns:a14="http://schemas.microsoft.com/office/drawing/2010/main">
                <a:solidFill>
                  <a:srgbClr val="FFFFFF"/>
                </a:solidFill>
              </a14:hiddenFill>
            </a:ext>
          </a:extLst>
        </p:spPr>
      </p:pic>
      <p:sp>
        <p:nvSpPr>
          <p:cNvPr id="9221" name="สี่เหลี่ยมผืนผ้า 9220"/>
          <p:cNvSpPr/>
          <p:nvPr/>
        </p:nvSpPr>
        <p:spPr>
          <a:xfrm>
            <a:off x="1969674" y="169728"/>
            <a:ext cx="9101841" cy="523220"/>
          </a:xfrm>
          <a:prstGeom prst="rect">
            <a:avLst/>
          </a:prstGeom>
        </p:spPr>
        <p:txBody>
          <a:bodyPr wrap="square">
            <a:spAutoFit/>
          </a:bodyPr>
          <a:lstStyle/>
          <a:p>
            <a:pPr algn="ctr"/>
            <a:r>
              <a:rPr lang="en-US" sz="2800" b="1" dirty="0">
                <a:effectLst>
                  <a:glow rad="127000">
                    <a:schemeClr val="bg1"/>
                  </a:glow>
                </a:effectLst>
                <a:latin typeface="Times New Roman" pitchFamily="18" charset="0"/>
                <a:ea typeface="Times New Roman" panose="02020603050405020304" pitchFamily="18" charset="0"/>
                <a:cs typeface="Times New Roman" pitchFamily="18" charset="0"/>
              </a:rPr>
              <a:t>The 30-year Thailand  project (2000 - 2030)</a:t>
            </a:r>
            <a:endParaRPr lang="th-TH" sz="2800" b="1" dirty="0">
              <a:effectLst>
                <a:glow rad="127000">
                  <a:schemeClr val="bg1"/>
                </a:glow>
              </a:effectLst>
              <a:latin typeface="Times New Roman" pitchFamily="18" charset="0"/>
            </a:endParaRPr>
          </a:p>
        </p:txBody>
      </p:sp>
      <p:grpSp>
        <p:nvGrpSpPr>
          <p:cNvPr id="12" name="กลุ่ม 11"/>
          <p:cNvGrpSpPr/>
          <p:nvPr/>
        </p:nvGrpSpPr>
        <p:grpSpPr>
          <a:xfrm>
            <a:off x="9977" y="4047456"/>
            <a:ext cx="4160883" cy="461665"/>
            <a:chOff x="7484" y="3493109"/>
            <a:chExt cx="3121475" cy="461665"/>
          </a:xfrm>
        </p:grpSpPr>
        <p:sp>
          <p:nvSpPr>
            <p:cNvPr id="273" name="เครื่องหมายบั้ง 272"/>
            <p:cNvSpPr/>
            <p:nvPr/>
          </p:nvSpPr>
          <p:spPr>
            <a:xfrm>
              <a:off x="7484" y="3493109"/>
              <a:ext cx="3121475" cy="360000"/>
            </a:xfrm>
            <a:prstGeom prst="chevron">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335" name="กล่องข้อความ 334"/>
            <p:cNvSpPr txBox="1"/>
            <p:nvPr/>
          </p:nvSpPr>
          <p:spPr>
            <a:xfrm>
              <a:off x="157084" y="3493109"/>
              <a:ext cx="2641115" cy="461665"/>
            </a:xfrm>
            <a:prstGeom prst="rect">
              <a:avLst/>
            </a:prstGeom>
            <a:noFill/>
          </p:spPr>
          <p:txBody>
            <a:bodyPr wrap="square" rtlCol="0">
              <a:spAutoFit/>
            </a:bodyPr>
            <a:lstStyle/>
            <a:p>
              <a:r>
                <a:rPr lang="en-US" sz="2400" dirty="0">
                  <a:latin typeface="Times New Roman" pitchFamily="18" charset="0"/>
                  <a:cs typeface="Times New Roman" pitchFamily="18" charset="0"/>
                </a:rPr>
                <a:t>2000-2010</a:t>
              </a:r>
              <a:endParaRPr lang="th-TH" sz="2400" dirty="0">
                <a:latin typeface="Times New Roman" pitchFamily="18" charset="0"/>
              </a:endParaRPr>
            </a:p>
          </p:txBody>
        </p:sp>
      </p:grpSp>
      <p:grpSp>
        <p:nvGrpSpPr>
          <p:cNvPr id="5" name="กลุ่ม 4"/>
          <p:cNvGrpSpPr/>
          <p:nvPr/>
        </p:nvGrpSpPr>
        <p:grpSpPr>
          <a:xfrm>
            <a:off x="7936520" y="3996623"/>
            <a:ext cx="4160883" cy="461665"/>
            <a:chOff x="5953940" y="3442276"/>
            <a:chExt cx="3121475" cy="461665"/>
          </a:xfrm>
        </p:grpSpPr>
        <p:sp>
          <p:nvSpPr>
            <p:cNvPr id="279" name="เครื่องหมายบั้ง 278"/>
            <p:cNvSpPr/>
            <p:nvPr/>
          </p:nvSpPr>
          <p:spPr>
            <a:xfrm>
              <a:off x="5953940" y="3511250"/>
              <a:ext cx="3121475" cy="360000"/>
            </a:xfrm>
            <a:prstGeom prst="chevron">
              <a:avLst/>
            </a:prstGeom>
            <a:solidFill>
              <a:srgbClr val="00B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336" name="กล่องข้อความ 335"/>
            <p:cNvSpPr txBox="1"/>
            <p:nvPr/>
          </p:nvSpPr>
          <p:spPr>
            <a:xfrm>
              <a:off x="6103540" y="3442276"/>
              <a:ext cx="1762414" cy="461665"/>
            </a:xfrm>
            <a:prstGeom prst="rect">
              <a:avLst/>
            </a:prstGeom>
            <a:noFill/>
          </p:spPr>
          <p:txBody>
            <a:bodyPr wrap="square" rtlCol="0">
              <a:spAutoFit/>
            </a:bodyPr>
            <a:lstStyle/>
            <a:p>
              <a:r>
                <a:rPr lang="en-US" sz="2400" dirty="0">
                  <a:latin typeface="Times New Roman" pitchFamily="18" charset="0"/>
                  <a:cs typeface="Times New Roman" pitchFamily="18" charset="0"/>
                </a:rPr>
                <a:t>2021-2030</a:t>
              </a:r>
              <a:endParaRPr lang="th-TH" sz="2400" dirty="0">
                <a:latin typeface="Times New Roman" pitchFamily="18" charset="0"/>
              </a:endParaRPr>
            </a:p>
          </p:txBody>
        </p:sp>
      </p:grpSp>
      <p:grpSp>
        <p:nvGrpSpPr>
          <p:cNvPr id="8" name="กลุ่ม 7"/>
          <p:cNvGrpSpPr/>
          <p:nvPr/>
        </p:nvGrpSpPr>
        <p:grpSpPr>
          <a:xfrm>
            <a:off x="3975052" y="4014764"/>
            <a:ext cx="4160883" cy="461665"/>
            <a:chOff x="2982065" y="3460417"/>
            <a:chExt cx="3121475" cy="461665"/>
          </a:xfrm>
        </p:grpSpPr>
        <p:sp>
          <p:nvSpPr>
            <p:cNvPr id="243" name="เครื่องหมายบั้ง 242"/>
            <p:cNvSpPr/>
            <p:nvPr/>
          </p:nvSpPr>
          <p:spPr>
            <a:xfrm>
              <a:off x="2982065" y="3498993"/>
              <a:ext cx="3121475" cy="360000"/>
            </a:xfrm>
            <a:prstGeom prst="chevron">
              <a:avLst/>
            </a:prstGeom>
            <a:solidFill>
              <a:srgbClr val="CA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337" name="กล่องข้อความ 336"/>
            <p:cNvSpPr txBox="1"/>
            <p:nvPr/>
          </p:nvSpPr>
          <p:spPr>
            <a:xfrm>
              <a:off x="3136443" y="3460417"/>
              <a:ext cx="1762414" cy="461665"/>
            </a:xfrm>
            <a:prstGeom prst="rect">
              <a:avLst/>
            </a:prstGeom>
            <a:noFill/>
          </p:spPr>
          <p:txBody>
            <a:bodyPr wrap="square" rtlCol="0">
              <a:spAutoFit/>
            </a:bodyPr>
            <a:lstStyle/>
            <a:p>
              <a:r>
                <a:rPr lang="en-US" sz="2400" dirty="0">
                  <a:latin typeface="Times New Roman" pitchFamily="18" charset="0"/>
                  <a:cs typeface="Times New Roman" pitchFamily="18" charset="0"/>
                </a:rPr>
                <a:t>2011-2020</a:t>
              </a:r>
              <a:endParaRPr lang="th-TH" sz="2400" dirty="0">
                <a:latin typeface="Times New Roman" pitchFamily="18" charset="0"/>
              </a:endParaRPr>
            </a:p>
          </p:txBody>
        </p:sp>
      </p:grpSp>
      <p:sp>
        <p:nvSpPr>
          <p:cNvPr id="338" name="กล่องข้อความ 337"/>
          <p:cNvSpPr txBox="1"/>
          <p:nvPr/>
        </p:nvSpPr>
        <p:spPr>
          <a:xfrm>
            <a:off x="390295" y="3250265"/>
            <a:ext cx="3520570" cy="646331"/>
          </a:xfrm>
          <a:prstGeom prst="rect">
            <a:avLst/>
          </a:prstGeom>
          <a:solidFill>
            <a:srgbClr val="FF9C00"/>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Invested in HRD (PhD) and R&amp;D on Innovations </a:t>
            </a:r>
            <a:endParaRPr lang="th-TH" dirty="0">
              <a:solidFill>
                <a:sysClr val="windowText" lastClr="000000"/>
              </a:solidFill>
              <a:latin typeface="Times New Roman" pitchFamily="18" charset="0"/>
            </a:endParaRPr>
          </a:p>
        </p:txBody>
      </p:sp>
      <p:sp>
        <p:nvSpPr>
          <p:cNvPr id="339" name="กล่องข้อความ 338"/>
          <p:cNvSpPr txBox="1"/>
          <p:nvPr/>
        </p:nvSpPr>
        <p:spPr>
          <a:xfrm>
            <a:off x="4386607" y="2773211"/>
            <a:ext cx="3549913" cy="923330"/>
          </a:xfrm>
          <a:prstGeom prst="rect">
            <a:avLst/>
          </a:prstGeom>
          <a:solidFill>
            <a:srgbClr val="CA5476"/>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Strengthen Network (among teacher education Institutes) in using Innovations</a:t>
            </a:r>
            <a:endParaRPr lang="th-TH" dirty="0">
              <a:solidFill>
                <a:sysClr val="windowText" lastClr="000000"/>
              </a:solidFill>
              <a:latin typeface="Times New Roman" pitchFamily="18" charset="0"/>
            </a:endParaRPr>
          </a:p>
        </p:txBody>
      </p:sp>
      <p:sp>
        <p:nvSpPr>
          <p:cNvPr id="340" name="กล่องข้อความ 339"/>
          <p:cNvSpPr txBox="1"/>
          <p:nvPr/>
        </p:nvSpPr>
        <p:spPr>
          <a:xfrm>
            <a:off x="8227509" y="2385815"/>
            <a:ext cx="3530931" cy="646331"/>
          </a:xfrm>
          <a:prstGeom prst="rect">
            <a:avLst/>
          </a:prstGeom>
          <a:solidFill>
            <a:srgbClr val="00BCAE"/>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Expand Innovations </a:t>
            </a:r>
          </a:p>
          <a:p>
            <a:pPr algn="ctr"/>
            <a:r>
              <a:rPr lang="en-US" dirty="0">
                <a:solidFill>
                  <a:sysClr val="windowText" lastClr="000000"/>
                </a:solidFill>
                <a:latin typeface="Times New Roman" pitchFamily="18" charset="0"/>
                <a:cs typeface="Times New Roman" pitchFamily="18" charset="0"/>
              </a:rPr>
              <a:t>across the country and region</a:t>
            </a:r>
            <a:endParaRPr lang="th-TH" dirty="0">
              <a:solidFill>
                <a:sysClr val="windowText" lastClr="000000"/>
              </a:solidFill>
              <a:latin typeface="Times New Roman" pitchFamily="18" charset="0"/>
            </a:endParaRPr>
          </a:p>
        </p:txBody>
      </p:sp>
    </p:spTree>
    <p:extLst>
      <p:ext uri="{BB962C8B-B14F-4D97-AF65-F5344CB8AC3E}">
        <p14:creationId xmlns:p14="http://schemas.microsoft.com/office/powerpoint/2010/main" val="314925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500"/>
                                        <p:tgtEl>
                                          <p:spTgt spid="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9"/>
                                        </p:tgtEl>
                                        <p:attrNameLst>
                                          <p:attrName>style.visibility</p:attrName>
                                        </p:attrNameLst>
                                      </p:cBhvr>
                                      <p:to>
                                        <p:strVal val="visible"/>
                                      </p:to>
                                    </p:set>
                                    <p:animEffect transition="in" filter="fade">
                                      <p:cBhvr>
                                        <p:cTn id="22" dur="500"/>
                                        <p:tgtEl>
                                          <p:spTgt spid="3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0"/>
                                        </p:tgtEl>
                                        <p:attrNameLst>
                                          <p:attrName>style.visibility</p:attrName>
                                        </p:attrNameLst>
                                      </p:cBhvr>
                                      <p:to>
                                        <p:strVal val="visible"/>
                                      </p:to>
                                    </p:set>
                                    <p:animEffect transition="in" filter="fade">
                                      <p:cBhvr>
                                        <p:cTn id="32"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9" grpId="0" animBg="1"/>
      <p:bldP spid="3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9976" y="-3708"/>
            <a:ext cx="12188825" cy="6858000"/>
          </a:xfrm>
          <a:prstGeom prst="rect">
            <a:avLst/>
          </a:prstGeom>
          <a:solidFill>
            <a:srgbClr val="DADFE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Times New Roman" pitchFamily="18" charset="0"/>
            </a:endParaRPr>
          </a:p>
        </p:txBody>
      </p:sp>
      <p:sp>
        <p:nvSpPr>
          <p:cNvPr id="6" name="สี่เหลี่ยมผืนผ้า 5"/>
          <p:cNvSpPr/>
          <p:nvPr/>
        </p:nvSpPr>
        <p:spPr>
          <a:xfrm>
            <a:off x="0" y="0"/>
            <a:ext cx="12188825" cy="756320"/>
          </a:xfrm>
          <a:prstGeom prst="rect">
            <a:avLst/>
          </a:prstGeom>
          <a:solidFill>
            <a:srgbClr val="BB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pic>
        <p:nvPicPr>
          <p:cNvPr id="330" name="Picture 4" descr="ผลการค้นหารูปภาพสำหรับ thailand map"/>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924231" y="498130"/>
            <a:ext cx="4612830" cy="6190878"/>
          </a:xfrm>
          <a:prstGeom prst="rect">
            <a:avLst/>
          </a:prstGeom>
          <a:noFill/>
          <a:extLst>
            <a:ext uri="{909E8E84-426E-40DD-AFC4-6F175D3DCCD1}">
              <a14:hiddenFill xmlns:a14="http://schemas.microsoft.com/office/drawing/2010/main">
                <a:solidFill>
                  <a:srgbClr val="FFFFFF"/>
                </a:solidFill>
              </a14:hiddenFill>
            </a:ext>
          </a:extLst>
        </p:spPr>
      </p:pic>
      <p:sp>
        <p:nvSpPr>
          <p:cNvPr id="2" name="ตัวแทนหมายเลขสไลด์ 1"/>
          <p:cNvSpPr>
            <a:spLocks noGrp="1"/>
          </p:cNvSpPr>
          <p:nvPr>
            <p:ph type="sldNum" sz="quarter" idx="12"/>
          </p:nvPr>
        </p:nvSpPr>
        <p:spPr/>
        <p:txBody>
          <a:bodyPr/>
          <a:lstStyle/>
          <a:p>
            <a:fld id="{645AC100-5F40-4FE8-AC62-72388501CE78}" type="slidenum">
              <a:rPr lang="th-TH" smtClean="0">
                <a:latin typeface="Times New Roman" pitchFamily="18" charset="0"/>
              </a:rPr>
              <a:t>14</a:t>
            </a:fld>
            <a:endParaRPr lang="th-TH">
              <a:latin typeface="Times New Roman" pitchFamily="18" charset="0"/>
            </a:endParaRPr>
          </a:p>
        </p:txBody>
      </p:sp>
      <p:grpSp>
        <p:nvGrpSpPr>
          <p:cNvPr id="9227" name="กลุ่ม 9226"/>
          <p:cNvGrpSpPr/>
          <p:nvPr/>
        </p:nvGrpSpPr>
        <p:grpSpPr>
          <a:xfrm>
            <a:off x="41166" y="4179365"/>
            <a:ext cx="11812120" cy="366793"/>
            <a:chOff x="30882" y="4179364"/>
            <a:chExt cx="8861398" cy="366793"/>
          </a:xfrm>
        </p:grpSpPr>
        <p:grpSp>
          <p:nvGrpSpPr>
            <p:cNvPr id="9226" name="กลุ่ม 9225"/>
            <p:cNvGrpSpPr/>
            <p:nvPr/>
          </p:nvGrpSpPr>
          <p:grpSpPr>
            <a:xfrm>
              <a:off x="30882" y="4179364"/>
              <a:ext cx="8861398" cy="366793"/>
              <a:chOff x="30882" y="4179364"/>
              <a:chExt cx="8861398" cy="366793"/>
            </a:xfrm>
          </p:grpSpPr>
          <p:sp>
            <p:nvSpPr>
              <p:cNvPr id="9" name="เครื่องหมายบั้ง 8"/>
              <p:cNvSpPr/>
              <p:nvPr/>
            </p:nvSpPr>
            <p:spPr>
              <a:xfrm>
                <a:off x="4320272" y="4186157"/>
                <a:ext cx="2916000" cy="360000"/>
              </a:xfrm>
              <a:prstGeom prst="chevron">
                <a:avLst/>
              </a:prstGeom>
              <a:solidFill>
                <a:srgbClr val="CA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0" name="เครื่องหมายบั้ง 9"/>
              <p:cNvSpPr/>
              <p:nvPr/>
            </p:nvSpPr>
            <p:spPr>
              <a:xfrm>
                <a:off x="30882" y="4186157"/>
                <a:ext cx="4428000" cy="360000"/>
              </a:xfrm>
              <a:prstGeom prst="chevron">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nvGrpSpPr>
              <p:cNvPr id="95" name="กลุ่ม 94"/>
              <p:cNvGrpSpPr/>
              <p:nvPr/>
            </p:nvGrpSpPr>
            <p:grpSpPr>
              <a:xfrm>
                <a:off x="7092280" y="4179364"/>
                <a:ext cx="1800000" cy="360000"/>
                <a:chOff x="7092280" y="4179364"/>
                <a:chExt cx="1800000" cy="360000"/>
              </a:xfrm>
            </p:grpSpPr>
            <p:sp>
              <p:nvSpPr>
                <p:cNvPr id="4" name="เครื่องหมายบั้ง 3"/>
                <p:cNvSpPr/>
                <p:nvPr/>
              </p:nvSpPr>
              <p:spPr>
                <a:xfrm>
                  <a:off x="7092280" y="4179364"/>
                  <a:ext cx="1800000" cy="360000"/>
                </a:xfrm>
                <a:prstGeom prst="chevron">
                  <a:avLst/>
                </a:prstGeom>
                <a:solidFill>
                  <a:srgbClr val="00B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nvGrpSpPr>
                <p:cNvPr id="28" name="กลุ่ม 27"/>
                <p:cNvGrpSpPr/>
                <p:nvPr/>
              </p:nvGrpSpPr>
              <p:grpSpPr>
                <a:xfrm>
                  <a:off x="7836552" y="4218232"/>
                  <a:ext cx="943584" cy="270007"/>
                  <a:chOff x="4924560" y="4230489"/>
                  <a:chExt cx="943584" cy="270007"/>
                </a:xfrm>
              </p:grpSpPr>
              <p:sp>
                <p:nvSpPr>
                  <p:cNvPr id="29" name="สามเหลี่ยมหน้าจั่ว 28"/>
                  <p:cNvSpPr/>
                  <p:nvPr/>
                </p:nvSpPr>
                <p:spPr>
                  <a:xfrm rot="5400000">
                    <a:off x="5684037" y="4310925"/>
                    <a:ext cx="257750" cy="110464"/>
                  </a:xfrm>
                  <a:prstGeom prst="triangle">
                    <a:avLst/>
                  </a:prstGeom>
                  <a:solidFill>
                    <a:srgbClr val="E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0" name="สามเหลี่ยมหน้าจั่ว 29"/>
                  <p:cNvSpPr/>
                  <p:nvPr/>
                </p:nvSpPr>
                <p:spPr>
                  <a:xfrm rot="5400000">
                    <a:off x="5518341" y="4304132"/>
                    <a:ext cx="257750" cy="110464"/>
                  </a:xfrm>
                  <a:prstGeom prst="triangle">
                    <a:avLst/>
                  </a:prstGeom>
                  <a:solidFill>
                    <a:srgbClr val="AF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 name="สามเหลี่ยมหน้าจั่ว 30"/>
                  <p:cNvSpPr/>
                  <p:nvPr/>
                </p:nvSpPr>
                <p:spPr>
                  <a:xfrm rot="5400000">
                    <a:off x="5352645" y="4310925"/>
                    <a:ext cx="257750" cy="110464"/>
                  </a:xfrm>
                  <a:prstGeom prst="triangle">
                    <a:avLst/>
                  </a:prstGeom>
                  <a:solidFill>
                    <a:srgbClr val="A3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2" name="สามเหลี่ยมหน้าจั่ว 31"/>
                  <p:cNvSpPr/>
                  <p:nvPr/>
                </p:nvSpPr>
                <p:spPr>
                  <a:xfrm rot="5400000">
                    <a:off x="5182309" y="4316389"/>
                    <a:ext cx="257750" cy="110464"/>
                  </a:xfrm>
                  <a:prstGeom prst="triangle">
                    <a:avLst/>
                  </a:prstGeom>
                  <a:solidFill>
                    <a:srgbClr val="6A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3" name="สามเหลี่ยมหน้าจั่ว 32"/>
                  <p:cNvSpPr/>
                  <p:nvPr/>
                </p:nvSpPr>
                <p:spPr>
                  <a:xfrm rot="5400000">
                    <a:off x="5016613" y="4309596"/>
                    <a:ext cx="257750" cy="110464"/>
                  </a:xfrm>
                  <a:prstGeom prst="triangle">
                    <a:avLst/>
                  </a:prstGeom>
                  <a:solidFill>
                    <a:srgbClr val="4FD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4" name="สามเหลี่ยมหน้าจั่ว 33"/>
                  <p:cNvSpPr/>
                  <p:nvPr/>
                </p:nvSpPr>
                <p:spPr>
                  <a:xfrm rot="5400000">
                    <a:off x="4850917" y="4316389"/>
                    <a:ext cx="257750" cy="110464"/>
                  </a:xfrm>
                  <a:prstGeom prst="triangle">
                    <a:avLst/>
                  </a:prstGeom>
                  <a:solidFill>
                    <a:srgbClr val="20C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7" name="สามเหลี่ยมหน้าจั่ว 26"/>
            <p:cNvSpPr/>
            <p:nvPr/>
          </p:nvSpPr>
          <p:spPr>
            <a:xfrm rot="5400000">
              <a:off x="3122725" y="4304132"/>
              <a:ext cx="257750" cy="110464"/>
            </a:xfrm>
            <a:prstGeom prst="triangle">
              <a:avLst/>
            </a:prstGeom>
            <a:solidFill>
              <a:srgbClr val="FFA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18" name="กลุ่ม 117"/>
          <p:cNvGrpSpPr/>
          <p:nvPr/>
        </p:nvGrpSpPr>
        <p:grpSpPr>
          <a:xfrm>
            <a:off x="195920" y="4575776"/>
            <a:ext cx="1844244" cy="2237600"/>
            <a:chOff x="347440" y="3886812"/>
            <a:chExt cx="1383543" cy="2237600"/>
          </a:xfrm>
        </p:grpSpPr>
        <p:grpSp>
          <p:nvGrpSpPr>
            <p:cNvPr id="107" name="กลุ่ม 106"/>
            <p:cNvGrpSpPr/>
            <p:nvPr/>
          </p:nvGrpSpPr>
          <p:grpSpPr>
            <a:xfrm flipV="1">
              <a:off x="470585" y="3886812"/>
              <a:ext cx="1260398" cy="2237600"/>
              <a:chOff x="1044553" y="925124"/>
              <a:chExt cx="2551670" cy="4530010"/>
            </a:xfrm>
          </p:grpSpPr>
          <p:grpSp>
            <p:nvGrpSpPr>
              <p:cNvPr id="108" name="กลุ่ม 107"/>
              <p:cNvGrpSpPr/>
              <p:nvPr/>
            </p:nvGrpSpPr>
            <p:grpSpPr>
              <a:xfrm>
                <a:off x="1842263" y="1908613"/>
                <a:ext cx="1753960" cy="2596596"/>
                <a:chOff x="4024081" y="1402341"/>
                <a:chExt cx="1753960" cy="2596596"/>
              </a:xfrm>
            </p:grpSpPr>
            <p:sp>
              <p:nvSpPr>
                <p:cNvPr id="116" name="วงรี 115"/>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17"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09" name="กลุ่ม 108"/>
              <p:cNvGrpSpPr/>
              <p:nvPr/>
            </p:nvGrpSpPr>
            <p:grpSpPr>
              <a:xfrm>
                <a:off x="1044553" y="925124"/>
                <a:ext cx="1699269" cy="4530010"/>
                <a:chOff x="1364428" y="-2737983"/>
                <a:chExt cx="1699269" cy="4530010"/>
              </a:xfrm>
            </p:grpSpPr>
            <p:grpSp>
              <p:nvGrpSpPr>
                <p:cNvPr id="110" name="กลุ่ม 109"/>
                <p:cNvGrpSpPr/>
                <p:nvPr/>
              </p:nvGrpSpPr>
              <p:grpSpPr>
                <a:xfrm>
                  <a:off x="1364428" y="-2737983"/>
                  <a:ext cx="1699269" cy="4530010"/>
                  <a:chOff x="1364428" y="-2737983"/>
                  <a:chExt cx="1699269" cy="4530010"/>
                </a:xfrm>
              </p:grpSpPr>
              <p:sp>
                <p:nvSpPr>
                  <p:cNvPr id="114" name="วงรี 113"/>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15" name="สามเหลี่ยมหน้าจั่ว 114"/>
                  <p:cNvSpPr/>
                  <p:nvPr/>
                </p:nvSpPr>
                <p:spPr>
                  <a:xfrm flipV="1">
                    <a:off x="1940146" y="-1246149"/>
                    <a:ext cx="545430" cy="30381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11" name="กลุ่ม 110"/>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12" name="วงรี 111"/>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13" name="พระจันทร์ 112"/>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121" name="กล่องข้อความ 120"/>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2000</a:t>
              </a:r>
              <a:endParaRPr lang="th-TH" sz="2400" b="1" spc="-300" dirty="0">
                <a:latin typeface="Times New Roman" pitchFamily="18" charset="0"/>
              </a:endParaRPr>
            </a:p>
          </p:txBody>
        </p:sp>
      </p:grpSp>
      <p:grpSp>
        <p:nvGrpSpPr>
          <p:cNvPr id="178" name="กลุ่ม 177"/>
          <p:cNvGrpSpPr/>
          <p:nvPr/>
        </p:nvGrpSpPr>
        <p:grpSpPr>
          <a:xfrm>
            <a:off x="-47451" y="3091224"/>
            <a:ext cx="1417741" cy="1256216"/>
            <a:chOff x="50010" y="2420240"/>
            <a:chExt cx="1421810" cy="1786563"/>
          </a:xfrm>
        </p:grpSpPr>
        <p:grpSp>
          <p:nvGrpSpPr>
            <p:cNvPr id="179" name="กลุ่ม 178"/>
            <p:cNvGrpSpPr/>
            <p:nvPr/>
          </p:nvGrpSpPr>
          <p:grpSpPr>
            <a:xfrm>
              <a:off x="198465" y="2420240"/>
              <a:ext cx="1273355" cy="1786563"/>
              <a:chOff x="1044553" y="925124"/>
              <a:chExt cx="2551670" cy="3580085"/>
            </a:xfrm>
          </p:grpSpPr>
          <p:grpSp>
            <p:nvGrpSpPr>
              <p:cNvPr id="181" name="กลุ่ม 180"/>
              <p:cNvGrpSpPr/>
              <p:nvPr/>
            </p:nvGrpSpPr>
            <p:grpSpPr>
              <a:xfrm>
                <a:off x="1842263" y="1908613"/>
                <a:ext cx="1753960" cy="2596596"/>
                <a:chOff x="4024081" y="1402341"/>
                <a:chExt cx="1753960" cy="2596596"/>
              </a:xfrm>
            </p:grpSpPr>
            <p:sp>
              <p:nvSpPr>
                <p:cNvPr id="189" name="วงรี 188"/>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90"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82" name="กลุ่ม 181"/>
              <p:cNvGrpSpPr/>
              <p:nvPr/>
            </p:nvGrpSpPr>
            <p:grpSpPr>
              <a:xfrm>
                <a:off x="1044553" y="925124"/>
                <a:ext cx="1699269" cy="3575372"/>
                <a:chOff x="1364428" y="-2737983"/>
                <a:chExt cx="1699269" cy="3575372"/>
              </a:xfrm>
            </p:grpSpPr>
            <p:grpSp>
              <p:nvGrpSpPr>
                <p:cNvPr id="183" name="กลุ่ม 182"/>
                <p:cNvGrpSpPr/>
                <p:nvPr/>
              </p:nvGrpSpPr>
              <p:grpSpPr>
                <a:xfrm>
                  <a:off x="1364428" y="-2737983"/>
                  <a:ext cx="1699269" cy="3575372"/>
                  <a:chOff x="1364428" y="-2737983"/>
                  <a:chExt cx="1699269" cy="3575372"/>
                </a:xfrm>
              </p:grpSpPr>
              <p:sp>
                <p:nvSpPr>
                  <p:cNvPr id="187" name="วงรี 186"/>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88" name="สามเหลี่ยมหน้าจั่ว 187"/>
                  <p:cNvSpPr/>
                  <p:nvPr/>
                </p:nvSpPr>
                <p:spPr>
                  <a:xfrm flipV="1">
                    <a:off x="1940149" y="-1246148"/>
                    <a:ext cx="457689" cy="20835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84" name="กลุ่ม 183"/>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85" name="วงรี 184"/>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86" name="พระจันทร์ 185"/>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180" name="กล่องข้อความ 179"/>
            <p:cNvSpPr txBox="1"/>
            <p:nvPr/>
          </p:nvSpPr>
          <p:spPr>
            <a:xfrm>
              <a:off x="50010" y="2615013"/>
              <a:ext cx="1085643" cy="656570"/>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1999</a:t>
              </a:r>
              <a:endParaRPr lang="th-TH" sz="2400" b="1" spc="-300" dirty="0">
                <a:latin typeface="Times New Roman" pitchFamily="18" charset="0"/>
              </a:endParaRPr>
            </a:p>
          </p:txBody>
        </p:sp>
      </p:grpSp>
      <p:grpSp>
        <p:nvGrpSpPr>
          <p:cNvPr id="123" name="กลุ่ม 122"/>
          <p:cNvGrpSpPr/>
          <p:nvPr/>
        </p:nvGrpSpPr>
        <p:grpSpPr>
          <a:xfrm>
            <a:off x="789905" y="968552"/>
            <a:ext cx="2119829" cy="3540568"/>
            <a:chOff x="264901" y="899240"/>
            <a:chExt cx="1590286" cy="3540568"/>
          </a:xfrm>
        </p:grpSpPr>
        <p:grpSp>
          <p:nvGrpSpPr>
            <p:cNvPr id="122" name="กลุ่ม 121"/>
            <p:cNvGrpSpPr/>
            <p:nvPr/>
          </p:nvGrpSpPr>
          <p:grpSpPr>
            <a:xfrm>
              <a:off x="264901" y="899240"/>
              <a:ext cx="1590286" cy="3540568"/>
              <a:chOff x="1441599" y="678995"/>
              <a:chExt cx="1590286" cy="3540568"/>
            </a:xfrm>
          </p:grpSpPr>
          <p:grpSp>
            <p:nvGrpSpPr>
              <p:cNvPr id="96" name="กลุ่ม 95"/>
              <p:cNvGrpSpPr/>
              <p:nvPr/>
            </p:nvGrpSpPr>
            <p:grpSpPr>
              <a:xfrm>
                <a:off x="1455148" y="678995"/>
                <a:ext cx="1576737" cy="3540568"/>
                <a:chOff x="1044553" y="925124"/>
                <a:chExt cx="2649445" cy="5949336"/>
              </a:xfrm>
            </p:grpSpPr>
            <p:grpSp>
              <p:nvGrpSpPr>
                <p:cNvPr id="97" name="กลุ่ม 96"/>
                <p:cNvGrpSpPr/>
                <p:nvPr/>
              </p:nvGrpSpPr>
              <p:grpSpPr>
                <a:xfrm>
                  <a:off x="1914884" y="1906561"/>
                  <a:ext cx="1779114" cy="4967899"/>
                  <a:chOff x="4096702" y="1400289"/>
                  <a:chExt cx="1779114" cy="4967899"/>
                </a:xfrm>
              </p:grpSpPr>
              <p:sp>
                <p:nvSpPr>
                  <p:cNvPr id="105" name="วงรี 104"/>
                  <p:cNvSpPr/>
                  <p:nvPr/>
                </p:nvSpPr>
                <p:spPr>
                  <a:xfrm rot="2884573">
                    <a:off x="4478647" y="1132260"/>
                    <a:ext cx="1129139"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06" name="สามเหลี่ยมหน้าจั่ว 63"/>
                  <p:cNvSpPr/>
                  <p:nvPr/>
                </p:nvSpPr>
                <p:spPr>
                  <a:xfrm flipV="1">
                    <a:off x="4096702" y="2485302"/>
                    <a:ext cx="924120" cy="388288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98" name="กลุ่ม 97"/>
                <p:cNvGrpSpPr/>
                <p:nvPr/>
              </p:nvGrpSpPr>
              <p:grpSpPr>
                <a:xfrm>
                  <a:off x="1044553" y="925124"/>
                  <a:ext cx="1699269" cy="1699269"/>
                  <a:chOff x="1364428" y="-2737983"/>
                  <a:chExt cx="1699269" cy="1699269"/>
                </a:xfrm>
              </p:grpSpPr>
              <p:sp>
                <p:nvSpPr>
                  <p:cNvPr id="103" name="วงรี 102"/>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nvGrpSpPr>
                  <p:cNvPr id="100" name="กลุ่ม 99"/>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01" name="วงรี 100"/>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02" name="พระจันทร์ 101"/>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124" name="กล่องข้อความ 123"/>
              <p:cNvSpPr txBox="1"/>
              <p:nvPr/>
            </p:nvSpPr>
            <p:spPr>
              <a:xfrm>
                <a:off x="1441599" y="946586"/>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2001</a:t>
                </a:r>
                <a:endParaRPr lang="th-TH" sz="2400" b="1" spc="-300" dirty="0">
                  <a:latin typeface="Times New Roman" pitchFamily="18" charset="0"/>
                </a:endParaRPr>
              </a:p>
            </p:txBody>
          </p:sp>
        </p:grpSp>
        <p:sp>
          <p:nvSpPr>
            <p:cNvPr id="191" name="สามเหลี่ยมหน้าจั่ว 190"/>
            <p:cNvSpPr/>
            <p:nvPr/>
          </p:nvSpPr>
          <p:spPr>
            <a:xfrm flipV="1">
              <a:off x="621073" y="1843786"/>
              <a:ext cx="272380" cy="25712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sp>
        <p:nvSpPr>
          <p:cNvPr id="125" name="สี่เหลี่ยมผืนผ้า 124"/>
          <p:cNvSpPr/>
          <p:nvPr/>
        </p:nvSpPr>
        <p:spPr>
          <a:xfrm>
            <a:off x="315578" y="4672007"/>
            <a:ext cx="1563081" cy="769441"/>
          </a:xfrm>
          <a:prstGeom prst="rect">
            <a:avLst/>
          </a:prstGeom>
        </p:spPr>
        <p:txBody>
          <a:bodyPr wrap="square">
            <a:spAutoFit/>
          </a:bodyPr>
          <a:lstStyle/>
          <a:p>
            <a:pPr algn="ctr"/>
            <a:r>
              <a:rPr lang="en-US" sz="1100" dirty="0">
                <a:latin typeface="Times New Roman" pitchFamily="18" charset="0"/>
                <a:ea typeface="Times New Roman" panose="02020603050405020304" pitchFamily="18" charset="0"/>
                <a:cs typeface="Times New Roman" pitchFamily="18" charset="0"/>
              </a:rPr>
              <a:t>started small community of Lesson Study with a group of student teachers (15 students)</a:t>
            </a:r>
            <a:endParaRPr lang="th-TH" sz="1100" dirty="0">
              <a:latin typeface="Times New Roman" pitchFamily="18" charset="0"/>
            </a:endParaRPr>
          </a:p>
        </p:txBody>
      </p:sp>
      <p:sp>
        <p:nvSpPr>
          <p:cNvPr id="192" name="สี่เหลี่ยมผืนผ้า 191"/>
          <p:cNvSpPr/>
          <p:nvPr/>
        </p:nvSpPr>
        <p:spPr>
          <a:xfrm>
            <a:off x="0" y="377029"/>
            <a:ext cx="3054514" cy="646331"/>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started on how to change the way of teaching focusing on changing the problem we use in mathematical activity</a:t>
            </a:r>
            <a:endParaRPr lang="th-TH" sz="1200" dirty="0">
              <a:latin typeface="Times New Roman" pitchFamily="18" charset="0"/>
            </a:endParaRPr>
          </a:p>
        </p:txBody>
      </p:sp>
      <p:sp>
        <p:nvSpPr>
          <p:cNvPr id="206" name="สี่เหลี่ยมผืนผ้า 205"/>
          <p:cNvSpPr/>
          <p:nvPr/>
        </p:nvSpPr>
        <p:spPr>
          <a:xfrm>
            <a:off x="75765" y="2039759"/>
            <a:ext cx="1309900" cy="646331"/>
          </a:xfrm>
          <a:prstGeom prst="rect">
            <a:avLst/>
          </a:prstGeom>
        </p:spPr>
        <p:txBody>
          <a:bodyPr wrap="square">
            <a:spAutoFit/>
          </a:bodyPr>
          <a:lstStyle/>
          <a:p>
            <a:r>
              <a:rPr lang="en-US" sz="1200" dirty="0">
                <a:latin typeface="Times New Roman" pitchFamily="18" charset="0"/>
                <a:ea typeface="Times New Roman" panose="02020603050405020304" pitchFamily="18" charset="0"/>
                <a:cs typeface="Times New Roman" pitchFamily="18" charset="0"/>
              </a:rPr>
              <a:t>Plane 30 years  project (2000 - 2030)</a:t>
            </a:r>
            <a:endParaRPr lang="th-TH" sz="1200" dirty="0">
              <a:latin typeface="Times New Roman" pitchFamily="18" charset="0"/>
            </a:endParaRPr>
          </a:p>
        </p:txBody>
      </p:sp>
      <p:grpSp>
        <p:nvGrpSpPr>
          <p:cNvPr id="9223" name="กลุ่ม 9222"/>
          <p:cNvGrpSpPr/>
          <p:nvPr/>
        </p:nvGrpSpPr>
        <p:grpSpPr>
          <a:xfrm>
            <a:off x="1314896" y="1959598"/>
            <a:ext cx="1907399" cy="2549523"/>
            <a:chOff x="986429" y="1959597"/>
            <a:chExt cx="1430922" cy="2549523"/>
          </a:xfrm>
        </p:grpSpPr>
        <p:grpSp>
          <p:nvGrpSpPr>
            <p:cNvPr id="193" name="กลุ่ม 192"/>
            <p:cNvGrpSpPr/>
            <p:nvPr/>
          </p:nvGrpSpPr>
          <p:grpSpPr>
            <a:xfrm>
              <a:off x="986429" y="1959597"/>
              <a:ext cx="1421810" cy="2549523"/>
              <a:chOff x="50010" y="2420240"/>
              <a:chExt cx="1421810" cy="2549523"/>
            </a:xfrm>
          </p:grpSpPr>
          <p:grpSp>
            <p:nvGrpSpPr>
              <p:cNvPr id="194" name="กลุ่ม 193"/>
              <p:cNvGrpSpPr/>
              <p:nvPr/>
            </p:nvGrpSpPr>
            <p:grpSpPr>
              <a:xfrm>
                <a:off x="198465" y="2420240"/>
                <a:ext cx="1273355" cy="2549523"/>
                <a:chOff x="1044553" y="925124"/>
                <a:chExt cx="2551670" cy="5108977"/>
              </a:xfrm>
            </p:grpSpPr>
            <p:grpSp>
              <p:nvGrpSpPr>
                <p:cNvPr id="196" name="กลุ่ม 195"/>
                <p:cNvGrpSpPr/>
                <p:nvPr/>
              </p:nvGrpSpPr>
              <p:grpSpPr>
                <a:xfrm>
                  <a:off x="1842263" y="1908613"/>
                  <a:ext cx="1753960" cy="2596596"/>
                  <a:chOff x="4024081" y="1402341"/>
                  <a:chExt cx="1753960" cy="2596596"/>
                </a:xfrm>
              </p:grpSpPr>
              <p:sp>
                <p:nvSpPr>
                  <p:cNvPr id="204" name="วงรี 203"/>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205"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97" name="กลุ่ม 196"/>
                <p:cNvGrpSpPr/>
                <p:nvPr/>
              </p:nvGrpSpPr>
              <p:grpSpPr>
                <a:xfrm>
                  <a:off x="1044553" y="925124"/>
                  <a:ext cx="1699269" cy="5108977"/>
                  <a:chOff x="1364428" y="-2737983"/>
                  <a:chExt cx="1699269" cy="5108977"/>
                </a:xfrm>
              </p:grpSpPr>
              <p:grpSp>
                <p:nvGrpSpPr>
                  <p:cNvPr id="198" name="กลุ่ม 197"/>
                  <p:cNvGrpSpPr/>
                  <p:nvPr/>
                </p:nvGrpSpPr>
                <p:grpSpPr>
                  <a:xfrm>
                    <a:off x="1364428" y="-2737983"/>
                    <a:ext cx="1699269" cy="5108977"/>
                    <a:chOff x="1364428" y="-2737983"/>
                    <a:chExt cx="1699269" cy="5108977"/>
                  </a:xfrm>
                </p:grpSpPr>
                <p:sp>
                  <p:nvSpPr>
                    <p:cNvPr id="202" name="วงรี 201"/>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203" name="สามเหลี่ยมหน้าจั่ว 202"/>
                    <p:cNvSpPr/>
                    <p:nvPr/>
                  </p:nvSpPr>
                  <p:spPr>
                    <a:xfrm flipV="1">
                      <a:off x="1940149" y="-1246149"/>
                      <a:ext cx="314593" cy="3617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99" name="กลุ่ม 198"/>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00" name="วงรี 199"/>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201" name="พระจันทร์ 200"/>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grpSp>
          <p:sp>
            <p:nvSpPr>
              <p:cNvPr id="195" name="กล่องข้อความ 194"/>
              <p:cNvSpPr txBox="1"/>
              <p:nvPr/>
            </p:nvSpPr>
            <p:spPr>
              <a:xfrm>
                <a:off x="50010" y="2615013"/>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2002</a:t>
                </a:r>
                <a:endParaRPr lang="th-TH" sz="2400" b="1" spc="-300" dirty="0">
                  <a:latin typeface="Times New Roman" pitchFamily="18" charset="0"/>
                </a:endParaRPr>
              </a:p>
            </p:txBody>
          </p:sp>
        </p:grpSp>
        <p:sp>
          <p:nvSpPr>
            <p:cNvPr id="207" name="สี่เหลี่ยมผืนผ้า 206"/>
            <p:cNvSpPr/>
            <p:nvPr/>
          </p:nvSpPr>
          <p:spPr>
            <a:xfrm>
              <a:off x="995845" y="2712189"/>
              <a:ext cx="1421506" cy="769441"/>
            </a:xfrm>
            <a:prstGeom prst="rect">
              <a:avLst/>
            </a:prstGeom>
          </p:spPr>
          <p:txBody>
            <a:bodyPr wrap="square">
              <a:spAutoFit/>
            </a:bodyPr>
            <a:lstStyle/>
            <a:p>
              <a:pPr algn="ctr"/>
              <a:r>
                <a:rPr lang="en-US" sz="1100" dirty="0">
                  <a:latin typeface="Times New Roman" pitchFamily="18" charset="0"/>
                  <a:ea typeface="Times New Roman" panose="02020603050405020304" pitchFamily="18" charset="0"/>
                  <a:cs typeface="Times New Roman" pitchFamily="18" charset="0"/>
                </a:rPr>
                <a:t>first group of student teachers started implementing "open-ended problems" in 7 schools nearby Khon </a:t>
              </a:r>
              <a:r>
                <a:rPr lang="en-US" sz="1100" dirty="0" err="1">
                  <a:latin typeface="Times New Roman" pitchFamily="18" charset="0"/>
                  <a:ea typeface="Times New Roman" panose="02020603050405020304" pitchFamily="18" charset="0"/>
                  <a:cs typeface="Times New Roman" pitchFamily="18" charset="0"/>
                </a:rPr>
                <a:t>Kaen</a:t>
              </a:r>
              <a:r>
                <a:rPr lang="en-US" sz="1100" dirty="0">
                  <a:latin typeface="Times New Roman" pitchFamily="18" charset="0"/>
                  <a:ea typeface="Times New Roman" panose="02020603050405020304" pitchFamily="18" charset="0"/>
                  <a:cs typeface="Times New Roman" pitchFamily="18" charset="0"/>
                </a:rPr>
                <a:t> City</a:t>
              </a:r>
              <a:endParaRPr lang="th-TH" sz="1100" dirty="0">
                <a:latin typeface="Times New Roman" pitchFamily="18" charset="0"/>
              </a:endParaRPr>
            </a:p>
          </p:txBody>
        </p:sp>
      </p:grpSp>
      <p:grpSp>
        <p:nvGrpSpPr>
          <p:cNvPr id="9224" name="กลุ่ม 9223"/>
          <p:cNvGrpSpPr/>
          <p:nvPr/>
        </p:nvGrpSpPr>
        <p:grpSpPr>
          <a:xfrm>
            <a:off x="1685206" y="4293096"/>
            <a:ext cx="3164497" cy="2380126"/>
            <a:chOff x="1264233" y="4293096"/>
            <a:chExt cx="2373991" cy="2380126"/>
          </a:xfrm>
        </p:grpSpPr>
        <p:grpSp>
          <p:nvGrpSpPr>
            <p:cNvPr id="139" name="กลุ่ม 138"/>
            <p:cNvGrpSpPr/>
            <p:nvPr/>
          </p:nvGrpSpPr>
          <p:grpSpPr>
            <a:xfrm>
              <a:off x="1386517" y="4342787"/>
              <a:ext cx="1383543" cy="2330435"/>
              <a:chOff x="347440" y="3793977"/>
              <a:chExt cx="1383543" cy="2330435"/>
            </a:xfrm>
          </p:grpSpPr>
          <p:grpSp>
            <p:nvGrpSpPr>
              <p:cNvPr id="140" name="กลุ่ม 139"/>
              <p:cNvGrpSpPr/>
              <p:nvPr/>
            </p:nvGrpSpPr>
            <p:grpSpPr>
              <a:xfrm flipV="1">
                <a:off x="470585" y="3793977"/>
                <a:ext cx="1260398" cy="2330435"/>
                <a:chOff x="1044553" y="925124"/>
                <a:chExt cx="2551670" cy="4717954"/>
              </a:xfrm>
            </p:grpSpPr>
            <p:grpSp>
              <p:nvGrpSpPr>
                <p:cNvPr id="142" name="กลุ่ม 141"/>
                <p:cNvGrpSpPr/>
                <p:nvPr/>
              </p:nvGrpSpPr>
              <p:grpSpPr>
                <a:xfrm>
                  <a:off x="1842263" y="1908613"/>
                  <a:ext cx="1753960" cy="2596596"/>
                  <a:chOff x="4024081" y="1402341"/>
                  <a:chExt cx="1753960" cy="2596596"/>
                </a:xfrm>
              </p:grpSpPr>
              <p:sp>
                <p:nvSpPr>
                  <p:cNvPr id="150" name="วงรี 149"/>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51"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43" name="กลุ่ม 142"/>
                <p:cNvGrpSpPr/>
                <p:nvPr/>
              </p:nvGrpSpPr>
              <p:grpSpPr>
                <a:xfrm>
                  <a:off x="1044553" y="925124"/>
                  <a:ext cx="1699269" cy="4717954"/>
                  <a:chOff x="1364428" y="-2737983"/>
                  <a:chExt cx="1699269" cy="4717954"/>
                </a:xfrm>
              </p:grpSpPr>
              <p:grpSp>
                <p:nvGrpSpPr>
                  <p:cNvPr id="144" name="กลุ่ม 143"/>
                  <p:cNvGrpSpPr/>
                  <p:nvPr/>
                </p:nvGrpSpPr>
                <p:grpSpPr>
                  <a:xfrm>
                    <a:off x="1364428" y="-2737983"/>
                    <a:ext cx="1699269" cy="4717954"/>
                    <a:chOff x="1364428" y="-2737983"/>
                    <a:chExt cx="1699269" cy="4717954"/>
                  </a:xfrm>
                </p:grpSpPr>
                <p:sp>
                  <p:nvSpPr>
                    <p:cNvPr id="148" name="วงรี 147"/>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49" name="สามเหลี่ยมหน้าจั่ว 148"/>
                    <p:cNvSpPr/>
                    <p:nvPr/>
                  </p:nvSpPr>
                  <p:spPr>
                    <a:xfrm flipV="1">
                      <a:off x="1940148" y="-1246149"/>
                      <a:ext cx="504504" cy="32261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45" name="กลุ่ม 144"/>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46" name="วงรี 145"/>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47" name="พระจันทร์ 146"/>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grpSp>
          <p:sp>
            <p:nvSpPr>
              <p:cNvPr id="141" name="กล่องข้อความ 140"/>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2003</a:t>
                </a:r>
                <a:endParaRPr lang="th-TH" sz="2400" b="1" spc="-300" dirty="0">
                  <a:latin typeface="Times New Roman" pitchFamily="18" charset="0"/>
                </a:endParaRPr>
              </a:p>
            </p:txBody>
          </p:sp>
        </p:grpSp>
        <p:grpSp>
          <p:nvGrpSpPr>
            <p:cNvPr id="152" name="กลุ่ม 151"/>
            <p:cNvGrpSpPr/>
            <p:nvPr/>
          </p:nvGrpSpPr>
          <p:grpSpPr>
            <a:xfrm>
              <a:off x="2134198" y="4293096"/>
              <a:ext cx="1383543" cy="2346760"/>
              <a:chOff x="347440" y="3777652"/>
              <a:chExt cx="1383543" cy="2346760"/>
            </a:xfrm>
          </p:grpSpPr>
          <p:grpSp>
            <p:nvGrpSpPr>
              <p:cNvPr id="153" name="กลุ่ม 152"/>
              <p:cNvGrpSpPr/>
              <p:nvPr/>
            </p:nvGrpSpPr>
            <p:grpSpPr>
              <a:xfrm flipV="1">
                <a:off x="470585" y="3777652"/>
                <a:ext cx="1260398" cy="2346760"/>
                <a:chOff x="1044553" y="925124"/>
                <a:chExt cx="2551670" cy="4751004"/>
              </a:xfrm>
            </p:grpSpPr>
            <p:grpSp>
              <p:nvGrpSpPr>
                <p:cNvPr id="155" name="กลุ่ม 154"/>
                <p:cNvGrpSpPr/>
                <p:nvPr/>
              </p:nvGrpSpPr>
              <p:grpSpPr>
                <a:xfrm>
                  <a:off x="1842263" y="1908613"/>
                  <a:ext cx="1753960" cy="2596596"/>
                  <a:chOff x="4024081" y="1402341"/>
                  <a:chExt cx="1753960" cy="2596596"/>
                </a:xfrm>
              </p:grpSpPr>
              <p:sp>
                <p:nvSpPr>
                  <p:cNvPr id="163" name="วงรี 162"/>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64"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56" name="กลุ่ม 155"/>
                <p:cNvGrpSpPr/>
                <p:nvPr/>
              </p:nvGrpSpPr>
              <p:grpSpPr>
                <a:xfrm>
                  <a:off x="1044553" y="925124"/>
                  <a:ext cx="1699269" cy="4751004"/>
                  <a:chOff x="1364428" y="-2737983"/>
                  <a:chExt cx="1699269" cy="4751004"/>
                </a:xfrm>
              </p:grpSpPr>
              <p:grpSp>
                <p:nvGrpSpPr>
                  <p:cNvPr id="157" name="กลุ่ม 156"/>
                  <p:cNvGrpSpPr/>
                  <p:nvPr/>
                </p:nvGrpSpPr>
                <p:grpSpPr>
                  <a:xfrm>
                    <a:off x="1364428" y="-2737983"/>
                    <a:ext cx="1699269" cy="4751004"/>
                    <a:chOff x="1364428" y="-2737983"/>
                    <a:chExt cx="1699269" cy="4751004"/>
                  </a:xfrm>
                </p:grpSpPr>
                <p:sp>
                  <p:nvSpPr>
                    <p:cNvPr id="161" name="วงรี 160"/>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62" name="สามเหลี่ยมหน้าจั่ว 161"/>
                    <p:cNvSpPr/>
                    <p:nvPr/>
                  </p:nvSpPr>
                  <p:spPr>
                    <a:xfrm flipV="1">
                      <a:off x="1940146" y="-1246149"/>
                      <a:ext cx="562852" cy="32591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58" name="กลุ่ม 157"/>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59" name="วงรี 158"/>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60" name="พระจันทร์ 159"/>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grpSp>
          <p:sp>
            <p:nvSpPr>
              <p:cNvPr id="154" name="กล่องข้อความ 153"/>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2005</a:t>
                </a:r>
                <a:endParaRPr lang="th-TH" sz="2400" b="1" spc="-300" dirty="0">
                  <a:latin typeface="Times New Roman" pitchFamily="18" charset="0"/>
                </a:endParaRPr>
              </a:p>
            </p:txBody>
          </p:sp>
        </p:grpSp>
        <p:sp>
          <p:nvSpPr>
            <p:cNvPr id="208" name="สี่เหลี่ยมผืนผ้า 207"/>
            <p:cNvSpPr/>
            <p:nvPr/>
          </p:nvSpPr>
          <p:spPr>
            <a:xfrm>
              <a:off x="1264233" y="4687766"/>
              <a:ext cx="2373991" cy="646331"/>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tried the idea of using "open-ended problems" to create mathematical activities with 800 teachers in Khon </a:t>
              </a:r>
              <a:r>
                <a:rPr lang="en-US" sz="1200" dirty="0" err="1">
                  <a:latin typeface="Times New Roman" pitchFamily="18" charset="0"/>
                  <a:ea typeface="Times New Roman" panose="02020603050405020304" pitchFamily="18" charset="0"/>
                  <a:cs typeface="Times New Roman" pitchFamily="18" charset="0"/>
                </a:rPr>
                <a:t>Kaen</a:t>
              </a:r>
              <a:r>
                <a:rPr lang="en-US" sz="1200" dirty="0">
                  <a:latin typeface="Times New Roman" pitchFamily="18" charset="0"/>
                  <a:ea typeface="Times New Roman" panose="02020603050405020304" pitchFamily="18" charset="0"/>
                  <a:cs typeface="Times New Roman" pitchFamily="18" charset="0"/>
                </a:rPr>
                <a:t> Province</a:t>
              </a:r>
              <a:endParaRPr lang="th-TH" sz="1200" dirty="0">
                <a:latin typeface="Times New Roman" pitchFamily="18" charset="0"/>
              </a:endParaRPr>
            </a:p>
          </p:txBody>
        </p:sp>
      </p:grpSp>
      <p:grpSp>
        <p:nvGrpSpPr>
          <p:cNvPr id="213" name="กลุ่ม 212"/>
          <p:cNvGrpSpPr/>
          <p:nvPr/>
        </p:nvGrpSpPr>
        <p:grpSpPr>
          <a:xfrm>
            <a:off x="3281888" y="976262"/>
            <a:ext cx="1564711" cy="3388843"/>
            <a:chOff x="50010" y="2420240"/>
            <a:chExt cx="1421810" cy="4104729"/>
          </a:xfrm>
        </p:grpSpPr>
        <p:grpSp>
          <p:nvGrpSpPr>
            <p:cNvPr id="214" name="กลุ่ม 213"/>
            <p:cNvGrpSpPr/>
            <p:nvPr/>
          </p:nvGrpSpPr>
          <p:grpSpPr>
            <a:xfrm>
              <a:off x="198465" y="2420240"/>
              <a:ext cx="1273355" cy="4104729"/>
              <a:chOff x="1044553" y="925124"/>
              <a:chExt cx="2551670" cy="8225447"/>
            </a:xfrm>
          </p:grpSpPr>
          <p:grpSp>
            <p:nvGrpSpPr>
              <p:cNvPr id="216" name="กลุ่ม 215"/>
              <p:cNvGrpSpPr/>
              <p:nvPr/>
            </p:nvGrpSpPr>
            <p:grpSpPr>
              <a:xfrm>
                <a:off x="1842263" y="1908613"/>
                <a:ext cx="1753960" cy="2596596"/>
                <a:chOff x="4024081" y="1402341"/>
                <a:chExt cx="1753960" cy="2596596"/>
              </a:xfrm>
            </p:grpSpPr>
            <p:sp>
              <p:nvSpPr>
                <p:cNvPr id="224" name="วงรี 223"/>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25"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17" name="กลุ่ม 216"/>
              <p:cNvGrpSpPr/>
              <p:nvPr/>
            </p:nvGrpSpPr>
            <p:grpSpPr>
              <a:xfrm>
                <a:off x="1044553" y="925124"/>
                <a:ext cx="1699269" cy="8225447"/>
                <a:chOff x="1364428" y="-2737983"/>
                <a:chExt cx="1699269" cy="8225447"/>
              </a:xfrm>
            </p:grpSpPr>
            <p:grpSp>
              <p:nvGrpSpPr>
                <p:cNvPr id="218" name="กลุ่ม 217"/>
                <p:cNvGrpSpPr/>
                <p:nvPr/>
              </p:nvGrpSpPr>
              <p:grpSpPr>
                <a:xfrm>
                  <a:off x="1364428" y="-2737983"/>
                  <a:ext cx="1699269" cy="8225447"/>
                  <a:chOff x="1364428" y="-2737983"/>
                  <a:chExt cx="1699269" cy="8225447"/>
                </a:xfrm>
              </p:grpSpPr>
              <p:sp>
                <p:nvSpPr>
                  <p:cNvPr id="222" name="วงรี 221"/>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23" name="สามเหลี่ยมหน้าจั่ว 222"/>
                  <p:cNvSpPr/>
                  <p:nvPr/>
                </p:nvSpPr>
                <p:spPr>
                  <a:xfrm flipV="1">
                    <a:off x="1940149" y="-1246151"/>
                    <a:ext cx="529832" cy="6733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19" name="กลุ่ม 218"/>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20" name="วงรี 219"/>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21" name="พระจันทร์ 220"/>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15" name="กล่องข้อความ 214"/>
            <p:cNvSpPr txBox="1"/>
            <p:nvPr/>
          </p:nvSpPr>
          <p:spPr>
            <a:xfrm>
              <a:off x="50010" y="2615014"/>
              <a:ext cx="1085644" cy="559191"/>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2006</a:t>
              </a:r>
              <a:endParaRPr lang="th-TH" sz="2400" b="1" spc="-300" dirty="0">
                <a:latin typeface="Times New Roman" pitchFamily="18" charset="0"/>
              </a:endParaRPr>
            </a:p>
          </p:txBody>
        </p:sp>
      </p:grpSp>
      <p:grpSp>
        <p:nvGrpSpPr>
          <p:cNvPr id="226" name="กลุ่ม 225"/>
          <p:cNvGrpSpPr/>
          <p:nvPr/>
        </p:nvGrpSpPr>
        <p:grpSpPr>
          <a:xfrm>
            <a:off x="4174700" y="972232"/>
            <a:ext cx="1564711" cy="3320864"/>
            <a:chOff x="50010" y="2420240"/>
            <a:chExt cx="1421810" cy="4022390"/>
          </a:xfrm>
        </p:grpSpPr>
        <p:grpSp>
          <p:nvGrpSpPr>
            <p:cNvPr id="227" name="กลุ่ม 226"/>
            <p:cNvGrpSpPr/>
            <p:nvPr/>
          </p:nvGrpSpPr>
          <p:grpSpPr>
            <a:xfrm>
              <a:off x="198465" y="2420240"/>
              <a:ext cx="1273355" cy="4022390"/>
              <a:chOff x="1044553" y="925124"/>
              <a:chExt cx="2551670" cy="8060447"/>
            </a:xfrm>
          </p:grpSpPr>
          <p:grpSp>
            <p:nvGrpSpPr>
              <p:cNvPr id="229" name="กลุ่ม 228"/>
              <p:cNvGrpSpPr/>
              <p:nvPr/>
            </p:nvGrpSpPr>
            <p:grpSpPr>
              <a:xfrm>
                <a:off x="1842263" y="1908613"/>
                <a:ext cx="1753960" cy="2596596"/>
                <a:chOff x="4024081" y="1402341"/>
                <a:chExt cx="1753960" cy="2596596"/>
              </a:xfrm>
            </p:grpSpPr>
            <p:sp>
              <p:nvSpPr>
                <p:cNvPr id="237" name="วงรี 236"/>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38"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30" name="กลุ่ม 229"/>
              <p:cNvGrpSpPr/>
              <p:nvPr/>
            </p:nvGrpSpPr>
            <p:grpSpPr>
              <a:xfrm>
                <a:off x="1044553" y="925124"/>
                <a:ext cx="1699269" cy="8060447"/>
                <a:chOff x="1364428" y="-2737983"/>
                <a:chExt cx="1699269" cy="8060447"/>
              </a:xfrm>
            </p:grpSpPr>
            <p:grpSp>
              <p:nvGrpSpPr>
                <p:cNvPr id="231" name="กลุ่ม 230"/>
                <p:cNvGrpSpPr/>
                <p:nvPr/>
              </p:nvGrpSpPr>
              <p:grpSpPr>
                <a:xfrm>
                  <a:off x="1364428" y="-2737983"/>
                  <a:ext cx="1699269" cy="8060447"/>
                  <a:chOff x="1364428" y="-2737983"/>
                  <a:chExt cx="1699269" cy="8060447"/>
                </a:xfrm>
              </p:grpSpPr>
              <p:sp>
                <p:nvSpPr>
                  <p:cNvPr id="235" name="วงรี 234"/>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36" name="สามเหลี่ยมหน้าจั่ว 235"/>
                  <p:cNvSpPr/>
                  <p:nvPr/>
                </p:nvSpPr>
                <p:spPr>
                  <a:xfrm flipV="1">
                    <a:off x="1940149" y="-1246151"/>
                    <a:ext cx="505269" cy="6568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32" name="กลุ่ม 231"/>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33" name="วงรี 232"/>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34" name="พระจันทร์ 233"/>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28" name="กล่องข้อความ 227"/>
            <p:cNvSpPr txBox="1"/>
            <p:nvPr/>
          </p:nvSpPr>
          <p:spPr>
            <a:xfrm>
              <a:off x="50010" y="2615014"/>
              <a:ext cx="1085644" cy="559191"/>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2008</a:t>
              </a:r>
              <a:endParaRPr lang="th-TH" sz="2400" b="1" spc="-300" dirty="0">
                <a:latin typeface="Times New Roman" pitchFamily="18" charset="0"/>
              </a:endParaRPr>
            </a:p>
          </p:txBody>
        </p:sp>
      </p:grpSp>
      <p:sp>
        <p:nvSpPr>
          <p:cNvPr id="209" name="สี่เหลี่ยมผืนผ้า 208"/>
          <p:cNvSpPr/>
          <p:nvPr/>
        </p:nvSpPr>
        <p:spPr>
          <a:xfrm>
            <a:off x="3345147" y="1755974"/>
            <a:ext cx="1981380" cy="1015663"/>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started 4 project schools using "whole school approach" to implement "lesson study" and "Open Approach"</a:t>
            </a:r>
            <a:endParaRPr lang="th-TH" sz="1200" dirty="0">
              <a:latin typeface="Times New Roman" pitchFamily="18" charset="0"/>
            </a:endParaRPr>
          </a:p>
        </p:txBody>
      </p:sp>
      <p:grpSp>
        <p:nvGrpSpPr>
          <p:cNvPr id="247" name="กลุ่ม 246"/>
          <p:cNvGrpSpPr/>
          <p:nvPr/>
        </p:nvGrpSpPr>
        <p:grpSpPr>
          <a:xfrm>
            <a:off x="4462657" y="4409533"/>
            <a:ext cx="1844244" cy="2346760"/>
            <a:chOff x="347440" y="3777652"/>
            <a:chExt cx="1383543" cy="2346760"/>
          </a:xfrm>
        </p:grpSpPr>
        <p:grpSp>
          <p:nvGrpSpPr>
            <p:cNvPr id="248" name="กลุ่ม 247"/>
            <p:cNvGrpSpPr/>
            <p:nvPr/>
          </p:nvGrpSpPr>
          <p:grpSpPr>
            <a:xfrm flipV="1">
              <a:off x="470585" y="3777652"/>
              <a:ext cx="1260398" cy="2346760"/>
              <a:chOff x="1044553" y="925124"/>
              <a:chExt cx="2551670" cy="4751004"/>
            </a:xfrm>
          </p:grpSpPr>
          <p:grpSp>
            <p:nvGrpSpPr>
              <p:cNvPr id="250" name="กลุ่ม 249"/>
              <p:cNvGrpSpPr/>
              <p:nvPr/>
            </p:nvGrpSpPr>
            <p:grpSpPr>
              <a:xfrm>
                <a:off x="1842263" y="1908613"/>
                <a:ext cx="1753960" cy="2596596"/>
                <a:chOff x="4024081" y="1402341"/>
                <a:chExt cx="1753960" cy="2596596"/>
              </a:xfrm>
            </p:grpSpPr>
            <p:sp>
              <p:nvSpPr>
                <p:cNvPr id="258" name="วงรี 257"/>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59"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51" name="กลุ่ม 250"/>
              <p:cNvGrpSpPr/>
              <p:nvPr/>
            </p:nvGrpSpPr>
            <p:grpSpPr>
              <a:xfrm>
                <a:off x="1044553" y="925124"/>
                <a:ext cx="1699269" cy="4751004"/>
                <a:chOff x="1364428" y="-2737983"/>
                <a:chExt cx="1699269" cy="4751004"/>
              </a:xfrm>
            </p:grpSpPr>
            <p:grpSp>
              <p:nvGrpSpPr>
                <p:cNvPr id="252" name="กลุ่ม 251"/>
                <p:cNvGrpSpPr/>
                <p:nvPr/>
              </p:nvGrpSpPr>
              <p:grpSpPr>
                <a:xfrm>
                  <a:off x="1364428" y="-2737983"/>
                  <a:ext cx="1699269" cy="4751004"/>
                  <a:chOff x="1364428" y="-2737983"/>
                  <a:chExt cx="1699269" cy="4751004"/>
                </a:xfrm>
              </p:grpSpPr>
              <p:sp>
                <p:nvSpPr>
                  <p:cNvPr id="256" name="วงรี 255"/>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57" name="สามเหลี่ยมหน้าจั่ว 256"/>
                  <p:cNvSpPr/>
                  <p:nvPr/>
                </p:nvSpPr>
                <p:spPr>
                  <a:xfrm flipV="1">
                    <a:off x="1940146" y="-1246149"/>
                    <a:ext cx="562852" cy="32591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53" name="กลุ่ม 252"/>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54" name="วงรี 253"/>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55" name="พระจันทร์ 254"/>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49" name="กล่องข้อความ 248"/>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2009</a:t>
              </a:r>
              <a:endParaRPr lang="th-TH" sz="2400" b="1" spc="-300" dirty="0">
                <a:latin typeface="Times New Roman" pitchFamily="18" charset="0"/>
              </a:endParaRPr>
            </a:p>
          </p:txBody>
        </p:sp>
      </p:grpSp>
      <p:grpSp>
        <p:nvGrpSpPr>
          <p:cNvPr id="239" name="กลุ่ม 238"/>
          <p:cNvGrpSpPr/>
          <p:nvPr/>
        </p:nvGrpSpPr>
        <p:grpSpPr>
          <a:xfrm>
            <a:off x="5614484" y="4378752"/>
            <a:ext cx="1901766" cy="2333747"/>
            <a:chOff x="4750527" y="4407621"/>
            <a:chExt cx="1426696" cy="2333747"/>
          </a:xfrm>
        </p:grpSpPr>
        <p:grpSp>
          <p:nvGrpSpPr>
            <p:cNvPr id="260" name="กลุ่ม 259"/>
            <p:cNvGrpSpPr/>
            <p:nvPr/>
          </p:nvGrpSpPr>
          <p:grpSpPr>
            <a:xfrm flipV="1">
              <a:off x="4901225" y="4407621"/>
              <a:ext cx="1275998" cy="2333747"/>
              <a:chOff x="2258702" y="1900367"/>
              <a:chExt cx="1622117" cy="2966785"/>
            </a:xfrm>
          </p:grpSpPr>
          <p:grpSp>
            <p:nvGrpSpPr>
              <p:cNvPr id="261" name="กลุ่ม 260"/>
              <p:cNvGrpSpPr/>
              <p:nvPr/>
            </p:nvGrpSpPr>
            <p:grpSpPr>
              <a:xfrm>
                <a:off x="2837003" y="2319717"/>
                <a:ext cx="1043816" cy="1545285"/>
                <a:chOff x="3463490" y="2697616"/>
                <a:chExt cx="1043816" cy="1545285"/>
              </a:xfrm>
            </p:grpSpPr>
            <p:sp>
              <p:nvSpPr>
                <p:cNvPr id="269" name="วงรี 268"/>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70"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62" name="กลุ่ม 261"/>
              <p:cNvGrpSpPr/>
              <p:nvPr/>
            </p:nvGrpSpPr>
            <p:grpSpPr>
              <a:xfrm>
                <a:off x="2258702" y="1900367"/>
                <a:ext cx="1057111" cy="2966785"/>
                <a:chOff x="1364428" y="-2737983"/>
                <a:chExt cx="1699269" cy="4769000"/>
              </a:xfrm>
            </p:grpSpPr>
            <p:grpSp>
              <p:nvGrpSpPr>
                <p:cNvPr id="263" name="กลุ่ม 262"/>
                <p:cNvGrpSpPr/>
                <p:nvPr/>
              </p:nvGrpSpPr>
              <p:grpSpPr>
                <a:xfrm>
                  <a:off x="1364428" y="-2737983"/>
                  <a:ext cx="1699269" cy="4769000"/>
                  <a:chOff x="1364428" y="-2737983"/>
                  <a:chExt cx="1699269" cy="4769000"/>
                </a:xfrm>
              </p:grpSpPr>
              <p:sp>
                <p:nvSpPr>
                  <p:cNvPr id="267" name="วงรี 266"/>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68" name="สามเหลี่ยมหน้าจั่ว 267"/>
                  <p:cNvSpPr/>
                  <p:nvPr/>
                </p:nvSpPr>
                <p:spPr>
                  <a:xfrm flipV="1">
                    <a:off x="1968720" y="-1247887"/>
                    <a:ext cx="443547" cy="32789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64" name="กลุ่ม 263"/>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65" name="วงรี 264"/>
                  <p:cNvSpPr/>
                  <p:nvPr/>
                </p:nvSpPr>
                <p:spPr>
                  <a:xfrm>
                    <a:off x="3028299" y="-1497860"/>
                    <a:ext cx="1368195" cy="1368195"/>
                  </a:xfrm>
                  <a:prstGeom prst="ellipse">
                    <a:avLst/>
                  </a:prstGeom>
                  <a:solidFill>
                    <a:srgbClr val="CA5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66" name="พระจันทร์ 265"/>
                  <p:cNvSpPr/>
                  <p:nvPr/>
                </p:nvSpPr>
                <p:spPr>
                  <a:xfrm rot="1632976">
                    <a:off x="3062213" y="-1656932"/>
                    <a:ext cx="694427" cy="1372281"/>
                  </a:xfrm>
                  <a:prstGeom prst="moon">
                    <a:avLst>
                      <a:gd name="adj" fmla="val 29611"/>
                    </a:avLst>
                  </a:prstGeom>
                  <a:solidFill>
                    <a:srgbClr val="AA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72" name="กล่องข้อความ 271"/>
            <p:cNvSpPr txBox="1"/>
            <p:nvPr/>
          </p:nvSpPr>
          <p:spPr>
            <a:xfrm>
              <a:off x="4750527" y="6128532"/>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2012</a:t>
              </a:r>
              <a:endParaRPr lang="th-TH" sz="2400" b="1" spc="-300" dirty="0">
                <a:latin typeface="Times New Roman" pitchFamily="18" charset="0"/>
              </a:endParaRPr>
            </a:p>
          </p:txBody>
        </p:sp>
      </p:grpSp>
      <p:grpSp>
        <p:nvGrpSpPr>
          <p:cNvPr id="9225" name="กลุ่ม 9224"/>
          <p:cNvGrpSpPr/>
          <p:nvPr/>
        </p:nvGrpSpPr>
        <p:grpSpPr>
          <a:xfrm>
            <a:off x="6094413" y="1268761"/>
            <a:ext cx="1819125" cy="3169447"/>
            <a:chOff x="5108945" y="1232467"/>
            <a:chExt cx="1364699" cy="3169447"/>
          </a:xfrm>
        </p:grpSpPr>
        <p:grpSp>
          <p:nvGrpSpPr>
            <p:cNvPr id="76" name="กลุ่ม 75"/>
            <p:cNvGrpSpPr/>
            <p:nvPr/>
          </p:nvGrpSpPr>
          <p:grpSpPr>
            <a:xfrm>
              <a:off x="5168738" y="1232467"/>
              <a:ext cx="1304906" cy="3169447"/>
              <a:chOff x="2258702" y="1900367"/>
              <a:chExt cx="1622117" cy="3939912"/>
            </a:xfrm>
          </p:grpSpPr>
          <p:grpSp>
            <p:nvGrpSpPr>
              <p:cNvPr id="65" name="กลุ่ม 64"/>
              <p:cNvGrpSpPr/>
              <p:nvPr/>
            </p:nvGrpSpPr>
            <p:grpSpPr>
              <a:xfrm>
                <a:off x="2837003" y="2319717"/>
                <a:ext cx="1043816" cy="1545285"/>
                <a:chOff x="3463490" y="2697616"/>
                <a:chExt cx="1043816" cy="1545285"/>
              </a:xfrm>
            </p:grpSpPr>
            <p:sp>
              <p:nvSpPr>
                <p:cNvPr id="74" name="วงรี 73"/>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75"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80" name="กลุ่ม 79"/>
              <p:cNvGrpSpPr/>
              <p:nvPr/>
            </p:nvGrpSpPr>
            <p:grpSpPr>
              <a:xfrm>
                <a:off x="2258702" y="1900367"/>
                <a:ext cx="1057111" cy="3939912"/>
                <a:chOff x="1364428" y="-2737983"/>
                <a:chExt cx="1699269" cy="6333267"/>
              </a:xfrm>
            </p:grpSpPr>
            <p:grpSp>
              <p:nvGrpSpPr>
                <p:cNvPr id="81" name="กลุ่ม 80"/>
                <p:cNvGrpSpPr/>
                <p:nvPr/>
              </p:nvGrpSpPr>
              <p:grpSpPr>
                <a:xfrm>
                  <a:off x="1364428" y="-2737983"/>
                  <a:ext cx="1699269" cy="6333267"/>
                  <a:chOff x="1364428" y="-2737983"/>
                  <a:chExt cx="1699269" cy="6333267"/>
                </a:xfrm>
              </p:grpSpPr>
              <p:sp>
                <p:nvSpPr>
                  <p:cNvPr id="85" name="วงรี 84"/>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86" name="สามเหลี่ยมหน้าจั่ว 85"/>
                  <p:cNvSpPr/>
                  <p:nvPr/>
                </p:nvSpPr>
                <p:spPr>
                  <a:xfrm flipV="1">
                    <a:off x="1968721" y="-1247891"/>
                    <a:ext cx="652572" cy="48431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82" name="กลุ่ม 81"/>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83" name="วงรี 82"/>
                  <p:cNvSpPr/>
                  <p:nvPr/>
                </p:nvSpPr>
                <p:spPr>
                  <a:xfrm>
                    <a:off x="3028299" y="-1497860"/>
                    <a:ext cx="1368195" cy="1368195"/>
                  </a:xfrm>
                  <a:prstGeom prst="ellipse">
                    <a:avLst/>
                  </a:prstGeom>
                  <a:solidFill>
                    <a:srgbClr val="CA5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84" name="พระจันทร์ 83"/>
                  <p:cNvSpPr/>
                  <p:nvPr/>
                </p:nvSpPr>
                <p:spPr>
                  <a:xfrm rot="1632976">
                    <a:off x="3062213" y="-1656932"/>
                    <a:ext cx="694427" cy="1372281"/>
                  </a:xfrm>
                  <a:prstGeom prst="moon">
                    <a:avLst>
                      <a:gd name="adj" fmla="val 29611"/>
                    </a:avLst>
                  </a:prstGeom>
                  <a:solidFill>
                    <a:srgbClr val="AA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74" name="กล่องข้อความ 273"/>
            <p:cNvSpPr txBox="1"/>
            <p:nvPr/>
          </p:nvSpPr>
          <p:spPr>
            <a:xfrm>
              <a:off x="5108945" y="1432125"/>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2013</a:t>
              </a:r>
              <a:endParaRPr lang="th-TH" sz="2400" b="1" spc="-300" dirty="0">
                <a:latin typeface="Times New Roman" pitchFamily="18" charset="0"/>
              </a:endParaRPr>
            </a:p>
          </p:txBody>
        </p:sp>
      </p:grpSp>
      <p:sp>
        <p:nvSpPr>
          <p:cNvPr id="275" name="สี่เหลี่ยมผืนผ้า 274"/>
          <p:cNvSpPr/>
          <p:nvPr/>
        </p:nvSpPr>
        <p:spPr>
          <a:xfrm>
            <a:off x="4613991" y="5092209"/>
            <a:ext cx="2293735" cy="646331"/>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expanded to 22 schools in the northeast and northern parts of Thailand </a:t>
            </a:r>
            <a:endParaRPr lang="th-TH" sz="1200" dirty="0">
              <a:latin typeface="Times New Roman" pitchFamily="18" charset="0"/>
            </a:endParaRPr>
          </a:p>
        </p:txBody>
      </p:sp>
      <p:sp>
        <p:nvSpPr>
          <p:cNvPr id="9217" name="สี่เหลี่ยมผืนผ้า 9216"/>
          <p:cNvSpPr/>
          <p:nvPr/>
        </p:nvSpPr>
        <p:spPr>
          <a:xfrm>
            <a:off x="3843215" y="3341706"/>
            <a:ext cx="4984192" cy="487569"/>
          </a:xfrm>
          <a:prstGeom prst="rect">
            <a:avLst/>
          </a:prstGeom>
        </p:spPr>
        <p:txBody>
          <a:bodyPr wrap="square">
            <a:spAutoFit/>
          </a:bodyPr>
          <a:lstStyle/>
          <a:p>
            <a:pPr lvl="0">
              <a:lnSpc>
                <a:spcPct val="107000"/>
              </a:lnSpc>
              <a:spcAft>
                <a:spcPts val="0"/>
              </a:spcAft>
            </a:pPr>
            <a:r>
              <a:rPr lang="en-US" sz="1200" dirty="0">
                <a:latin typeface="Times New Roman" pitchFamily="18" charset="0"/>
                <a:ea typeface="Times New Roman" pitchFamily="18" charset="0"/>
                <a:cs typeface="Times New Roman" pitchFamily="18" charset="0"/>
              </a:rPr>
              <a:t>2006 - present started APEC Lesson Study Community in APEC and Non-APEC  members economies </a:t>
            </a:r>
            <a:endParaRPr lang="en-US" sz="900" dirty="0">
              <a:effectLst/>
              <a:latin typeface="Times New Roman" pitchFamily="18" charset="0"/>
              <a:ea typeface="Calibri" panose="020F0502020204030204" pitchFamily="34" charset="0"/>
              <a:cs typeface="Times New Roman" pitchFamily="18" charset="0"/>
            </a:endParaRPr>
          </a:p>
        </p:txBody>
      </p:sp>
      <p:grpSp>
        <p:nvGrpSpPr>
          <p:cNvPr id="9219" name="กลุ่ม 9218"/>
          <p:cNvGrpSpPr/>
          <p:nvPr/>
        </p:nvGrpSpPr>
        <p:grpSpPr>
          <a:xfrm>
            <a:off x="7438212" y="815897"/>
            <a:ext cx="1844689" cy="3606607"/>
            <a:chOff x="6395150" y="2694528"/>
            <a:chExt cx="1383877" cy="3492574"/>
          </a:xfrm>
        </p:grpSpPr>
        <p:grpSp>
          <p:nvGrpSpPr>
            <p:cNvPr id="288" name="กลุ่ม 287"/>
            <p:cNvGrpSpPr/>
            <p:nvPr/>
          </p:nvGrpSpPr>
          <p:grpSpPr>
            <a:xfrm>
              <a:off x="6488023" y="2694528"/>
              <a:ext cx="1291004" cy="3492574"/>
              <a:chOff x="4652384" y="1803711"/>
              <a:chExt cx="1603877" cy="4338993"/>
            </a:xfrm>
          </p:grpSpPr>
          <p:grpSp>
            <p:nvGrpSpPr>
              <p:cNvPr id="289" name="กลุ่ม 288"/>
              <p:cNvGrpSpPr/>
              <p:nvPr/>
            </p:nvGrpSpPr>
            <p:grpSpPr>
              <a:xfrm>
                <a:off x="5212445" y="2267439"/>
                <a:ext cx="1043816" cy="1545285"/>
                <a:chOff x="3463490" y="2697616"/>
                <a:chExt cx="1043816" cy="1545285"/>
              </a:xfrm>
            </p:grpSpPr>
            <p:sp>
              <p:nvSpPr>
                <p:cNvPr id="297" name="วงรี 296"/>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98"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90" name="กลุ่ม 289"/>
              <p:cNvGrpSpPr/>
              <p:nvPr/>
            </p:nvGrpSpPr>
            <p:grpSpPr>
              <a:xfrm>
                <a:off x="4652384" y="1803711"/>
                <a:ext cx="1057111" cy="4338993"/>
                <a:chOff x="1364428" y="-2737983"/>
                <a:chExt cx="1699269" cy="6974776"/>
              </a:xfrm>
            </p:grpSpPr>
            <p:grpSp>
              <p:nvGrpSpPr>
                <p:cNvPr id="291" name="กลุ่ม 290"/>
                <p:cNvGrpSpPr/>
                <p:nvPr/>
              </p:nvGrpSpPr>
              <p:grpSpPr>
                <a:xfrm>
                  <a:off x="1364428" y="-2737983"/>
                  <a:ext cx="1699269" cy="6974776"/>
                  <a:chOff x="1364428" y="-2737983"/>
                  <a:chExt cx="1699269" cy="6974776"/>
                </a:xfrm>
              </p:grpSpPr>
              <p:sp>
                <p:nvSpPr>
                  <p:cNvPr id="295" name="วงรี 294"/>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96" name="สามเหลี่ยมหน้าจั่ว 295"/>
                  <p:cNvSpPr/>
                  <p:nvPr/>
                </p:nvSpPr>
                <p:spPr>
                  <a:xfrm flipV="1">
                    <a:off x="1968720" y="-1247891"/>
                    <a:ext cx="420100" cy="54846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92" name="กลุ่ม 291"/>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93" name="วงรี 292"/>
                  <p:cNvSpPr/>
                  <p:nvPr/>
                </p:nvSpPr>
                <p:spPr>
                  <a:xfrm>
                    <a:off x="3028299" y="-1497860"/>
                    <a:ext cx="1368195" cy="1368195"/>
                  </a:xfrm>
                  <a:prstGeom prst="ellipse">
                    <a:avLst/>
                  </a:prstGeom>
                  <a:solidFill>
                    <a:srgbClr val="CA5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94" name="พระจันทร์ 293"/>
                  <p:cNvSpPr/>
                  <p:nvPr/>
                </p:nvSpPr>
                <p:spPr>
                  <a:xfrm rot="1632976">
                    <a:off x="3062213" y="-1656932"/>
                    <a:ext cx="694427" cy="1372281"/>
                  </a:xfrm>
                  <a:prstGeom prst="moon">
                    <a:avLst>
                      <a:gd name="adj" fmla="val 29611"/>
                    </a:avLst>
                  </a:prstGeom>
                  <a:solidFill>
                    <a:srgbClr val="AA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301" name="กล่องข้อความ 300"/>
            <p:cNvSpPr txBox="1"/>
            <p:nvPr/>
          </p:nvSpPr>
          <p:spPr>
            <a:xfrm>
              <a:off x="6395150" y="2931678"/>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2017</a:t>
              </a:r>
              <a:endParaRPr lang="th-TH" sz="2400" b="1" spc="-300" dirty="0">
                <a:latin typeface="Times New Roman" pitchFamily="18" charset="0"/>
              </a:endParaRPr>
            </a:p>
          </p:txBody>
        </p:sp>
      </p:grpSp>
      <p:sp>
        <p:nvSpPr>
          <p:cNvPr id="303" name="สี่เหลี่ยมผืนผ้า 302"/>
          <p:cNvSpPr/>
          <p:nvPr/>
        </p:nvSpPr>
        <p:spPr>
          <a:xfrm>
            <a:off x="6551933" y="2181861"/>
            <a:ext cx="2447632" cy="487569"/>
          </a:xfrm>
          <a:prstGeom prst="rect">
            <a:avLst/>
          </a:prstGeom>
        </p:spPr>
        <p:txBody>
          <a:bodyPr wrap="square">
            <a:spAutoFit/>
          </a:bodyPr>
          <a:lstStyle/>
          <a:p>
            <a:pPr lvl="0">
              <a:lnSpc>
                <a:spcPct val="107000"/>
              </a:lnSpc>
              <a:spcAft>
                <a:spcPts val="0"/>
              </a:spcAft>
            </a:pPr>
            <a:r>
              <a:rPr lang="en-US" sz="1200" dirty="0">
                <a:latin typeface="Times New Roman" pitchFamily="18" charset="0"/>
                <a:ea typeface="Times New Roman" pitchFamily="18" charset="0"/>
                <a:cs typeface="Times New Roman" pitchFamily="18" charset="0"/>
              </a:rPr>
              <a:t>2013 - present expanded to 120 schools across the countries.</a:t>
            </a:r>
            <a:endParaRPr lang="en-US" sz="900" dirty="0">
              <a:effectLst/>
              <a:latin typeface="Times New Roman" pitchFamily="18" charset="0"/>
              <a:ea typeface="Calibri" panose="020F0502020204030204" pitchFamily="34" charset="0"/>
              <a:cs typeface="Times New Roman" pitchFamily="18" charset="0"/>
            </a:endParaRPr>
          </a:p>
        </p:txBody>
      </p:sp>
      <p:grpSp>
        <p:nvGrpSpPr>
          <p:cNvPr id="304" name="กลุ่ม 303"/>
          <p:cNvGrpSpPr/>
          <p:nvPr/>
        </p:nvGrpSpPr>
        <p:grpSpPr>
          <a:xfrm>
            <a:off x="10903935" y="272879"/>
            <a:ext cx="1844689" cy="4245180"/>
            <a:chOff x="6395150" y="2694528"/>
            <a:chExt cx="1383877" cy="4245180"/>
          </a:xfrm>
        </p:grpSpPr>
        <p:grpSp>
          <p:nvGrpSpPr>
            <p:cNvPr id="305" name="กลุ่ม 304"/>
            <p:cNvGrpSpPr/>
            <p:nvPr/>
          </p:nvGrpSpPr>
          <p:grpSpPr>
            <a:xfrm>
              <a:off x="6488023" y="2694528"/>
              <a:ext cx="1291004" cy="4245180"/>
              <a:chOff x="4652384" y="1803711"/>
              <a:chExt cx="1603877" cy="5273992"/>
            </a:xfrm>
          </p:grpSpPr>
          <p:grpSp>
            <p:nvGrpSpPr>
              <p:cNvPr id="307" name="กลุ่ม 306"/>
              <p:cNvGrpSpPr/>
              <p:nvPr/>
            </p:nvGrpSpPr>
            <p:grpSpPr>
              <a:xfrm>
                <a:off x="5212445" y="2267439"/>
                <a:ext cx="1043816" cy="1545285"/>
                <a:chOff x="3463490" y="2697616"/>
                <a:chExt cx="1043816" cy="1545285"/>
              </a:xfrm>
            </p:grpSpPr>
            <p:sp>
              <p:nvSpPr>
                <p:cNvPr id="315" name="วงรี 314"/>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6"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308" name="กลุ่ม 307"/>
              <p:cNvGrpSpPr/>
              <p:nvPr/>
            </p:nvGrpSpPr>
            <p:grpSpPr>
              <a:xfrm>
                <a:off x="4652384" y="1803711"/>
                <a:ext cx="1057111" cy="5273992"/>
                <a:chOff x="1364428" y="-2737983"/>
                <a:chExt cx="1699269" cy="8477753"/>
              </a:xfrm>
            </p:grpSpPr>
            <p:grpSp>
              <p:nvGrpSpPr>
                <p:cNvPr id="309" name="กลุ่ม 308"/>
                <p:cNvGrpSpPr/>
                <p:nvPr/>
              </p:nvGrpSpPr>
              <p:grpSpPr>
                <a:xfrm>
                  <a:off x="1364428" y="-2737983"/>
                  <a:ext cx="1699269" cy="8477753"/>
                  <a:chOff x="1364428" y="-2737983"/>
                  <a:chExt cx="1699269" cy="8477753"/>
                </a:xfrm>
              </p:grpSpPr>
              <p:sp>
                <p:nvSpPr>
                  <p:cNvPr id="313" name="วงรี 312"/>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4" name="สามเหลี่ยมหน้าจั่ว 313"/>
                  <p:cNvSpPr/>
                  <p:nvPr/>
                </p:nvSpPr>
                <p:spPr>
                  <a:xfrm flipV="1">
                    <a:off x="1968720" y="-1247891"/>
                    <a:ext cx="533132" cy="698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310" name="กลุ่ม 309"/>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311" name="วงรี 310"/>
                  <p:cNvSpPr/>
                  <p:nvPr/>
                </p:nvSpPr>
                <p:spPr>
                  <a:xfrm>
                    <a:off x="3028299" y="-1497860"/>
                    <a:ext cx="1368195" cy="1368195"/>
                  </a:xfrm>
                  <a:prstGeom prst="ellipse">
                    <a:avLst/>
                  </a:prstGeom>
                  <a:solidFill>
                    <a:srgbClr val="01B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2" name="พระจันทร์ 311"/>
                  <p:cNvSpPr/>
                  <p:nvPr/>
                </p:nvSpPr>
                <p:spPr>
                  <a:xfrm rot="1632976">
                    <a:off x="3062213" y="-1656932"/>
                    <a:ext cx="694427" cy="1372281"/>
                  </a:xfrm>
                  <a:prstGeom prst="moon">
                    <a:avLst>
                      <a:gd name="adj" fmla="val 29611"/>
                    </a:avLst>
                  </a:prstGeom>
                  <a:solidFill>
                    <a:srgbClr val="089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306" name="กล่องข้อความ 305"/>
            <p:cNvSpPr txBox="1"/>
            <p:nvPr/>
          </p:nvSpPr>
          <p:spPr>
            <a:xfrm>
              <a:off x="6395150" y="2931678"/>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2030</a:t>
              </a:r>
              <a:endParaRPr lang="th-TH" sz="2400" b="1" spc="-300" dirty="0">
                <a:latin typeface="Times New Roman" pitchFamily="18" charset="0"/>
              </a:endParaRPr>
            </a:p>
          </p:txBody>
        </p:sp>
      </p:grpSp>
      <p:sp>
        <p:nvSpPr>
          <p:cNvPr id="9221" name="สี่เหลี่ยมผืนผ้า 9220"/>
          <p:cNvSpPr/>
          <p:nvPr/>
        </p:nvSpPr>
        <p:spPr>
          <a:xfrm>
            <a:off x="2658143" y="89788"/>
            <a:ext cx="8626218" cy="461665"/>
          </a:xfrm>
          <a:prstGeom prst="rect">
            <a:avLst/>
          </a:prstGeom>
        </p:spPr>
        <p:txBody>
          <a:bodyPr wrap="square">
            <a:spAutoFit/>
          </a:bodyPr>
          <a:lstStyle/>
          <a:p>
            <a:r>
              <a:rPr lang="en-US" sz="2400" b="1" dirty="0">
                <a:effectLst>
                  <a:glow rad="127000">
                    <a:schemeClr val="bg1"/>
                  </a:glow>
                </a:effectLst>
                <a:latin typeface="Times New Roman" pitchFamily="18" charset="0"/>
                <a:ea typeface="Times New Roman" panose="02020603050405020304" pitchFamily="18" charset="0"/>
                <a:cs typeface="Times New Roman" pitchFamily="18" charset="0"/>
              </a:rPr>
              <a:t>The 30-year Thailand  project (2000 - 2030)</a:t>
            </a:r>
            <a:endParaRPr lang="th-TH" sz="2400" b="1" dirty="0">
              <a:effectLst>
                <a:glow rad="127000">
                  <a:schemeClr val="bg1"/>
                </a:glow>
              </a:effectLst>
              <a:latin typeface="Times New Roman" pitchFamily="18" charset="0"/>
            </a:endParaRPr>
          </a:p>
        </p:txBody>
      </p:sp>
      <p:sp>
        <p:nvSpPr>
          <p:cNvPr id="15" name="กล่องข้อความ 14"/>
          <p:cNvSpPr txBox="1"/>
          <p:nvPr/>
        </p:nvSpPr>
        <p:spPr>
          <a:xfrm>
            <a:off x="654130" y="4489376"/>
            <a:ext cx="3520570" cy="307777"/>
          </a:xfrm>
          <a:prstGeom prst="rect">
            <a:avLst/>
          </a:prstGeom>
          <a:noFill/>
        </p:spPr>
        <p:txBody>
          <a:bodyPr wrap="square" rtlCol="0">
            <a:spAutoFit/>
          </a:bodyPr>
          <a:lstStyle/>
          <a:p>
            <a:r>
              <a:rPr lang="en-US" sz="1400" dirty="0">
                <a:latin typeface="Times New Roman" pitchFamily="18" charset="0"/>
                <a:cs typeface="Times New Roman" pitchFamily="18" charset="0"/>
              </a:rPr>
              <a:t>2000-2010</a:t>
            </a:r>
            <a:endParaRPr lang="th-TH" sz="1400" dirty="0">
              <a:latin typeface="Times New Roman" pitchFamily="18" charset="0"/>
            </a:endParaRPr>
          </a:p>
        </p:txBody>
      </p:sp>
      <p:sp>
        <p:nvSpPr>
          <p:cNvPr id="277" name="กล่องข้อความ 276"/>
          <p:cNvSpPr txBox="1"/>
          <p:nvPr/>
        </p:nvSpPr>
        <p:spPr>
          <a:xfrm>
            <a:off x="9354527" y="4583697"/>
            <a:ext cx="2349273" cy="307777"/>
          </a:xfrm>
          <a:prstGeom prst="rect">
            <a:avLst/>
          </a:prstGeom>
          <a:noFill/>
        </p:spPr>
        <p:txBody>
          <a:bodyPr wrap="square" rtlCol="0">
            <a:spAutoFit/>
          </a:bodyPr>
          <a:lstStyle/>
          <a:p>
            <a:r>
              <a:rPr lang="en-US" sz="1400" dirty="0">
                <a:latin typeface="Times New Roman" pitchFamily="18" charset="0"/>
                <a:cs typeface="Times New Roman" pitchFamily="18" charset="0"/>
              </a:rPr>
              <a:t>2021-2030</a:t>
            </a:r>
            <a:endParaRPr lang="th-TH" sz="1400" dirty="0">
              <a:latin typeface="Times New Roman" pitchFamily="18" charset="0"/>
            </a:endParaRPr>
          </a:p>
        </p:txBody>
      </p:sp>
      <p:sp>
        <p:nvSpPr>
          <p:cNvPr id="278" name="กล่องข้อความ 277"/>
          <p:cNvSpPr txBox="1"/>
          <p:nvPr/>
        </p:nvSpPr>
        <p:spPr>
          <a:xfrm>
            <a:off x="5944145" y="4592508"/>
            <a:ext cx="2349273" cy="307777"/>
          </a:xfrm>
          <a:prstGeom prst="rect">
            <a:avLst/>
          </a:prstGeom>
          <a:noFill/>
        </p:spPr>
        <p:txBody>
          <a:bodyPr wrap="square" rtlCol="0">
            <a:spAutoFit/>
          </a:bodyPr>
          <a:lstStyle/>
          <a:p>
            <a:r>
              <a:rPr lang="en-US" sz="1400" dirty="0">
                <a:latin typeface="Times New Roman" pitchFamily="18" charset="0"/>
                <a:cs typeface="Times New Roman" pitchFamily="18" charset="0"/>
              </a:rPr>
              <a:t>2011-2020</a:t>
            </a:r>
            <a:endParaRPr lang="th-TH" sz="1400" dirty="0">
              <a:latin typeface="Times New Roman" pitchFamily="18" charset="0"/>
            </a:endParaRPr>
          </a:p>
        </p:txBody>
      </p:sp>
      <p:grpSp>
        <p:nvGrpSpPr>
          <p:cNvPr id="7" name="กลุ่ม 6"/>
          <p:cNvGrpSpPr/>
          <p:nvPr/>
        </p:nvGrpSpPr>
        <p:grpSpPr>
          <a:xfrm>
            <a:off x="360867" y="4130030"/>
            <a:ext cx="9085556" cy="399282"/>
            <a:chOff x="270721" y="4130030"/>
            <a:chExt cx="6815942" cy="399282"/>
          </a:xfrm>
        </p:grpSpPr>
        <p:grpSp>
          <p:nvGrpSpPr>
            <p:cNvPr id="14" name="กลุ่ม 13"/>
            <p:cNvGrpSpPr/>
            <p:nvPr/>
          </p:nvGrpSpPr>
          <p:grpSpPr>
            <a:xfrm>
              <a:off x="270721" y="4130030"/>
              <a:ext cx="6815942" cy="399282"/>
              <a:chOff x="270721" y="4426982"/>
              <a:chExt cx="6815942" cy="399282"/>
            </a:xfrm>
          </p:grpSpPr>
          <p:grpSp>
            <p:nvGrpSpPr>
              <p:cNvPr id="11" name="กลุ่ม 10"/>
              <p:cNvGrpSpPr/>
              <p:nvPr/>
            </p:nvGrpSpPr>
            <p:grpSpPr>
              <a:xfrm>
                <a:off x="270721" y="4426982"/>
                <a:ext cx="6167870" cy="399282"/>
                <a:chOff x="243310" y="4236702"/>
                <a:chExt cx="6167870" cy="399282"/>
              </a:xfrm>
            </p:grpSpPr>
            <p:pic>
              <p:nvPicPr>
                <p:cNvPr id="282"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3983630">
                  <a:off x="257778" y="4396360"/>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658804">
                  <a:off x="632852" y="4396359"/>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714656">
                  <a:off x="1017981" y="4447788"/>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3597698">
                  <a:off x="1419017" y="445497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3983630">
                  <a:off x="1814610" y="4310411"/>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4453054">
                  <a:off x="2189684" y="430088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4454191">
                  <a:off x="2574813" y="4222234"/>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708944">
                  <a:off x="2862484" y="4259836"/>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3478937" y="4389449"/>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3796691" y="4379080"/>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4154420" y="436931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4420658" y="4460033"/>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0"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4708690" y="439142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1"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4991105" y="4381664"/>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5212746" y="4472380"/>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5428770" y="4315086"/>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5724754" y="4305323"/>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6012502" y="4396039"/>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6247576" y="4381243"/>
                  <a:ext cx="149136" cy="178072"/>
                </a:xfrm>
                <a:prstGeom prst="rect">
                  <a:avLst/>
                </a:prstGeom>
                <a:noFill/>
                <a:extLst>
                  <a:ext uri="{909E8E84-426E-40DD-AFC4-6F175D3DCCD1}">
                    <a14:hiddenFill xmlns:a14="http://schemas.microsoft.com/office/drawing/2010/main">
                      <a:solidFill>
                        <a:srgbClr val="FFFFFF"/>
                      </a:solidFill>
                    </a14:hiddenFill>
                  </a:ext>
                </a:extLst>
              </p:spPr>
            </p:pic>
          </p:grpSp>
          <p:pic>
            <p:nvPicPr>
              <p:cNvPr id="327"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6640644" y="4551042"/>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6923059" y="4641758"/>
                <a:ext cx="149136" cy="178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44"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3146308" y="4245803"/>
              <a:ext cx="149136" cy="178072"/>
            </a:xfrm>
            <a:prstGeom prst="rect">
              <a:avLst/>
            </a:prstGeom>
            <a:noFill/>
            <a:extLst>
              <a:ext uri="{909E8E84-426E-40DD-AFC4-6F175D3DCCD1}">
                <a14:hiddenFill xmlns:a14="http://schemas.microsoft.com/office/drawing/2010/main">
                  <a:solidFill>
                    <a:srgbClr val="FFFFFF"/>
                  </a:solidFill>
                </a14:hiddenFill>
              </a:ext>
            </a:extLst>
          </p:spPr>
        </p:pic>
      </p:grpSp>
      <p:sp>
        <p:nvSpPr>
          <p:cNvPr id="245" name="กล่องข้อความ 244"/>
          <p:cNvSpPr txBox="1"/>
          <p:nvPr/>
        </p:nvSpPr>
        <p:spPr>
          <a:xfrm>
            <a:off x="740145" y="4106334"/>
            <a:ext cx="3520570" cy="646331"/>
          </a:xfrm>
          <a:prstGeom prst="rect">
            <a:avLst/>
          </a:prstGeom>
          <a:solidFill>
            <a:srgbClr val="FF9C00"/>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Invested in HRD (PhD) and R&amp;D in Innovations</a:t>
            </a:r>
            <a:endParaRPr lang="th-TH" dirty="0">
              <a:solidFill>
                <a:sysClr val="windowText" lastClr="000000"/>
              </a:solidFill>
              <a:latin typeface="Times New Roman" pitchFamily="18" charset="0"/>
            </a:endParaRPr>
          </a:p>
        </p:txBody>
      </p:sp>
      <p:sp>
        <p:nvSpPr>
          <p:cNvPr id="246" name="กล่องข้อความ 245"/>
          <p:cNvSpPr txBox="1"/>
          <p:nvPr/>
        </p:nvSpPr>
        <p:spPr>
          <a:xfrm>
            <a:off x="5978459" y="3833764"/>
            <a:ext cx="2836420" cy="646331"/>
          </a:xfrm>
          <a:prstGeom prst="rect">
            <a:avLst/>
          </a:prstGeom>
          <a:solidFill>
            <a:srgbClr val="CA5476"/>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Strengthen Network (among TIEs) </a:t>
            </a:r>
            <a:endParaRPr lang="th-TH" dirty="0">
              <a:solidFill>
                <a:sysClr val="windowText" lastClr="000000"/>
              </a:solidFill>
              <a:latin typeface="Times New Roman" pitchFamily="18" charset="0"/>
            </a:endParaRPr>
          </a:p>
        </p:txBody>
      </p:sp>
      <p:sp>
        <p:nvSpPr>
          <p:cNvPr id="271" name="กล่องข้อความ 270"/>
          <p:cNvSpPr txBox="1"/>
          <p:nvPr/>
        </p:nvSpPr>
        <p:spPr>
          <a:xfrm>
            <a:off x="9472571" y="3524437"/>
            <a:ext cx="2283738" cy="707886"/>
          </a:xfrm>
          <a:prstGeom prst="rect">
            <a:avLst/>
          </a:prstGeom>
          <a:solidFill>
            <a:srgbClr val="00BCAE"/>
          </a:solidFill>
          <a:ln>
            <a:solidFill>
              <a:schemeClr val="tx1"/>
            </a:solidFill>
          </a:ln>
        </p:spPr>
        <p:txBody>
          <a:bodyPr wrap="square" rtlCol="0">
            <a:spAutoFit/>
          </a:bodyPr>
          <a:lstStyle/>
          <a:p>
            <a:pPr algn="ctr"/>
            <a:r>
              <a:rPr lang="en-US" sz="2000" dirty="0">
                <a:solidFill>
                  <a:sysClr val="windowText" lastClr="000000"/>
                </a:solidFill>
                <a:latin typeface="Times New Roman" pitchFamily="18" charset="0"/>
                <a:cs typeface="Times New Roman" pitchFamily="18" charset="0"/>
              </a:rPr>
              <a:t>Expand  across the country and region</a:t>
            </a:r>
            <a:endParaRPr lang="th-TH" sz="2000" dirty="0">
              <a:solidFill>
                <a:sysClr val="windowText" lastClr="000000"/>
              </a:solidFill>
              <a:latin typeface="Times New Roman" pitchFamily="18" charset="0"/>
            </a:endParaRPr>
          </a:p>
        </p:txBody>
      </p:sp>
    </p:spTree>
    <p:extLst>
      <p:ext uri="{BB962C8B-B14F-4D97-AF65-F5344CB8AC3E}">
        <p14:creationId xmlns:p14="http://schemas.microsoft.com/office/powerpoint/2010/main" val="224750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wipe(left)">
                                      <p:cBhvr>
                                        <p:cTn id="7" dur="500"/>
                                        <p:tgtEl>
                                          <p:spTgt spid="92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8"/>
                                        </p:tgtEl>
                                        <p:attrNameLst>
                                          <p:attrName>style.visibility</p:attrName>
                                        </p:attrNameLst>
                                      </p:cBhvr>
                                      <p:to>
                                        <p:strVal val="visible"/>
                                      </p:to>
                                    </p:set>
                                    <p:animEffect transition="in" filter="wipe(left)">
                                      <p:cBhvr>
                                        <p:cTn id="15" dur="500"/>
                                        <p:tgtEl>
                                          <p:spTgt spid="27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7"/>
                                        </p:tgtEl>
                                        <p:attrNameLst>
                                          <p:attrName>style.visibility</p:attrName>
                                        </p:attrNameLst>
                                      </p:cBhvr>
                                      <p:to>
                                        <p:strVal val="visible"/>
                                      </p:to>
                                    </p:set>
                                    <p:animEffect transition="in" filter="wipe(left)">
                                      <p:cBhvr>
                                        <p:cTn id="18" dur="500"/>
                                        <p:tgtEl>
                                          <p:spTgt spid="2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500"/>
                                        <p:tgtEl>
                                          <p:spTgt spid="206"/>
                                        </p:tgtEl>
                                      </p:cBhvr>
                                    </p:animEffect>
                                  </p:childTnLst>
                                </p:cTn>
                              </p:par>
                              <p:par>
                                <p:cTn id="24" presetID="10" presetClass="entr" presetSubtype="0" fill="hold" nodeType="with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500"/>
                                        <p:tgtEl>
                                          <p:spTgt spid="178"/>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04"/>
                                        </p:tgtEl>
                                        <p:attrNameLst>
                                          <p:attrName>style.visibility</p:attrName>
                                        </p:attrNameLst>
                                      </p:cBhvr>
                                      <p:to>
                                        <p:strVal val="visible"/>
                                      </p:to>
                                    </p:set>
                                    <p:animEffect transition="in" filter="wipe(down)">
                                      <p:cBhvr>
                                        <p:cTn id="31" dur="580">
                                          <p:stCondLst>
                                            <p:cond delay="0"/>
                                          </p:stCondLst>
                                        </p:cTn>
                                        <p:tgtEl>
                                          <p:spTgt spid="304"/>
                                        </p:tgtEl>
                                      </p:cBhvr>
                                    </p:animEffect>
                                    <p:anim calcmode="lin" valueType="num">
                                      <p:cBhvr>
                                        <p:cTn id="32" dur="1822" tmFilter="0,0; 0.14,0.36; 0.43,0.73; 0.71,0.91; 1.0,1.0">
                                          <p:stCondLst>
                                            <p:cond delay="0"/>
                                          </p:stCondLst>
                                        </p:cTn>
                                        <p:tgtEl>
                                          <p:spTgt spid="30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0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0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0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04"/>
                                        </p:tgtEl>
                                        <p:attrNameLst>
                                          <p:attrName>ppt_y</p:attrName>
                                        </p:attrNameLst>
                                      </p:cBhvr>
                                      <p:tavLst>
                                        <p:tav tm="0" fmla="#ppt_y-sin(pi*$)/81">
                                          <p:val>
                                            <p:fltVal val="0"/>
                                          </p:val>
                                        </p:tav>
                                        <p:tav tm="100000">
                                          <p:val>
                                            <p:fltVal val="1"/>
                                          </p:val>
                                        </p:tav>
                                      </p:tavLst>
                                    </p:anim>
                                    <p:animScale>
                                      <p:cBhvr>
                                        <p:cTn id="37" dur="26">
                                          <p:stCondLst>
                                            <p:cond delay="650"/>
                                          </p:stCondLst>
                                        </p:cTn>
                                        <p:tgtEl>
                                          <p:spTgt spid="304"/>
                                        </p:tgtEl>
                                      </p:cBhvr>
                                      <p:to x="100000" y="60000"/>
                                    </p:animScale>
                                    <p:animScale>
                                      <p:cBhvr>
                                        <p:cTn id="38" dur="166" decel="50000">
                                          <p:stCondLst>
                                            <p:cond delay="676"/>
                                          </p:stCondLst>
                                        </p:cTn>
                                        <p:tgtEl>
                                          <p:spTgt spid="304"/>
                                        </p:tgtEl>
                                      </p:cBhvr>
                                      <p:to x="100000" y="100000"/>
                                    </p:animScale>
                                    <p:animScale>
                                      <p:cBhvr>
                                        <p:cTn id="39" dur="26">
                                          <p:stCondLst>
                                            <p:cond delay="1312"/>
                                          </p:stCondLst>
                                        </p:cTn>
                                        <p:tgtEl>
                                          <p:spTgt spid="304"/>
                                        </p:tgtEl>
                                      </p:cBhvr>
                                      <p:to x="100000" y="80000"/>
                                    </p:animScale>
                                    <p:animScale>
                                      <p:cBhvr>
                                        <p:cTn id="40" dur="166" decel="50000">
                                          <p:stCondLst>
                                            <p:cond delay="1338"/>
                                          </p:stCondLst>
                                        </p:cTn>
                                        <p:tgtEl>
                                          <p:spTgt spid="304"/>
                                        </p:tgtEl>
                                      </p:cBhvr>
                                      <p:to x="100000" y="100000"/>
                                    </p:animScale>
                                    <p:animScale>
                                      <p:cBhvr>
                                        <p:cTn id="41" dur="26">
                                          <p:stCondLst>
                                            <p:cond delay="1642"/>
                                          </p:stCondLst>
                                        </p:cTn>
                                        <p:tgtEl>
                                          <p:spTgt spid="304"/>
                                        </p:tgtEl>
                                      </p:cBhvr>
                                      <p:to x="100000" y="90000"/>
                                    </p:animScale>
                                    <p:animScale>
                                      <p:cBhvr>
                                        <p:cTn id="42" dur="166" decel="50000">
                                          <p:stCondLst>
                                            <p:cond delay="1668"/>
                                          </p:stCondLst>
                                        </p:cTn>
                                        <p:tgtEl>
                                          <p:spTgt spid="304"/>
                                        </p:tgtEl>
                                      </p:cBhvr>
                                      <p:to x="100000" y="100000"/>
                                    </p:animScale>
                                    <p:animScale>
                                      <p:cBhvr>
                                        <p:cTn id="43" dur="26">
                                          <p:stCondLst>
                                            <p:cond delay="1808"/>
                                          </p:stCondLst>
                                        </p:cTn>
                                        <p:tgtEl>
                                          <p:spTgt spid="304"/>
                                        </p:tgtEl>
                                      </p:cBhvr>
                                      <p:to x="100000" y="95000"/>
                                    </p:animScale>
                                    <p:animScale>
                                      <p:cBhvr>
                                        <p:cTn id="44" dur="166" decel="50000">
                                          <p:stCondLst>
                                            <p:cond delay="1834"/>
                                          </p:stCondLst>
                                        </p:cTn>
                                        <p:tgtEl>
                                          <p:spTgt spid="30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9219"/>
                                        </p:tgtEl>
                                        <p:attrNameLst>
                                          <p:attrName>style.visibility</p:attrName>
                                        </p:attrNameLst>
                                      </p:cBhvr>
                                      <p:to>
                                        <p:strVal val="visible"/>
                                      </p:to>
                                    </p:set>
                                    <p:animEffect transition="in" filter="wipe(up)">
                                      <p:cBhvr>
                                        <p:cTn id="54" dur="500"/>
                                        <p:tgtEl>
                                          <p:spTgt spid="92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wipe(down)">
                                      <p:cBhvr>
                                        <p:cTn id="59" dur="500"/>
                                        <p:tgtEl>
                                          <p:spTgt spid="125"/>
                                        </p:tgtEl>
                                      </p:cBhvr>
                                    </p:animEffect>
                                  </p:childTnLst>
                                </p:cTn>
                              </p:par>
                              <p:par>
                                <p:cTn id="60" presetID="22" presetClass="entr" presetSubtype="4" fill="hold" nodeType="withEffect">
                                  <p:stCondLst>
                                    <p:cond delay="0"/>
                                  </p:stCondLst>
                                  <p:childTnLst>
                                    <p:set>
                                      <p:cBhvr>
                                        <p:cTn id="61" dur="1" fill="hold">
                                          <p:stCondLst>
                                            <p:cond delay="0"/>
                                          </p:stCondLst>
                                        </p:cTn>
                                        <p:tgtEl>
                                          <p:spTgt spid="118"/>
                                        </p:tgtEl>
                                        <p:attrNameLst>
                                          <p:attrName>style.visibility</p:attrName>
                                        </p:attrNameLst>
                                      </p:cBhvr>
                                      <p:to>
                                        <p:strVal val="visible"/>
                                      </p:to>
                                    </p:set>
                                    <p:animEffect transition="in" filter="wipe(down)">
                                      <p:cBhvr>
                                        <p:cTn id="62" dur="500"/>
                                        <p:tgtEl>
                                          <p:spTgt spid="1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92"/>
                                        </p:tgtEl>
                                        <p:attrNameLst>
                                          <p:attrName>style.visibility</p:attrName>
                                        </p:attrNameLst>
                                      </p:cBhvr>
                                      <p:to>
                                        <p:strVal val="visible"/>
                                      </p:to>
                                    </p:set>
                                    <p:animEffect transition="in" filter="wipe(up)">
                                      <p:cBhvr>
                                        <p:cTn id="67" dur="500"/>
                                        <p:tgtEl>
                                          <p:spTgt spid="192"/>
                                        </p:tgtEl>
                                      </p:cBhvr>
                                    </p:animEffect>
                                  </p:childTnLst>
                                </p:cTn>
                              </p:par>
                              <p:par>
                                <p:cTn id="68" presetID="22" presetClass="entr" presetSubtype="1" fill="hold" nodeType="with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wipe(up)">
                                      <p:cBhvr>
                                        <p:cTn id="70" dur="500"/>
                                        <p:tgtEl>
                                          <p:spTgt spid="1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9223"/>
                                        </p:tgtEl>
                                        <p:attrNameLst>
                                          <p:attrName>style.visibility</p:attrName>
                                        </p:attrNameLst>
                                      </p:cBhvr>
                                      <p:to>
                                        <p:strVal val="visible"/>
                                      </p:to>
                                    </p:set>
                                    <p:animEffect transition="in" filter="wipe(up)">
                                      <p:cBhvr>
                                        <p:cTn id="75" dur="500"/>
                                        <p:tgtEl>
                                          <p:spTgt spid="92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9224"/>
                                        </p:tgtEl>
                                        <p:attrNameLst>
                                          <p:attrName>style.visibility</p:attrName>
                                        </p:attrNameLst>
                                      </p:cBhvr>
                                      <p:to>
                                        <p:strVal val="visible"/>
                                      </p:to>
                                    </p:set>
                                    <p:animEffect transition="in" filter="wipe(down)">
                                      <p:cBhvr>
                                        <p:cTn id="80" dur="500"/>
                                        <p:tgtEl>
                                          <p:spTgt spid="922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213"/>
                                        </p:tgtEl>
                                        <p:attrNameLst>
                                          <p:attrName>style.visibility</p:attrName>
                                        </p:attrNameLst>
                                      </p:cBhvr>
                                      <p:to>
                                        <p:strVal val="visible"/>
                                      </p:to>
                                    </p:set>
                                    <p:animEffect transition="in" filter="wipe(up)">
                                      <p:cBhvr>
                                        <p:cTn id="85" dur="500"/>
                                        <p:tgtEl>
                                          <p:spTgt spid="213"/>
                                        </p:tgtEl>
                                      </p:cBhvr>
                                    </p:animEffect>
                                  </p:childTnLst>
                                </p:cTn>
                              </p:par>
                              <p:par>
                                <p:cTn id="86" presetID="22" presetClass="entr" presetSubtype="1" fill="hold" nodeType="withEffect">
                                  <p:stCondLst>
                                    <p:cond delay="0"/>
                                  </p:stCondLst>
                                  <p:childTnLst>
                                    <p:set>
                                      <p:cBhvr>
                                        <p:cTn id="87" dur="1" fill="hold">
                                          <p:stCondLst>
                                            <p:cond delay="0"/>
                                          </p:stCondLst>
                                        </p:cTn>
                                        <p:tgtEl>
                                          <p:spTgt spid="226"/>
                                        </p:tgtEl>
                                        <p:attrNameLst>
                                          <p:attrName>style.visibility</p:attrName>
                                        </p:attrNameLst>
                                      </p:cBhvr>
                                      <p:to>
                                        <p:strVal val="visible"/>
                                      </p:to>
                                    </p:set>
                                    <p:animEffect transition="in" filter="wipe(up)">
                                      <p:cBhvr>
                                        <p:cTn id="88" dur="500"/>
                                        <p:tgtEl>
                                          <p:spTgt spid="226"/>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209"/>
                                        </p:tgtEl>
                                        <p:attrNameLst>
                                          <p:attrName>style.visibility</p:attrName>
                                        </p:attrNameLst>
                                      </p:cBhvr>
                                      <p:to>
                                        <p:strVal val="visible"/>
                                      </p:to>
                                    </p:set>
                                    <p:animEffect transition="in" filter="wipe(up)">
                                      <p:cBhvr>
                                        <p:cTn id="91" dur="500"/>
                                        <p:tgtEl>
                                          <p:spTgt spid="20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9217"/>
                                        </p:tgtEl>
                                        <p:attrNameLst>
                                          <p:attrName>style.visibility</p:attrName>
                                        </p:attrNameLst>
                                      </p:cBhvr>
                                      <p:to>
                                        <p:strVal val="visible"/>
                                      </p:to>
                                    </p:set>
                                    <p:animEffect transition="in" filter="wipe(left)">
                                      <p:cBhvr>
                                        <p:cTn id="96" dur="500"/>
                                        <p:tgtEl>
                                          <p:spTgt spid="921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275"/>
                                        </p:tgtEl>
                                        <p:attrNameLst>
                                          <p:attrName>style.visibility</p:attrName>
                                        </p:attrNameLst>
                                      </p:cBhvr>
                                      <p:to>
                                        <p:strVal val="visible"/>
                                      </p:to>
                                    </p:set>
                                    <p:animEffect transition="in" filter="wipe(down)">
                                      <p:cBhvr>
                                        <p:cTn id="101" dur="500"/>
                                        <p:tgtEl>
                                          <p:spTgt spid="275"/>
                                        </p:tgtEl>
                                      </p:cBhvr>
                                    </p:animEffect>
                                  </p:childTnLst>
                                </p:cTn>
                              </p:par>
                              <p:par>
                                <p:cTn id="102" presetID="22" presetClass="entr" presetSubtype="4" fill="hold" nodeType="withEffect">
                                  <p:stCondLst>
                                    <p:cond delay="0"/>
                                  </p:stCondLst>
                                  <p:childTnLst>
                                    <p:set>
                                      <p:cBhvr>
                                        <p:cTn id="103" dur="1" fill="hold">
                                          <p:stCondLst>
                                            <p:cond delay="0"/>
                                          </p:stCondLst>
                                        </p:cTn>
                                        <p:tgtEl>
                                          <p:spTgt spid="247"/>
                                        </p:tgtEl>
                                        <p:attrNameLst>
                                          <p:attrName>style.visibility</p:attrName>
                                        </p:attrNameLst>
                                      </p:cBhvr>
                                      <p:to>
                                        <p:strVal val="visible"/>
                                      </p:to>
                                    </p:set>
                                    <p:animEffect transition="in" filter="wipe(down)">
                                      <p:cBhvr>
                                        <p:cTn id="104" dur="500"/>
                                        <p:tgtEl>
                                          <p:spTgt spid="247"/>
                                        </p:tgtEl>
                                      </p:cBhvr>
                                    </p:animEffect>
                                  </p:childTnLst>
                                </p:cTn>
                              </p:par>
                              <p:par>
                                <p:cTn id="105" presetID="22" presetClass="entr" presetSubtype="4" fill="hold" nodeType="withEffect">
                                  <p:stCondLst>
                                    <p:cond delay="0"/>
                                  </p:stCondLst>
                                  <p:childTnLst>
                                    <p:set>
                                      <p:cBhvr>
                                        <p:cTn id="106" dur="1" fill="hold">
                                          <p:stCondLst>
                                            <p:cond delay="0"/>
                                          </p:stCondLst>
                                        </p:cTn>
                                        <p:tgtEl>
                                          <p:spTgt spid="239"/>
                                        </p:tgtEl>
                                        <p:attrNameLst>
                                          <p:attrName>style.visibility</p:attrName>
                                        </p:attrNameLst>
                                      </p:cBhvr>
                                      <p:to>
                                        <p:strVal val="visible"/>
                                      </p:to>
                                    </p:set>
                                    <p:animEffect transition="in" filter="wipe(down)">
                                      <p:cBhvr>
                                        <p:cTn id="107" dur="500"/>
                                        <p:tgtEl>
                                          <p:spTgt spid="23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9225"/>
                                        </p:tgtEl>
                                        <p:attrNameLst>
                                          <p:attrName>style.visibility</p:attrName>
                                        </p:attrNameLst>
                                      </p:cBhvr>
                                      <p:to>
                                        <p:strVal val="visible"/>
                                      </p:to>
                                    </p:set>
                                    <p:animEffect transition="in" filter="wipe(up)">
                                      <p:cBhvr>
                                        <p:cTn id="112" dur="500"/>
                                        <p:tgtEl>
                                          <p:spTgt spid="9225"/>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303"/>
                                        </p:tgtEl>
                                        <p:attrNameLst>
                                          <p:attrName>style.visibility</p:attrName>
                                        </p:attrNameLst>
                                      </p:cBhvr>
                                      <p:to>
                                        <p:strVal val="visible"/>
                                      </p:to>
                                    </p:set>
                                    <p:animEffect transition="in" filter="wipe(up)">
                                      <p:cBhvr>
                                        <p:cTn id="115" dur="500"/>
                                        <p:tgtEl>
                                          <p:spTgt spid="30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45"/>
                                        </p:tgtEl>
                                        <p:attrNameLst>
                                          <p:attrName>style.visibility</p:attrName>
                                        </p:attrNameLst>
                                      </p:cBhvr>
                                      <p:to>
                                        <p:strVal val="visible"/>
                                      </p:to>
                                    </p:set>
                                    <p:animEffect transition="in" filter="wipe(left)">
                                      <p:cBhvr>
                                        <p:cTn id="120" dur="500"/>
                                        <p:tgtEl>
                                          <p:spTgt spid="24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46"/>
                                        </p:tgtEl>
                                        <p:attrNameLst>
                                          <p:attrName>style.visibility</p:attrName>
                                        </p:attrNameLst>
                                      </p:cBhvr>
                                      <p:to>
                                        <p:strVal val="visible"/>
                                      </p:to>
                                    </p:set>
                                    <p:animEffect transition="in" filter="wipe(left)">
                                      <p:cBhvr>
                                        <p:cTn id="125" dur="500"/>
                                        <p:tgtEl>
                                          <p:spTgt spid="24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71"/>
                                        </p:tgtEl>
                                        <p:attrNameLst>
                                          <p:attrName>style.visibility</p:attrName>
                                        </p:attrNameLst>
                                      </p:cBhvr>
                                      <p:to>
                                        <p:strVal val="visible"/>
                                      </p:to>
                                    </p:set>
                                    <p:animEffect transition="in" filter="wipe(left)">
                                      <p:cBhvr>
                                        <p:cTn id="130"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92" grpId="0"/>
      <p:bldP spid="206" grpId="0"/>
      <p:bldP spid="209" grpId="0"/>
      <p:bldP spid="275" grpId="0"/>
      <p:bldP spid="9217" grpId="0"/>
      <p:bldP spid="303" grpId="0"/>
      <p:bldP spid="15" grpId="0"/>
      <p:bldP spid="277" grpId="0"/>
      <p:bldP spid="278" grpId="0"/>
      <p:bldP spid="245" grpId="0" animBg="1"/>
      <p:bldP spid="246" grpId="0" animBg="1"/>
      <p:bldP spid="2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สี่เหลี่ยมผืนผ้า 17"/>
          <p:cNvSpPr/>
          <p:nvPr/>
        </p:nvSpPr>
        <p:spPr>
          <a:xfrm>
            <a:off x="0" y="1"/>
            <a:ext cx="12188825" cy="6850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pic>
        <p:nvPicPr>
          <p:cNvPr id="19" name="Picture 3" descr="D:\ป.เอก MATH ED\Office\D 5\WALS 2012\thailand-map.gif"/>
          <p:cNvPicPr>
            <a:picLocks noChangeAspect="1" noChangeArrowheads="1"/>
          </p:cNvPicPr>
          <p:nvPr/>
        </p:nvPicPr>
        <p:blipFill>
          <a:blip r:embed="rId2" cstate="screen">
            <a:extLst>
              <a:ext uri="{28A0092B-C50C-407E-A947-70E740481C1C}">
                <a14:useLocalDpi xmlns:a14="http://schemas.microsoft.com/office/drawing/2010/main"/>
              </a:ext>
            </a:extLst>
          </a:blip>
          <a:srcRect l="8324" r="6258" b="4582"/>
          <a:stretch>
            <a:fillRect/>
          </a:stretch>
        </p:blipFill>
        <p:spPr bwMode="auto">
          <a:xfrm>
            <a:off x="4650418" y="238072"/>
            <a:ext cx="4853526" cy="661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E:\New Folder\IMG_759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28022" y="3982327"/>
            <a:ext cx="689335" cy="576000"/>
          </a:xfrm>
          <a:prstGeom prst="roundRect">
            <a:avLst>
              <a:gd name="adj" fmla="val 8594"/>
            </a:avLst>
          </a:prstGeom>
          <a:solidFill>
            <a:srgbClr val="FFFFFF">
              <a:shade val="85000"/>
            </a:srgbClr>
          </a:solidFill>
          <a:ln>
            <a:noFill/>
          </a:ln>
          <a:effectLst/>
          <a:extLst/>
        </p:spPr>
      </p:pic>
      <p:pic>
        <p:nvPicPr>
          <p:cNvPr id="21" name="Picture 2" descr="D:\ICME-12\รูปวันที่ 12-13 ก.ค.55\DSC0734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9140" y="1277344"/>
            <a:ext cx="624440" cy="576000"/>
          </a:xfrm>
          <a:prstGeom prst="roundRect">
            <a:avLst>
              <a:gd name="adj" fmla="val 8594"/>
            </a:avLst>
          </a:prstGeom>
          <a:solidFill>
            <a:srgbClr val="FFFFFF">
              <a:shade val="85000"/>
            </a:srgbClr>
          </a:solidFill>
          <a:ln>
            <a:noFill/>
          </a:ln>
          <a:effectLst/>
          <a:extLst/>
        </p:spPr>
      </p:pic>
      <p:pic>
        <p:nvPicPr>
          <p:cNvPr id="22" name="Picture 2" descr="E:\New Folder\IMG_784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521" y="1282260"/>
            <a:ext cx="630083" cy="576000"/>
          </a:xfrm>
          <a:prstGeom prst="roundRect">
            <a:avLst>
              <a:gd name="adj" fmla="val 8594"/>
            </a:avLst>
          </a:prstGeom>
          <a:solidFill>
            <a:srgbClr val="FFFFFF">
              <a:shade val="85000"/>
            </a:srgbClr>
          </a:solidFill>
          <a:ln>
            <a:noFill/>
          </a:ln>
          <a:effectLst/>
          <a:extLst/>
        </p:spPr>
      </p:pic>
      <p:pic>
        <p:nvPicPr>
          <p:cNvPr id="23"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5815"/>
          <a:stretch/>
        </p:blipFill>
        <p:spPr bwMode="auto">
          <a:xfrm>
            <a:off x="1513057" y="3055263"/>
            <a:ext cx="724587" cy="576000"/>
          </a:xfrm>
          <a:prstGeom prst="roundRect">
            <a:avLst>
              <a:gd name="adj" fmla="val 8594"/>
            </a:avLst>
          </a:prstGeom>
          <a:solidFill>
            <a:srgbClr val="FFFFFF">
              <a:shade val="85000"/>
            </a:srgbClr>
          </a:solidFill>
          <a:ln>
            <a:noFill/>
          </a:ln>
          <a:effectLst/>
          <a:extLst/>
        </p:spPr>
      </p:pic>
      <p:pic>
        <p:nvPicPr>
          <p:cNvPr id="24" name="รูปภาพ 36" descr="C:\Users\Nisakorn\AppData\Local\Temp\282395_522121264483331_738254187_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869868" y="3975359"/>
            <a:ext cx="563840" cy="576000"/>
          </a:xfrm>
          <a:prstGeom prst="roundRect">
            <a:avLst>
              <a:gd name="adj" fmla="val 8594"/>
            </a:avLst>
          </a:prstGeom>
          <a:solidFill>
            <a:srgbClr val="FFFFFF">
              <a:shade val="85000"/>
            </a:srgbClr>
          </a:solidFill>
          <a:ln>
            <a:noFill/>
          </a:ln>
          <a:effectLst/>
          <a:extLst/>
        </p:spPr>
      </p:pic>
      <p:pic>
        <p:nvPicPr>
          <p:cNvPr id="25" name="รูปภาพ 3" descr="10105_589877314357147_1902597540_n.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760215" y="1002257"/>
            <a:ext cx="622936" cy="576000"/>
          </a:xfrm>
          <a:prstGeom prst="roundRect">
            <a:avLst>
              <a:gd name="adj" fmla="val 8594"/>
            </a:avLst>
          </a:prstGeom>
          <a:solidFill>
            <a:srgbClr val="FFFFFF">
              <a:shade val="85000"/>
            </a:srgbClr>
          </a:solidFill>
          <a:ln>
            <a:noFill/>
          </a:ln>
          <a:effectLst/>
        </p:spPr>
      </p:pic>
      <p:pic>
        <p:nvPicPr>
          <p:cNvPr id="26" name="รูปภาพ 3" descr="947041_10200337610586284_2146723072_n.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22168" y="1634921"/>
            <a:ext cx="597974" cy="544725"/>
          </a:xfrm>
          <a:prstGeom prst="roundRect">
            <a:avLst>
              <a:gd name="adj" fmla="val 8594"/>
            </a:avLst>
          </a:prstGeom>
          <a:solidFill>
            <a:srgbClr val="FFFFFF">
              <a:shade val="85000"/>
            </a:srgbClr>
          </a:solidFill>
          <a:ln>
            <a:noFill/>
          </a:ln>
          <a:effectLst/>
        </p:spPr>
      </p:pic>
      <p:pic>
        <p:nvPicPr>
          <p:cNvPr id="27" name="รูปภาพ 3" descr="1011304_10151479663806439_1372591069_n.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479642" y="1018070"/>
            <a:ext cx="587260" cy="576000"/>
          </a:xfrm>
          <a:prstGeom prst="roundRect">
            <a:avLst>
              <a:gd name="adj" fmla="val 8594"/>
            </a:avLst>
          </a:prstGeom>
          <a:solidFill>
            <a:srgbClr val="FFFFFF">
              <a:shade val="85000"/>
            </a:srgbClr>
          </a:solidFill>
          <a:ln>
            <a:noFill/>
          </a:ln>
          <a:effectLst/>
        </p:spPr>
      </p:pic>
      <p:pic>
        <p:nvPicPr>
          <p:cNvPr id="28" name="Picture 12" descr="https://fbcdn-sphotos-e-a.akamaihd.net/hphotos-ak-xtp1/v/t1.0-9/11062121_10153148944346041_2512488524540655186_n.jpg?oh=b5caf805e8ea1975e8a14d5d15f5d2a0&amp;oe=565B8CC7&amp;__gda__=1443818242_0cd54c2e161d1c376f63990f414cdb68"/>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0380" y="3055263"/>
            <a:ext cx="683211" cy="576000"/>
          </a:xfrm>
          <a:prstGeom prst="roundRect">
            <a:avLst>
              <a:gd name="adj" fmla="val 8594"/>
            </a:avLst>
          </a:prstGeom>
          <a:solidFill>
            <a:srgbClr val="FFFFFF">
              <a:shade val="85000"/>
            </a:srgbClr>
          </a:solidFill>
          <a:ln>
            <a:noFill/>
          </a:ln>
          <a:effectLst/>
          <a:extLst/>
        </p:spPr>
      </p:pic>
      <p:pic>
        <p:nvPicPr>
          <p:cNvPr id="29" name="Picture 14" descr="https://scontent-sin1-1.xx.fbcdn.net/hphotos-xat1/v/t1.0-9/10440200_10153433258789199_7544588743931958073_n.jpg?oh=d84e97af61c9ad791598c2d8cf8f21fa&amp;oe=56273D5A"/>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288305" y="3059651"/>
            <a:ext cx="651468" cy="576000"/>
          </a:xfrm>
          <a:prstGeom prst="roundRect">
            <a:avLst>
              <a:gd name="adj" fmla="val 8594"/>
            </a:avLst>
          </a:prstGeom>
          <a:solidFill>
            <a:srgbClr val="FFFFFF">
              <a:shade val="85000"/>
            </a:srgbClr>
          </a:solidFill>
          <a:ln>
            <a:noFill/>
          </a:ln>
          <a:effectLst/>
          <a:extLst/>
        </p:spPr>
      </p:pic>
      <p:sp>
        <p:nvSpPr>
          <p:cNvPr id="30" name="กล่องข้อความ 3"/>
          <p:cNvSpPr txBox="1"/>
          <p:nvPr/>
        </p:nvSpPr>
        <p:spPr>
          <a:xfrm>
            <a:off x="131976" y="1839639"/>
            <a:ext cx="2096310" cy="387798"/>
          </a:xfrm>
          <a:prstGeom prst="rect">
            <a:avLst/>
          </a:prstGeom>
          <a:noFill/>
        </p:spPr>
        <p:txBody>
          <a:bodyPr wrap="square" rtlCol="0">
            <a:spAutoFit/>
          </a:bodyPr>
          <a:lstStyle/>
          <a:p>
            <a:pPr>
              <a:lnSpc>
                <a:spcPct val="80000"/>
              </a:lnSpc>
            </a:pPr>
            <a:r>
              <a:rPr lang="th-TH" sz="1200" dirty="0">
                <a:latin typeface="Browallia New" panose="020B0604020202020204" pitchFamily="34" charset="-34"/>
                <a:cs typeface="Browallia New" panose="020B0604020202020204" pitchFamily="34" charset="-34"/>
              </a:rPr>
              <a:t>อ.ดร.เจนสมุทร // ม.เชียงใหม่</a:t>
            </a:r>
          </a:p>
          <a:p>
            <a:pPr>
              <a:lnSpc>
                <a:spcPct val="80000"/>
              </a:lnSpc>
            </a:pPr>
            <a:r>
              <a:rPr lang="th-TH" sz="1200" dirty="0">
                <a:latin typeface="Browallia New" panose="020B0604020202020204" pitchFamily="34" charset="-34"/>
                <a:cs typeface="Browallia New" panose="020B0604020202020204" pitchFamily="34" charset="-34"/>
              </a:rPr>
              <a:t>อ.ดร. รุ่งทิวา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.เชียงใหม่</a:t>
            </a:r>
          </a:p>
        </p:txBody>
      </p:sp>
      <p:sp>
        <p:nvSpPr>
          <p:cNvPr id="31" name="กล่องข้อความ 76"/>
          <p:cNvSpPr txBox="1"/>
          <p:nvPr/>
        </p:nvSpPr>
        <p:spPr>
          <a:xfrm>
            <a:off x="3519775" y="1762246"/>
            <a:ext cx="2546178" cy="263149"/>
          </a:xfrm>
          <a:prstGeom prst="rect">
            <a:avLst/>
          </a:prstGeom>
          <a:noFill/>
        </p:spPr>
        <p:txBody>
          <a:bodyPr wrap="square" rtlCol="0">
            <a:spAutoFit/>
          </a:bodyPr>
          <a:lstStyle/>
          <a:p>
            <a:pPr>
              <a:lnSpc>
                <a:spcPct val="90000"/>
              </a:lnSpc>
            </a:pPr>
            <a:r>
              <a:rPr lang="th-TH" sz="1200" dirty="0">
                <a:latin typeface="Browallia New" panose="020B0604020202020204" pitchFamily="34" charset="-34"/>
                <a:cs typeface="Browallia New" panose="020B0604020202020204" pitchFamily="34" charset="-34"/>
              </a:rPr>
              <a:t>อ.เบญจ</a:t>
            </a:r>
            <a:r>
              <a:rPr lang="th-TH" sz="1200" dirty="0" err="1">
                <a:latin typeface="Browallia New" panose="020B0604020202020204" pitchFamily="34" charset="-34"/>
                <a:cs typeface="Browallia New" panose="020B0604020202020204" pitchFamily="34" charset="-34"/>
              </a:rPr>
              <a:t>วรรณ</a:t>
            </a:r>
            <a:r>
              <a:rPr lang="th-TH" sz="1200" dirty="0">
                <a:latin typeface="Browallia New" panose="020B0604020202020204" pitchFamily="34" charset="-34"/>
                <a:cs typeface="Browallia New" panose="020B0604020202020204" pitchFamily="34" charset="-34"/>
              </a:rPr>
              <a:t>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.กำแพงเพชร</a:t>
            </a:r>
          </a:p>
        </p:txBody>
      </p:sp>
      <p:sp>
        <p:nvSpPr>
          <p:cNvPr id="32" name="กล่องข้อความ 78"/>
          <p:cNvSpPr txBox="1"/>
          <p:nvPr/>
        </p:nvSpPr>
        <p:spPr>
          <a:xfrm>
            <a:off x="7097462" y="225580"/>
            <a:ext cx="1745737" cy="263149"/>
          </a:xfrm>
          <a:prstGeom prst="rect">
            <a:avLst/>
          </a:prstGeom>
          <a:noFill/>
        </p:spPr>
        <p:txBody>
          <a:bodyPr wrap="square" rtlCol="0">
            <a:spAutoFit/>
          </a:bodyPr>
          <a:lstStyle/>
          <a:p>
            <a:pPr>
              <a:lnSpc>
                <a:spcPct val="90000"/>
              </a:lnSpc>
            </a:pPr>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ศิ</a:t>
            </a:r>
            <a:r>
              <a:rPr lang="th-TH" sz="1200" dirty="0">
                <a:latin typeface="Browallia New" panose="020B0604020202020204" pitchFamily="34" charset="-34"/>
                <a:cs typeface="Browallia New" panose="020B0604020202020204" pitchFamily="34" charset="-34"/>
              </a:rPr>
              <a:t>วารักข์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.เลย</a:t>
            </a:r>
          </a:p>
        </p:txBody>
      </p:sp>
      <p:sp>
        <p:nvSpPr>
          <p:cNvPr id="33" name="กล่องข้อความ 79"/>
          <p:cNvSpPr txBox="1"/>
          <p:nvPr/>
        </p:nvSpPr>
        <p:spPr>
          <a:xfrm>
            <a:off x="8942014" y="-32771"/>
            <a:ext cx="1873751" cy="429348"/>
          </a:xfrm>
          <a:prstGeom prst="rect">
            <a:avLst/>
          </a:prstGeom>
          <a:noFill/>
        </p:spPr>
        <p:txBody>
          <a:bodyPr wrap="square" rtlCol="0">
            <a:spAutoFit/>
          </a:bodyPr>
          <a:lstStyle/>
          <a:p>
            <a:pPr>
              <a:lnSpc>
                <a:spcPct val="90000"/>
              </a:lnSpc>
            </a:pPr>
            <a:r>
              <a:rPr lang="th-TH" sz="1200" dirty="0">
                <a:latin typeface="Browallia New" panose="020B0604020202020204" pitchFamily="34" charset="-34"/>
                <a:cs typeface="Browallia New" panose="020B0604020202020204" pitchFamily="34" charset="-34"/>
              </a:rPr>
              <a:t>อ.ดร.อาริยา, อ.ภัทรพงศ์ และ อ.ชมพู่ // ม.นครพนม</a:t>
            </a:r>
          </a:p>
        </p:txBody>
      </p:sp>
      <p:sp>
        <p:nvSpPr>
          <p:cNvPr id="34" name="กล่องข้อความ 81"/>
          <p:cNvSpPr txBox="1"/>
          <p:nvPr/>
        </p:nvSpPr>
        <p:spPr>
          <a:xfrm>
            <a:off x="529307" y="5343798"/>
            <a:ext cx="5416792" cy="276999"/>
          </a:xfrm>
          <a:prstGeom prst="rect">
            <a:avLst/>
          </a:prstGeom>
          <a:no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ธัญญา</a:t>
            </a:r>
            <a:r>
              <a:rPr lang="th-TH" sz="1200" dirty="0">
                <a:latin typeface="Browallia New" panose="020B0604020202020204" pitchFamily="34" charset="-34"/>
                <a:cs typeface="Browallia New" panose="020B0604020202020204" pitchFamily="34" charset="-34"/>
              </a:rPr>
              <a:t> อ.ดร.</a:t>
            </a:r>
            <a:r>
              <a:rPr lang="th-TH" sz="1200" dirty="0" err="1">
                <a:latin typeface="Browallia New" panose="020B0604020202020204" pitchFamily="34" charset="-34"/>
                <a:cs typeface="Browallia New" panose="020B0604020202020204" pitchFamily="34" charset="-34"/>
              </a:rPr>
              <a:t>สุทธา</a:t>
            </a:r>
            <a:r>
              <a:rPr lang="th-TH" sz="1200" dirty="0">
                <a:latin typeface="Browallia New" panose="020B0604020202020204" pitchFamily="34" charset="-34"/>
                <a:cs typeface="Browallia New" panose="020B0604020202020204" pitchFamily="34" charset="-34"/>
              </a:rPr>
              <a:t>รัตน์ </a:t>
            </a:r>
            <a:r>
              <a:rPr lang="th-TH" sz="1200" dirty="0" err="1">
                <a:latin typeface="Browallia New" panose="020B0604020202020204" pitchFamily="34" charset="-34"/>
                <a:cs typeface="Browallia New" panose="020B0604020202020204" pitchFamily="34" charset="-34"/>
              </a:rPr>
              <a:t>และอ</a:t>
            </a:r>
            <a:r>
              <a:rPr lang="th-TH" sz="1200" dirty="0">
                <a:latin typeface="Browallia New" panose="020B0604020202020204" pitchFamily="34" charset="-34"/>
                <a:cs typeface="Browallia New" panose="020B0604020202020204" pitchFamily="34" charset="-34"/>
              </a:rPr>
              <a:t>.ดร.อเนก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.สุราษฎร์ธานี</a:t>
            </a:r>
          </a:p>
        </p:txBody>
      </p:sp>
      <p:sp>
        <p:nvSpPr>
          <p:cNvPr id="35" name="กล่องข้อความ 82"/>
          <p:cNvSpPr txBox="1"/>
          <p:nvPr/>
        </p:nvSpPr>
        <p:spPr>
          <a:xfrm>
            <a:off x="1849562" y="6352470"/>
            <a:ext cx="4183722" cy="276999"/>
          </a:xfrm>
          <a:prstGeom prst="rect">
            <a:avLst/>
          </a:prstGeom>
          <a:no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อ.ดร.สุดาทิพย์, อ.ดร.จุฬาลักษณ์และ อ.ดร.วิภาพร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.ภูเก็ต</a:t>
            </a:r>
          </a:p>
        </p:txBody>
      </p:sp>
      <p:sp>
        <p:nvSpPr>
          <p:cNvPr id="36" name="กล่องข้อความ 83"/>
          <p:cNvSpPr txBox="1"/>
          <p:nvPr/>
        </p:nvSpPr>
        <p:spPr>
          <a:xfrm>
            <a:off x="6490973" y="6085642"/>
            <a:ext cx="3469054" cy="276999"/>
          </a:xfrm>
          <a:prstGeom prst="rect">
            <a:avLst/>
          </a:prstGeom>
          <a:no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อ.ดร.เกษมและ อ.ดร.สุวรรณี // ม.ทักษิณ</a:t>
            </a:r>
          </a:p>
        </p:txBody>
      </p:sp>
      <p:sp>
        <p:nvSpPr>
          <p:cNvPr id="37" name="กล่องข้อความ 84"/>
          <p:cNvSpPr txBox="1"/>
          <p:nvPr/>
        </p:nvSpPr>
        <p:spPr>
          <a:xfrm>
            <a:off x="7843853" y="6293886"/>
            <a:ext cx="3709490" cy="276999"/>
          </a:xfrm>
          <a:prstGeom prst="rect">
            <a:avLst/>
          </a:prstGeom>
          <a:solidFill>
            <a:schemeClr val="bg1"/>
          </a:solid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อ.ดร.รัชดา // ม.สงขลานครินทร์ วิทยาเขตปัตตานี</a:t>
            </a:r>
          </a:p>
        </p:txBody>
      </p:sp>
      <p:sp>
        <p:nvSpPr>
          <p:cNvPr id="38" name="กล่องข้อความ 85"/>
          <p:cNvSpPr txBox="1"/>
          <p:nvPr/>
        </p:nvSpPr>
        <p:spPr>
          <a:xfrm>
            <a:off x="6235751" y="4881768"/>
            <a:ext cx="3469159" cy="397032"/>
          </a:xfrm>
          <a:prstGeom prst="rect">
            <a:avLst/>
          </a:prstGeom>
          <a:noFill/>
        </p:spPr>
        <p:txBody>
          <a:bodyPr wrap="square" rtlCol="0">
            <a:spAutoFit/>
          </a:bodyPr>
          <a:lstStyle/>
          <a:p>
            <a:pPr>
              <a:lnSpc>
                <a:spcPct val="80000"/>
              </a:lnSpc>
            </a:pPr>
            <a:r>
              <a:rPr lang="th-TH" sz="1200" dirty="0">
                <a:latin typeface="Browallia New" panose="020B0604020202020204" pitchFamily="34" charset="-34"/>
                <a:cs typeface="Browallia New" panose="020B0604020202020204" pitchFamily="34" charset="-34"/>
              </a:rPr>
              <a:t>อ.ดร.กตัญญุตา </a:t>
            </a:r>
            <a:r>
              <a:rPr lang="th-TH" sz="1200" dirty="0" err="1">
                <a:latin typeface="Browallia New" panose="020B0604020202020204" pitchFamily="34" charset="-34"/>
                <a:cs typeface="Browallia New" panose="020B0604020202020204" pitchFamily="34" charset="-34"/>
              </a:rPr>
              <a:t>และอ</a:t>
            </a:r>
            <a:r>
              <a:rPr lang="th-TH" sz="1200" dirty="0">
                <a:latin typeface="Browallia New" panose="020B0604020202020204" pitchFamily="34" charset="-34"/>
                <a:cs typeface="Browallia New" panose="020B0604020202020204" pitchFamily="34" charset="-34"/>
              </a:rPr>
              <a:t>.ดร.กิตติศักดิ์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.นครศรีธรรมราช</a:t>
            </a:r>
          </a:p>
        </p:txBody>
      </p:sp>
      <p:sp>
        <p:nvSpPr>
          <p:cNvPr id="39" name="กล่องข้อความ 88"/>
          <p:cNvSpPr txBox="1"/>
          <p:nvPr/>
        </p:nvSpPr>
        <p:spPr>
          <a:xfrm>
            <a:off x="808480" y="3791689"/>
            <a:ext cx="2118478" cy="720197"/>
          </a:xfrm>
          <a:prstGeom prst="rect">
            <a:avLst/>
          </a:prstGeom>
          <a:noFill/>
        </p:spPr>
        <p:txBody>
          <a:bodyPr wrap="square" rtlCol="0">
            <a:spAutoFit/>
          </a:bodyPr>
          <a:lstStyle/>
          <a:p>
            <a:pPr algn="r"/>
            <a:r>
              <a:rPr lang="th-TH" sz="1200" dirty="0">
                <a:latin typeface="Browallia New" panose="020B0604020202020204" pitchFamily="34" charset="-34"/>
                <a:cs typeface="Browallia New" panose="020B0604020202020204" pitchFamily="34" charset="-34"/>
              </a:rPr>
              <a:t>อ.ดร.ขวัญตา</a:t>
            </a:r>
          </a:p>
          <a:p>
            <a:pPr algn="r">
              <a:lnSpc>
                <a:spcPct val="80000"/>
              </a:lnSpc>
            </a:pPr>
            <a:r>
              <a:rPr lang="th-TH" sz="1200" dirty="0">
                <a:latin typeface="Browallia New" panose="020B0604020202020204" pitchFamily="34" charset="-34"/>
                <a:cs typeface="Browallia New" panose="020B0604020202020204" pitchFamily="34" charset="-34"/>
              </a:rPr>
              <a:t>อ.ดร.วาสุกรี // </a:t>
            </a:r>
            <a:r>
              <a:rPr lang="th-TH" sz="1200" dirty="0" err="1">
                <a:latin typeface="Browallia New" panose="020B0604020202020204" pitchFamily="34" charset="-34"/>
                <a:cs typeface="Browallia New" panose="020B0604020202020204" pitchFamily="34" charset="-34"/>
              </a:rPr>
              <a:t>มทร</a:t>
            </a:r>
            <a:r>
              <a:rPr lang="th-TH" sz="1200" dirty="0">
                <a:latin typeface="Browallia New" panose="020B0604020202020204" pitchFamily="34" charset="-34"/>
                <a:cs typeface="Browallia New" panose="020B0604020202020204" pitchFamily="34" charset="-34"/>
              </a:rPr>
              <a:t>. สุวรรณภูมิ</a:t>
            </a:r>
          </a:p>
          <a:p>
            <a:pPr algn="r">
              <a:lnSpc>
                <a:spcPct val="80000"/>
              </a:lnSpc>
            </a:pPr>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ญานิน</a:t>
            </a:r>
            <a:r>
              <a:rPr lang="th-TH" sz="1200" dirty="0">
                <a:latin typeface="Browallia New" panose="020B0604020202020204" pitchFamily="34" charset="-34"/>
                <a:cs typeface="Browallia New" panose="020B0604020202020204" pitchFamily="34" charset="-34"/>
              </a:rPr>
              <a:t> // </a:t>
            </a:r>
            <a:r>
              <a:rPr lang="th-TH" sz="1200" dirty="0" err="1">
                <a:latin typeface="Browallia New" panose="020B0604020202020204" pitchFamily="34" charset="-34"/>
                <a:cs typeface="Browallia New" panose="020B0604020202020204" pitchFamily="34" charset="-34"/>
              </a:rPr>
              <a:t>มศว</a:t>
            </a:r>
            <a:r>
              <a:rPr lang="th-TH" sz="1200" dirty="0">
                <a:latin typeface="Browallia New" panose="020B0604020202020204" pitchFamily="34" charset="-34"/>
                <a:cs typeface="Browallia New" panose="020B0604020202020204" pitchFamily="34" charset="-34"/>
              </a:rPr>
              <a:t>.</a:t>
            </a:r>
          </a:p>
          <a:p>
            <a:pPr algn="r">
              <a:lnSpc>
                <a:spcPct val="80000"/>
              </a:lnSpc>
            </a:pPr>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ณิศรา</a:t>
            </a:r>
            <a:r>
              <a:rPr lang="th-TH" sz="1200" dirty="0">
                <a:latin typeface="Browallia New" panose="020B0604020202020204" pitchFamily="34" charset="-34"/>
                <a:cs typeface="Browallia New" panose="020B0604020202020204" pitchFamily="34" charset="-34"/>
              </a:rPr>
              <a:t> // </a:t>
            </a:r>
            <a:r>
              <a:rPr lang="th-TH" sz="1200" dirty="0" err="1">
                <a:latin typeface="Browallia New" panose="020B0604020202020204" pitchFamily="34" charset="-34"/>
                <a:cs typeface="Browallia New" panose="020B0604020202020204" pitchFamily="34" charset="-34"/>
              </a:rPr>
              <a:t>มทร</a:t>
            </a:r>
            <a:r>
              <a:rPr lang="th-TH" sz="1200" dirty="0">
                <a:latin typeface="Browallia New" panose="020B0604020202020204" pitchFamily="34" charset="-34"/>
                <a:cs typeface="Browallia New" panose="020B0604020202020204" pitchFamily="34" charset="-34"/>
              </a:rPr>
              <a:t>. พระนคร</a:t>
            </a:r>
          </a:p>
        </p:txBody>
      </p:sp>
      <p:sp>
        <p:nvSpPr>
          <p:cNvPr id="40" name="กล่องข้อความ 91"/>
          <p:cNvSpPr txBox="1"/>
          <p:nvPr/>
        </p:nvSpPr>
        <p:spPr>
          <a:xfrm>
            <a:off x="9190793" y="4433365"/>
            <a:ext cx="2167317" cy="683264"/>
          </a:xfrm>
          <a:prstGeom prst="rect">
            <a:avLst/>
          </a:prstGeom>
          <a:noFill/>
        </p:spPr>
        <p:txBody>
          <a:bodyPr wrap="square" rtlCol="0">
            <a:spAutoFit/>
          </a:bodyPr>
          <a:lstStyle/>
          <a:p>
            <a:pPr>
              <a:lnSpc>
                <a:spcPct val="80000"/>
              </a:lnSpc>
            </a:pPr>
            <a:r>
              <a:rPr lang="th-TH" sz="1200" dirty="0">
                <a:latin typeface="Browallia New" panose="020B0604020202020204" pitchFamily="34" charset="-34"/>
                <a:cs typeface="Browallia New" panose="020B0604020202020204" pitchFamily="34" charset="-34"/>
              </a:rPr>
              <a:t>อ.</a:t>
            </a:r>
            <a:r>
              <a:rPr lang="th-TH" sz="1200" dirty="0" err="1">
                <a:latin typeface="Browallia New" panose="020B0604020202020204" pitchFamily="34" charset="-34"/>
                <a:cs typeface="Browallia New" panose="020B0604020202020204" pitchFamily="34" charset="-34"/>
              </a:rPr>
              <a:t>กิตติพศ</a:t>
            </a:r>
            <a:r>
              <a:rPr lang="th-TH" sz="1200" dirty="0">
                <a:latin typeface="Browallia New" panose="020B0604020202020204" pitchFamily="34" charset="-34"/>
                <a:cs typeface="Browallia New" panose="020B0604020202020204" pitchFamily="34" charset="-34"/>
              </a:rPr>
              <a:t> // </a:t>
            </a:r>
            <a:r>
              <a:rPr lang="th-TH" sz="1200" dirty="0" err="1">
                <a:latin typeface="Browallia New" panose="020B0604020202020204" pitchFamily="34" charset="-34"/>
                <a:cs typeface="Browallia New" panose="020B0604020202020204" pitchFamily="34" charset="-34"/>
              </a:rPr>
              <a:t>รร</a:t>
            </a:r>
            <a:r>
              <a:rPr lang="th-TH" sz="1200" dirty="0">
                <a:latin typeface="Browallia New" panose="020B0604020202020204" pitchFamily="34" charset="-34"/>
                <a:cs typeface="Browallia New" panose="020B0604020202020204" pitchFamily="34" charset="-34"/>
              </a:rPr>
              <a:t>.</a:t>
            </a:r>
            <a:r>
              <a:rPr lang="th-TH" sz="1200" dirty="0" err="1">
                <a:latin typeface="Browallia New" panose="020B0604020202020204" pitchFamily="34" charset="-34"/>
                <a:cs typeface="Browallia New" panose="020B0604020202020204" pitchFamily="34" charset="-34"/>
              </a:rPr>
              <a:t>แก้งคร้อวิ</a:t>
            </a:r>
            <a:r>
              <a:rPr lang="th-TH" sz="1200" dirty="0">
                <a:latin typeface="Browallia New" panose="020B0604020202020204" pitchFamily="34" charset="-34"/>
                <a:cs typeface="Browallia New" panose="020B0604020202020204" pitchFamily="34" charset="-34"/>
              </a:rPr>
              <a:t>ทยา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อ.กนกนภา // ม.มหาสารคาม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อ.ทองอุ่น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.ศรีสะ</a:t>
            </a:r>
            <a:r>
              <a:rPr lang="th-TH" sz="1200" dirty="0" err="1">
                <a:latin typeface="Browallia New" panose="020B0604020202020204" pitchFamily="34" charset="-34"/>
                <a:cs typeface="Browallia New" panose="020B0604020202020204" pitchFamily="34" charset="-34"/>
              </a:rPr>
              <a:t>เกษ</a:t>
            </a:r>
            <a:r>
              <a:rPr lang="th-TH" sz="1200" dirty="0">
                <a:latin typeface="Browallia New" panose="020B0604020202020204" pitchFamily="34" charset="-34"/>
                <a:cs typeface="Browallia New" panose="020B0604020202020204" pitchFamily="34" charset="-34"/>
              </a:rPr>
              <a:t>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อ.วีระศักดิ์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.อุบลราชธานี </a:t>
            </a:r>
          </a:p>
        </p:txBody>
      </p:sp>
      <p:sp>
        <p:nvSpPr>
          <p:cNvPr id="41" name="กล่องข้อความ 92"/>
          <p:cNvSpPr txBox="1"/>
          <p:nvPr/>
        </p:nvSpPr>
        <p:spPr>
          <a:xfrm>
            <a:off x="8532060" y="3406968"/>
            <a:ext cx="3591246" cy="904863"/>
          </a:xfrm>
          <a:prstGeom prst="rect">
            <a:avLst/>
          </a:prstGeom>
          <a:noFill/>
        </p:spPr>
        <p:txBody>
          <a:bodyPr wrap="square" rtlCol="0">
            <a:spAutoFit/>
          </a:bodyPr>
          <a:lstStyle/>
          <a:p>
            <a:pPr algn="r">
              <a:lnSpc>
                <a:spcPct val="80000"/>
              </a:lnSpc>
            </a:pPr>
            <a:r>
              <a:rPr lang="th-TH" sz="1100" dirty="0">
                <a:latin typeface="Browallia New" panose="020B0604020202020204" pitchFamily="34" charset="-34"/>
                <a:cs typeface="Browallia New" panose="020B0604020202020204" pitchFamily="34" charset="-34"/>
              </a:rPr>
              <a:t>รศ.ดร.ไมตรี, รศ.เอื้อจิตร,  อ.ดร.สัมพันธ์, ผศ.ดร.</a:t>
            </a:r>
            <a:r>
              <a:rPr lang="th-TH" sz="1100" dirty="0" err="1">
                <a:latin typeface="Browallia New" panose="020B0604020202020204" pitchFamily="34" charset="-34"/>
                <a:cs typeface="Browallia New" panose="020B0604020202020204" pitchFamily="34" charset="-34"/>
              </a:rPr>
              <a:t>นฤมล</a:t>
            </a:r>
            <a:r>
              <a:rPr lang="th-TH" sz="1100" dirty="0">
                <a:latin typeface="Browallia New" panose="020B0604020202020204" pitchFamily="34" charset="-34"/>
                <a:cs typeface="Browallia New" panose="020B0604020202020204" pitchFamily="34" charset="-34"/>
              </a:rPr>
              <a:t>, </a:t>
            </a:r>
            <a:br>
              <a:rPr lang="th-TH" sz="1100" dirty="0">
                <a:latin typeface="Browallia New" panose="020B0604020202020204" pitchFamily="34" charset="-34"/>
                <a:cs typeface="Browallia New" panose="020B0604020202020204" pitchFamily="34" charset="-34"/>
              </a:rPr>
            </a:br>
            <a:r>
              <a:rPr lang="th-TH" sz="1100" dirty="0">
                <a:latin typeface="Browallia New" panose="020B0604020202020204" pitchFamily="34" charset="-34"/>
                <a:cs typeface="Browallia New" panose="020B0604020202020204" pitchFamily="34" charset="-34"/>
              </a:rPr>
              <a:t>อ.ดร. สมควร อ.นิศากร</a:t>
            </a:r>
            <a:r>
              <a:rPr lang="en-US" sz="1100" dirty="0">
                <a:latin typeface="Browallia New" panose="020B0604020202020204" pitchFamily="34" charset="-34"/>
                <a:cs typeface="Browallia New" panose="020B0604020202020204" pitchFamily="34" charset="-34"/>
              </a:rPr>
              <a:t> </a:t>
            </a:r>
            <a:r>
              <a:rPr lang="th-TH" sz="1100" dirty="0" err="1">
                <a:latin typeface="Browallia New" panose="020B0604020202020204" pitchFamily="34" charset="-34"/>
                <a:cs typeface="Browallia New" panose="020B0604020202020204" pitchFamily="34" charset="-34"/>
              </a:rPr>
              <a:t>อ.ณัฐ</a:t>
            </a:r>
            <a:r>
              <a:rPr lang="th-TH" sz="1100" dirty="0">
                <a:latin typeface="Browallia New" panose="020B0604020202020204" pitchFamily="34" charset="-34"/>
                <a:cs typeface="Browallia New" panose="020B0604020202020204" pitchFamily="34" charset="-34"/>
              </a:rPr>
              <a:t>ธิดา // ม.ขอนแก่น </a:t>
            </a:r>
          </a:p>
          <a:p>
            <a:pPr algn="r">
              <a:lnSpc>
                <a:spcPct val="80000"/>
              </a:lnSpc>
            </a:pPr>
            <a:r>
              <a:rPr lang="th-TH" sz="1100" dirty="0">
                <a:latin typeface="Browallia New" panose="020B0604020202020204" pitchFamily="34" charset="-34"/>
                <a:cs typeface="Browallia New" panose="020B0604020202020204" pitchFamily="34" charset="-34"/>
              </a:rPr>
              <a:t>อ.กิตติปกรณ์ // โรงเรียนบ้านไผ่</a:t>
            </a:r>
          </a:p>
          <a:p>
            <a:pPr algn="r">
              <a:lnSpc>
                <a:spcPct val="80000"/>
              </a:lnSpc>
            </a:pPr>
            <a:r>
              <a:rPr lang="th-TH" sz="1100" dirty="0" err="1">
                <a:latin typeface="Browallia New" panose="020B0604020202020204" pitchFamily="34" charset="-34"/>
                <a:cs typeface="Browallia New" panose="020B0604020202020204" pitchFamily="34" charset="-34"/>
              </a:rPr>
              <a:t>อ.ศิริ</a:t>
            </a:r>
            <a:r>
              <a:rPr lang="th-TH" sz="1100" dirty="0">
                <a:latin typeface="Browallia New" panose="020B0604020202020204" pitchFamily="34" charset="-34"/>
                <a:cs typeface="Browallia New" panose="020B0604020202020204" pitchFamily="34" charset="-34"/>
              </a:rPr>
              <a:t>ขวัญ, อ.ประภาวดี, อ.ศาสตรา อ.</a:t>
            </a:r>
            <a:r>
              <a:rPr lang="th-TH" sz="1100" dirty="0" err="1">
                <a:latin typeface="Browallia New" panose="020B0604020202020204" pitchFamily="34" charset="-34"/>
                <a:cs typeface="Browallia New" panose="020B0604020202020204" pitchFamily="34" charset="-34"/>
              </a:rPr>
              <a:t>ชนินทร</a:t>
            </a:r>
            <a:r>
              <a:rPr lang="th-TH" sz="1100" dirty="0">
                <a:latin typeface="Browallia New" panose="020B0604020202020204" pitchFamily="34" charset="-34"/>
                <a:cs typeface="Browallia New" panose="020B0604020202020204" pitchFamily="34" charset="-34"/>
              </a:rPr>
              <a:t>, // </a:t>
            </a:r>
            <a:r>
              <a:rPr lang="th-TH" sz="1100" dirty="0" err="1">
                <a:latin typeface="Browallia New" panose="020B0604020202020204" pitchFamily="34" charset="-34"/>
                <a:cs typeface="Browallia New" panose="020B0604020202020204" pitchFamily="34" charset="-34"/>
              </a:rPr>
              <a:t>รร</a:t>
            </a:r>
            <a:r>
              <a:rPr lang="th-TH" sz="1100" dirty="0">
                <a:latin typeface="Browallia New" panose="020B0604020202020204" pitchFamily="34" charset="-34"/>
                <a:cs typeface="Browallia New" panose="020B0604020202020204" pitchFamily="34" charset="-34"/>
              </a:rPr>
              <a:t>.สาธิต </a:t>
            </a:r>
            <a:r>
              <a:rPr lang="th-TH" sz="1100" dirty="0" err="1">
                <a:latin typeface="Browallia New" panose="020B0604020202020204" pitchFamily="34" charset="-34"/>
                <a:cs typeface="Browallia New" panose="020B0604020202020204" pitchFamily="34" charset="-34"/>
              </a:rPr>
              <a:t>มข</a:t>
            </a:r>
            <a:r>
              <a:rPr lang="th-TH" sz="1100" dirty="0">
                <a:latin typeface="Browallia New" panose="020B0604020202020204" pitchFamily="34" charset="-34"/>
                <a:cs typeface="Browallia New" panose="020B0604020202020204" pitchFamily="34" charset="-34"/>
              </a:rPr>
              <a:t>. </a:t>
            </a:r>
            <a:r>
              <a:rPr lang="th-TH" sz="1100" dirty="0" err="1">
                <a:latin typeface="Browallia New" panose="020B0604020202020204" pitchFamily="34" charset="-34"/>
                <a:cs typeface="Browallia New" panose="020B0604020202020204" pitchFamily="34" charset="-34"/>
              </a:rPr>
              <a:t>อ.อลิษา</a:t>
            </a:r>
            <a:r>
              <a:rPr lang="th-TH" sz="1100" dirty="0">
                <a:latin typeface="Browallia New" panose="020B0604020202020204" pitchFamily="34" charset="-34"/>
                <a:cs typeface="Browallia New" panose="020B0604020202020204" pitchFamily="34" charset="-34"/>
              </a:rPr>
              <a:t> // </a:t>
            </a:r>
            <a:r>
              <a:rPr lang="th-TH" sz="1100" dirty="0" err="1">
                <a:latin typeface="Browallia New" panose="020B0604020202020204" pitchFamily="34" charset="-34"/>
                <a:cs typeface="Browallia New" panose="020B0604020202020204" pitchFamily="34" charset="-34"/>
              </a:rPr>
              <a:t>รร</a:t>
            </a:r>
            <a:r>
              <a:rPr lang="th-TH" sz="1100" dirty="0">
                <a:latin typeface="Browallia New" panose="020B0604020202020204" pitchFamily="34" charset="-34"/>
                <a:cs typeface="Browallia New" panose="020B0604020202020204" pitchFamily="34" charset="-34"/>
              </a:rPr>
              <a:t>.สาธิตแผนกนานาชาติ</a:t>
            </a:r>
          </a:p>
          <a:p>
            <a:pPr algn="r">
              <a:lnSpc>
                <a:spcPct val="80000"/>
              </a:lnSpc>
            </a:pPr>
            <a:r>
              <a:rPr lang="th-TH" sz="1100" dirty="0">
                <a:latin typeface="Browallia New" panose="020B0604020202020204" pitchFamily="34" charset="-34"/>
                <a:cs typeface="Browallia New" panose="020B0604020202020204" pitchFamily="34" charset="-34"/>
              </a:rPr>
              <a:t>จิตรลดา จตุพร สันติ เข็มทอง// นักวิจัย ศูนย์วิจัยฯ</a:t>
            </a:r>
          </a:p>
        </p:txBody>
      </p:sp>
      <p:grpSp>
        <p:nvGrpSpPr>
          <p:cNvPr id="42" name="กลุ่ม 41"/>
          <p:cNvGrpSpPr/>
          <p:nvPr/>
        </p:nvGrpSpPr>
        <p:grpSpPr>
          <a:xfrm>
            <a:off x="991695" y="5793098"/>
            <a:ext cx="4293578" cy="801853"/>
            <a:chOff x="827584" y="5727846"/>
            <a:chExt cx="3221022" cy="801853"/>
          </a:xfrm>
        </p:grpSpPr>
        <p:cxnSp>
          <p:nvCxnSpPr>
            <p:cNvPr id="140" name="ตัวเชื่อมต่อตรง 139"/>
            <p:cNvCxnSpPr/>
            <p:nvPr/>
          </p:nvCxnSpPr>
          <p:spPr>
            <a:xfrm>
              <a:off x="827584" y="6237312"/>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p:cNvCxnSpPr/>
            <p:nvPr/>
          </p:nvCxnSpPr>
          <p:spPr>
            <a:xfrm>
              <a:off x="1360285"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p:cNvCxnSpPr/>
            <p:nvPr/>
          </p:nvCxnSpPr>
          <p:spPr>
            <a:xfrm>
              <a:off x="1896419"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p:cNvCxnSpPr/>
            <p:nvPr/>
          </p:nvCxnSpPr>
          <p:spPr>
            <a:xfrm flipH="1">
              <a:off x="827584" y="6525344"/>
              <a:ext cx="322102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4" name="Picture 4" descr="https://scontent-sin1-1.xx.fbcdn.net/hphotos-xpf1/v/t1.0-9/10325753_799539206786209_7225237020833910218_n.jpg?oh=efbf09068e612f9f68eb0d1a5bb480d0&amp;oe=5657C81B"/>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159956" y="5729195"/>
              <a:ext cx="432917" cy="587529"/>
            </a:xfrm>
            <a:prstGeom prst="rect">
              <a:avLst/>
            </a:prstGeom>
            <a:noFill/>
            <a:extLst>
              <a:ext uri="{909E8E84-426E-40DD-AFC4-6F175D3DCCD1}">
                <a14:hiddenFill xmlns:a14="http://schemas.microsoft.com/office/drawing/2010/main">
                  <a:solidFill>
                    <a:srgbClr val="FFFFFF"/>
                  </a:solidFill>
                </a14:hiddenFill>
              </a:ext>
            </a:extLst>
          </p:spPr>
        </p:pic>
        <p:pic>
          <p:nvPicPr>
            <p:cNvPr id="145" name="รูปภาพ 3" descr="1016620_10151479663141439_312388656_n.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670286" y="5727846"/>
              <a:ext cx="485367" cy="598244"/>
            </a:xfrm>
            <a:prstGeom prst="roundRect">
              <a:avLst>
                <a:gd name="adj" fmla="val 8594"/>
              </a:avLst>
            </a:prstGeom>
            <a:solidFill>
              <a:srgbClr val="FFFFFF">
                <a:shade val="85000"/>
              </a:srgbClr>
            </a:solidFill>
            <a:ln>
              <a:noFill/>
            </a:ln>
            <a:effectLst/>
          </p:spPr>
        </p:pic>
      </p:grpSp>
      <p:grpSp>
        <p:nvGrpSpPr>
          <p:cNvPr id="43" name="กลุ่ม 42"/>
          <p:cNvGrpSpPr/>
          <p:nvPr/>
        </p:nvGrpSpPr>
        <p:grpSpPr>
          <a:xfrm>
            <a:off x="612201" y="5103696"/>
            <a:ext cx="4813546" cy="293351"/>
            <a:chOff x="827584" y="6236348"/>
            <a:chExt cx="3611100" cy="293351"/>
          </a:xfrm>
        </p:grpSpPr>
        <p:cxnSp>
          <p:nvCxnSpPr>
            <p:cNvPr id="136" name="ตัวเชื่อมต่อตรง 135"/>
            <p:cNvCxnSpPr/>
            <p:nvPr/>
          </p:nvCxnSpPr>
          <p:spPr>
            <a:xfrm>
              <a:off x="827584" y="6237312"/>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p:cNvCxnSpPr/>
            <p:nvPr/>
          </p:nvCxnSpPr>
          <p:spPr>
            <a:xfrm>
              <a:off x="1360285"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p:cNvCxnSpPr/>
            <p:nvPr/>
          </p:nvCxnSpPr>
          <p:spPr>
            <a:xfrm>
              <a:off x="1896419"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9" name="ตัวเชื่อมต่อตรง 138"/>
            <p:cNvCxnSpPr/>
            <p:nvPr/>
          </p:nvCxnSpPr>
          <p:spPr>
            <a:xfrm flipH="1">
              <a:off x="827584" y="6525344"/>
              <a:ext cx="3611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44" name="Picture 2" descr="E:\New Folder\IMG_7884.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797351" y="4707761"/>
            <a:ext cx="581891" cy="572529"/>
          </a:xfrm>
          <a:prstGeom prst="rect">
            <a:avLst/>
          </a:prstGeom>
          <a:ln>
            <a:noFill/>
          </a:ln>
          <a:effectLst>
            <a:outerShdw blurRad="190500" algn="tl" rotWithShape="0">
              <a:srgbClr val="000000">
                <a:alpha val="70000"/>
              </a:srgbClr>
            </a:outerShdw>
          </a:effectLst>
          <a:extLst/>
        </p:spPr>
      </p:pic>
      <p:pic>
        <p:nvPicPr>
          <p:cNvPr id="45" name="รูปภาพ 3" descr="1511368_699599443392858_649089670_n.jp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46890" y="4698229"/>
            <a:ext cx="627938" cy="581771"/>
          </a:xfrm>
          <a:prstGeom prst="rect">
            <a:avLst/>
          </a:prstGeom>
        </p:spPr>
      </p:pic>
      <p:pic>
        <p:nvPicPr>
          <p:cNvPr id="46" name="รูปภาพ 3" descr="1528523_676204009085884_732275495_n.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97073" y="4713409"/>
            <a:ext cx="537064" cy="561232"/>
          </a:xfrm>
          <a:prstGeom prst="rect">
            <a:avLst/>
          </a:prstGeom>
        </p:spPr>
      </p:pic>
      <p:grpSp>
        <p:nvGrpSpPr>
          <p:cNvPr id="47" name="กลุ่ม 46"/>
          <p:cNvGrpSpPr/>
          <p:nvPr/>
        </p:nvGrpSpPr>
        <p:grpSpPr>
          <a:xfrm>
            <a:off x="6115571" y="5335995"/>
            <a:ext cx="1693486" cy="300733"/>
            <a:chOff x="831273" y="6372977"/>
            <a:chExt cx="1270445" cy="300733"/>
          </a:xfrm>
        </p:grpSpPr>
        <p:cxnSp>
          <p:nvCxnSpPr>
            <p:cNvPr id="133" name="ตัวเชื่อมต่อตรง 132"/>
            <p:cNvCxnSpPr/>
            <p:nvPr/>
          </p:nvCxnSpPr>
          <p:spPr>
            <a:xfrm>
              <a:off x="1391455" y="6372977"/>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p:cNvCxnSpPr/>
            <p:nvPr/>
          </p:nvCxnSpPr>
          <p:spPr>
            <a:xfrm>
              <a:off x="2083744" y="6381323"/>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p:cNvCxnSpPr/>
            <p:nvPr/>
          </p:nvCxnSpPr>
          <p:spPr>
            <a:xfrm flipH="1">
              <a:off x="831273" y="6664115"/>
              <a:ext cx="12704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8" name="กลุ่ม 47"/>
          <p:cNvGrpSpPr/>
          <p:nvPr/>
        </p:nvGrpSpPr>
        <p:grpSpPr>
          <a:xfrm>
            <a:off x="6437112" y="5713651"/>
            <a:ext cx="3408046" cy="587948"/>
            <a:chOff x="394849" y="6088026"/>
            <a:chExt cx="2556700" cy="587948"/>
          </a:xfrm>
        </p:grpSpPr>
        <p:cxnSp>
          <p:nvCxnSpPr>
            <p:cNvPr id="130" name="ตัวเชื่อมต่อตรง 129"/>
            <p:cNvCxnSpPr/>
            <p:nvPr/>
          </p:nvCxnSpPr>
          <p:spPr>
            <a:xfrm>
              <a:off x="2259260" y="6088026"/>
              <a:ext cx="0" cy="58794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ตัวเชื่อมต่อตรง 130"/>
            <p:cNvCxnSpPr/>
            <p:nvPr/>
          </p:nvCxnSpPr>
          <p:spPr>
            <a:xfrm>
              <a:off x="2951549" y="6096372"/>
              <a:ext cx="0" cy="56774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2" name="ตัวเชื่อมต่อตรง 131"/>
            <p:cNvCxnSpPr/>
            <p:nvPr/>
          </p:nvCxnSpPr>
          <p:spPr>
            <a:xfrm flipH="1">
              <a:off x="394849" y="6664115"/>
              <a:ext cx="25567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49" name="Picture 2" descr="E:\New Folder\IMG_9166.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532432" y="5497192"/>
            <a:ext cx="695576" cy="576000"/>
          </a:xfrm>
          <a:prstGeom prst="rect">
            <a:avLst/>
          </a:prstGeom>
          <a:ln>
            <a:noFill/>
          </a:ln>
          <a:effectLst/>
          <a:extLst/>
        </p:spPr>
      </p:pic>
      <p:pic>
        <p:nvPicPr>
          <p:cNvPr id="50" name="Picture 2" descr="E:\New Folder\DSC07026.JP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360197" y="5501235"/>
            <a:ext cx="697836" cy="576000"/>
          </a:xfrm>
          <a:prstGeom prst="rect">
            <a:avLst/>
          </a:prstGeom>
          <a:ln>
            <a:noFill/>
          </a:ln>
          <a:effectLst/>
          <a:extLst/>
        </p:spPr>
      </p:pic>
      <p:grpSp>
        <p:nvGrpSpPr>
          <p:cNvPr id="51" name="กลุ่ม 50"/>
          <p:cNvGrpSpPr/>
          <p:nvPr/>
        </p:nvGrpSpPr>
        <p:grpSpPr>
          <a:xfrm>
            <a:off x="7068096" y="5924115"/>
            <a:ext cx="3703743" cy="567743"/>
            <a:chOff x="394849" y="6096372"/>
            <a:chExt cx="2778531" cy="567743"/>
          </a:xfrm>
        </p:grpSpPr>
        <p:cxnSp>
          <p:nvCxnSpPr>
            <p:cNvPr id="128" name="ตัวเชื่อมต่อตรง 127"/>
            <p:cNvCxnSpPr/>
            <p:nvPr/>
          </p:nvCxnSpPr>
          <p:spPr>
            <a:xfrm>
              <a:off x="3171976" y="6096372"/>
              <a:ext cx="0" cy="56774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p:cNvCxnSpPr/>
            <p:nvPr/>
          </p:nvCxnSpPr>
          <p:spPr>
            <a:xfrm flipH="1">
              <a:off x="394849" y="6664115"/>
              <a:ext cx="277853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52" name="รูปภาพ 37" descr="C:\Users\Nisakorn\AppData\Local\Temp\59111_409565419116956_1576397759_n.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499400" y="5686275"/>
            <a:ext cx="577014" cy="576000"/>
          </a:xfrm>
          <a:prstGeom prst="rect">
            <a:avLst/>
          </a:prstGeom>
          <a:ln>
            <a:noFill/>
          </a:ln>
          <a:effectLst/>
          <a:extLst/>
        </p:spPr>
      </p:pic>
      <p:cxnSp>
        <p:nvCxnSpPr>
          <p:cNvPr id="53" name="ตัวเชื่อมต่อตรง 52"/>
          <p:cNvCxnSpPr/>
          <p:nvPr/>
        </p:nvCxnSpPr>
        <p:spPr>
          <a:xfrm>
            <a:off x="7325321" y="534147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Image may contain: 3 people, people smilin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31355"/>
          <a:stretch/>
        </p:blipFill>
        <p:spPr bwMode="auto">
          <a:xfrm>
            <a:off x="7068096" y="5220757"/>
            <a:ext cx="1160363" cy="643789"/>
          </a:xfrm>
          <a:prstGeom prst="roundRect">
            <a:avLst>
              <a:gd name="adj" fmla="val 8594"/>
            </a:avLst>
          </a:prstGeom>
          <a:solidFill>
            <a:srgbClr val="FFFFFF">
              <a:shade val="85000"/>
            </a:srgbClr>
          </a:solidFill>
          <a:ln>
            <a:noFill/>
          </a:ln>
          <a:effectLst/>
          <a:extLst/>
        </p:spPr>
      </p:pic>
      <p:pic>
        <p:nvPicPr>
          <p:cNvPr id="55" name="Picture 8" descr="Image may contain: 1 person, sky and outdoo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10917195" y="2237679"/>
            <a:ext cx="571384" cy="576000"/>
          </a:xfrm>
          <a:prstGeom prst="roundRect">
            <a:avLst>
              <a:gd name="adj" fmla="val 8594"/>
            </a:avLst>
          </a:prstGeom>
          <a:solidFill>
            <a:srgbClr val="FFFFFF">
              <a:shade val="85000"/>
            </a:srgbClr>
          </a:solidFill>
          <a:ln>
            <a:noFill/>
          </a:ln>
          <a:effectLst/>
          <a:extLst/>
        </p:spPr>
      </p:pic>
      <p:grpSp>
        <p:nvGrpSpPr>
          <p:cNvPr id="56" name="กลุ่ม 55"/>
          <p:cNvGrpSpPr/>
          <p:nvPr/>
        </p:nvGrpSpPr>
        <p:grpSpPr>
          <a:xfrm>
            <a:off x="5064335" y="853440"/>
            <a:ext cx="4014182" cy="5656980"/>
            <a:chOff x="3853356" y="808816"/>
            <a:chExt cx="3011421" cy="5656980"/>
          </a:xfrm>
        </p:grpSpPr>
        <p:grpSp>
          <p:nvGrpSpPr>
            <p:cNvPr id="101" name="กลุ่ม 100"/>
            <p:cNvGrpSpPr/>
            <p:nvPr/>
          </p:nvGrpSpPr>
          <p:grpSpPr>
            <a:xfrm>
              <a:off x="3853356" y="808816"/>
              <a:ext cx="3011421" cy="5656980"/>
              <a:chOff x="3104035" y="816935"/>
              <a:chExt cx="3011421" cy="5656980"/>
            </a:xfrm>
          </p:grpSpPr>
          <p:grpSp>
            <p:nvGrpSpPr>
              <p:cNvPr id="104" name="กลุ่ม 103"/>
              <p:cNvGrpSpPr/>
              <p:nvPr/>
            </p:nvGrpSpPr>
            <p:grpSpPr>
              <a:xfrm>
                <a:off x="3104035" y="816935"/>
                <a:ext cx="2924886" cy="5656980"/>
                <a:chOff x="3104035" y="816935"/>
                <a:chExt cx="2924886" cy="5656980"/>
              </a:xfrm>
            </p:grpSpPr>
            <p:sp>
              <p:nvSpPr>
                <p:cNvPr id="106" name="วงรี 49"/>
                <p:cNvSpPr/>
                <p:nvPr/>
              </p:nvSpPr>
              <p:spPr bwMode="auto">
                <a:xfrm>
                  <a:off x="4176955" y="3149095"/>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nvGrpSpPr>
                <p:cNvPr id="107" name="กลุ่ม 106"/>
                <p:cNvGrpSpPr/>
                <p:nvPr/>
              </p:nvGrpSpPr>
              <p:grpSpPr>
                <a:xfrm>
                  <a:off x="3104035" y="816935"/>
                  <a:ext cx="2924886" cy="5656980"/>
                  <a:chOff x="3104035" y="816935"/>
                  <a:chExt cx="2924886" cy="5656980"/>
                </a:xfrm>
              </p:grpSpPr>
              <p:sp>
                <p:nvSpPr>
                  <p:cNvPr id="108" name="วงรี 51"/>
                  <p:cNvSpPr/>
                  <p:nvPr/>
                </p:nvSpPr>
                <p:spPr bwMode="auto">
                  <a:xfrm>
                    <a:off x="3706963" y="5506146"/>
                    <a:ext cx="185705" cy="1793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nvGrpSpPr>
                  <p:cNvPr id="109" name="กลุ่ม 108"/>
                  <p:cNvGrpSpPr/>
                  <p:nvPr/>
                </p:nvGrpSpPr>
                <p:grpSpPr>
                  <a:xfrm>
                    <a:off x="3104035" y="816935"/>
                    <a:ext cx="2924886" cy="5656980"/>
                    <a:chOff x="3104035" y="816935"/>
                    <a:chExt cx="2924886" cy="5656980"/>
                  </a:xfrm>
                </p:grpSpPr>
                <p:sp>
                  <p:nvSpPr>
                    <p:cNvPr id="110" name="วงรี 55"/>
                    <p:cNvSpPr/>
                    <p:nvPr/>
                  </p:nvSpPr>
                  <p:spPr bwMode="auto">
                    <a:xfrm>
                      <a:off x="3104035" y="5747096"/>
                      <a:ext cx="187292" cy="1793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nvGrpSpPr>
                    <p:cNvPr id="111" name="กลุ่ม 110"/>
                    <p:cNvGrpSpPr/>
                    <p:nvPr/>
                  </p:nvGrpSpPr>
                  <p:grpSpPr>
                    <a:xfrm>
                      <a:off x="3269782" y="816935"/>
                      <a:ext cx="2759139" cy="5656980"/>
                      <a:chOff x="3269782" y="816935"/>
                      <a:chExt cx="2759139" cy="5656980"/>
                    </a:xfrm>
                  </p:grpSpPr>
                  <p:grpSp>
                    <p:nvGrpSpPr>
                      <p:cNvPr id="112" name="กลุ่ม 4"/>
                      <p:cNvGrpSpPr>
                        <a:grpSpLocks/>
                      </p:cNvGrpSpPr>
                      <p:nvPr/>
                    </p:nvGrpSpPr>
                    <p:grpSpPr bwMode="auto">
                      <a:xfrm>
                        <a:off x="3269782" y="816935"/>
                        <a:ext cx="2759139" cy="5656980"/>
                        <a:chOff x="3270811" y="817296"/>
                        <a:chExt cx="2759698" cy="5658290"/>
                      </a:xfrm>
                    </p:grpSpPr>
                    <p:sp>
                      <p:nvSpPr>
                        <p:cNvPr id="114" name="วงรี 113"/>
                        <p:cNvSpPr/>
                        <p:nvPr/>
                      </p:nvSpPr>
                      <p:spPr bwMode="auto">
                        <a:xfrm>
                          <a:off x="3270811" y="817296"/>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5" name="วงรี 114"/>
                        <p:cNvSpPr/>
                        <p:nvPr/>
                      </p:nvSpPr>
                      <p:spPr bwMode="auto">
                        <a:xfrm>
                          <a:off x="3712024" y="1045216"/>
                          <a:ext cx="185743"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6" name="วงรี 115"/>
                        <p:cNvSpPr/>
                        <p:nvPr/>
                      </p:nvSpPr>
                      <p:spPr bwMode="auto">
                        <a:xfrm>
                          <a:off x="3669185" y="1863898"/>
                          <a:ext cx="187330"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7" name="วงรี 116"/>
                        <p:cNvSpPr/>
                        <p:nvPr/>
                      </p:nvSpPr>
                      <p:spPr bwMode="auto">
                        <a:xfrm>
                          <a:off x="3599333" y="2071861"/>
                          <a:ext cx="185742"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8" name="วงรี 117"/>
                        <p:cNvSpPr/>
                        <p:nvPr/>
                      </p:nvSpPr>
                      <p:spPr bwMode="auto">
                        <a:xfrm>
                          <a:off x="3919700" y="3058702"/>
                          <a:ext cx="108022" cy="108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9" name="วงรี 118"/>
                        <p:cNvSpPr/>
                        <p:nvPr/>
                      </p:nvSpPr>
                      <p:spPr bwMode="auto">
                        <a:xfrm>
                          <a:off x="4120108" y="2861889"/>
                          <a:ext cx="108022" cy="108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0" name="วงรี 119"/>
                        <p:cNvSpPr/>
                        <p:nvPr/>
                      </p:nvSpPr>
                      <p:spPr bwMode="auto">
                        <a:xfrm>
                          <a:off x="3372314" y="5277023"/>
                          <a:ext cx="185743"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1" name="วงรี 120"/>
                        <p:cNvSpPr/>
                        <p:nvPr/>
                      </p:nvSpPr>
                      <p:spPr bwMode="auto">
                        <a:xfrm>
                          <a:off x="3959706" y="6177136"/>
                          <a:ext cx="187330" cy="179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2" name="วงรี 121"/>
                        <p:cNvSpPr/>
                        <p:nvPr/>
                      </p:nvSpPr>
                      <p:spPr bwMode="auto">
                        <a:xfrm>
                          <a:off x="4439144" y="6296198"/>
                          <a:ext cx="187330"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3" name="วงรี 122"/>
                        <p:cNvSpPr/>
                        <p:nvPr/>
                      </p:nvSpPr>
                      <p:spPr bwMode="auto">
                        <a:xfrm>
                          <a:off x="4088332" y="3086931"/>
                          <a:ext cx="72015" cy="720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4" name="วงรี 123"/>
                        <p:cNvSpPr/>
                        <p:nvPr/>
                      </p:nvSpPr>
                      <p:spPr bwMode="auto">
                        <a:xfrm>
                          <a:off x="5057253" y="1824049"/>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5" name="วงรี 124"/>
                        <p:cNvSpPr/>
                        <p:nvPr/>
                      </p:nvSpPr>
                      <p:spPr bwMode="auto">
                        <a:xfrm>
                          <a:off x="4585688" y="2019633"/>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6" name="วงรี 125"/>
                        <p:cNvSpPr/>
                        <p:nvPr/>
                      </p:nvSpPr>
                      <p:spPr bwMode="auto">
                        <a:xfrm>
                          <a:off x="4532810" y="1424161"/>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7" name="วงรี 126"/>
                        <p:cNvSpPr/>
                        <p:nvPr/>
                      </p:nvSpPr>
                      <p:spPr bwMode="auto">
                        <a:xfrm>
                          <a:off x="5850473" y="1519411"/>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sp>
                    <p:nvSpPr>
                      <p:cNvPr id="113" name="วงรี 45"/>
                      <p:cNvSpPr/>
                      <p:nvPr/>
                    </p:nvSpPr>
                    <p:spPr bwMode="auto">
                      <a:xfrm>
                        <a:off x="4012503" y="1371284"/>
                        <a:ext cx="185705" cy="180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grpSp>
            </p:grpSp>
          </p:grpSp>
          <p:sp>
            <p:nvSpPr>
              <p:cNvPr id="105" name="วงรี 63"/>
              <p:cNvSpPr/>
              <p:nvPr/>
            </p:nvSpPr>
            <p:spPr bwMode="auto">
              <a:xfrm>
                <a:off x="5929752" y="2305572"/>
                <a:ext cx="185704" cy="180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sp>
          <p:nvSpPr>
            <p:cNvPr id="102" name="วงรี 101"/>
            <p:cNvSpPr/>
            <p:nvPr/>
          </p:nvSpPr>
          <p:spPr bwMode="auto">
            <a:xfrm>
              <a:off x="5979721" y="2079119"/>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03" name="วงรี 63"/>
            <p:cNvSpPr/>
            <p:nvPr/>
          </p:nvSpPr>
          <p:spPr bwMode="auto">
            <a:xfrm>
              <a:off x="6551231" y="2578857"/>
              <a:ext cx="185704" cy="180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grpSp>
        <p:nvGrpSpPr>
          <p:cNvPr id="57" name="กลุ่ม 56"/>
          <p:cNvGrpSpPr/>
          <p:nvPr/>
        </p:nvGrpSpPr>
        <p:grpSpPr>
          <a:xfrm>
            <a:off x="6859245" y="2243705"/>
            <a:ext cx="1157435" cy="1927704"/>
            <a:chOff x="-20983" y="5559273"/>
            <a:chExt cx="868302" cy="1927704"/>
          </a:xfrm>
        </p:grpSpPr>
        <p:cxnSp>
          <p:nvCxnSpPr>
            <p:cNvPr id="99" name="ตัวเชื่อมต่อตรง 98"/>
            <p:cNvCxnSpPr/>
            <p:nvPr/>
          </p:nvCxnSpPr>
          <p:spPr>
            <a:xfrm flipH="1">
              <a:off x="-20983" y="5559273"/>
              <a:ext cx="236904" cy="192770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a:endCxn id="62" idx="0"/>
            </p:cNvCxnSpPr>
            <p:nvPr/>
          </p:nvCxnSpPr>
          <p:spPr>
            <a:xfrm flipH="1">
              <a:off x="315704" y="5609518"/>
              <a:ext cx="531615" cy="185141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58" name="ตัวเชื่อมต่อตรง 57"/>
          <p:cNvCxnSpPr>
            <a:stCxn id="103" idx="3"/>
          </p:cNvCxnSpPr>
          <p:nvPr/>
        </p:nvCxnSpPr>
        <p:spPr>
          <a:xfrm flipH="1">
            <a:off x="8091176" y="2777918"/>
            <a:ext cx="605640" cy="133964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p:cNvCxnSpPr>
            <a:stCxn id="105" idx="4"/>
          </p:cNvCxnSpPr>
          <p:nvPr/>
        </p:nvCxnSpPr>
        <p:spPr>
          <a:xfrm flipH="1">
            <a:off x="8660564" y="2523010"/>
            <a:ext cx="294182" cy="161311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0" name="Picture 74"/>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8532060" y="4136126"/>
            <a:ext cx="664044" cy="576000"/>
          </a:xfrm>
          <a:prstGeom prst="roundRect">
            <a:avLst>
              <a:gd name="adj" fmla="val 8594"/>
            </a:avLst>
          </a:prstGeom>
          <a:solidFill>
            <a:srgbClr val="FFFFFF">
              <a:shade val="85000"/>
            </a:srgbClr>
          </a:solidFill>
          <a:ln>
            <a:noFill/>
          </a:ln>
          <a:effectLst/>
        </p:spPr>
      </p:pic>
      <p:pic>
        <p:nvPicPr>
          <p:cNvPr id="61" name="Picture 2" descr="Image may contain: 3 people, people smiling, people standing"/>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7724626" y="4136126"/>
            <a:ext cx="705764" cy="576000"/>
          </a:xfrm>
          <a:prstGeom prst="roundRect">
            <a:avLst>
              <a:gd name="adj" fmla="val 8594"/>
            </a:avLst>
          </a:prstGeom>
          <a:solidFill>
            <a:srgbClr val="FFFFFF">
              <a:shade val="85000"/>
            </a:srgbClr>
          </a:solidFill>
          <a:ln>
            <a:noFill/>
          </a:ln>
          <a:effectLst/>
          <a:extLst/>
        </p:spPr>
      </p:pic>
      <p:pic>
        <p:nvPicPr>
          <p:cNvPr id="62" name="Picture 6" descr="Image may contain: 2 people, people smiling, people standing"/>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6982310" y="4145365"/>
            <a:ext cx="651468" cy="576000"/>
          </a:xfrm>
          <a:prstGeom prst="roundRect">
            <a:avLst>
              <a:gd name="adj" fmla="val 8594"/>
            </a:avLst>
          </a:prstGeom>
          <a:solidFill>
            <a:srgbClr val="FFFFFF">
              <a:shade val="85000"/>
            </a:srgbClr>
          </a:solidFill>
          <a:ln>
            <a:noFill/>
          </a:ln>
          <a:effectLst/>
          <a:extLst/>
        </p:spPr>
      </p:pic>
      <p:pic>
        <p:nvPicPr>
          <p:cNvPr id="63" name="Picture 10" descr="Image may contain: 3 people"/>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6234391" y="4155840"/>
            <a:ext cx="647831" cy="576000"/>
          </a:xfrm>
          <a:prstGeom prst="roundRect">
            <a:avLst>
              <a:gd name="adj" fmla="val 8594"/>
            </a:avLst>
          </a:prstGeom>
          <a:solidFill>
            <a:srgbClr val="FFFFFF">
              <a:shade val="85000"/>
            </a:srgbClr>
          </a:solidFill>
          <a:ln>
            <a:noFill/>
          </a:ln>
          <a:effectLst/>
          <a:extLst/>
        </p:spPr>
      </p:pic>
      <p:cxnSp>
        <p:nvCxnSpPr>
          <p:cNvPr id="64" name="ตัวเชื่อมต่อตรง 63"/>
          <p:cNvCxnSpPr/>
          <p:nvPr/>
        </p:nvCxnSpPr>
        <p:spPr>
          <a:xfrm flipH="1" flipV="1">
            <a:off x="7905776" y="1937910"/>
            <a:ext cx="2198391" cy="1722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65" name="กลุ่ม 64"/>
          <p:cNvGrpSpPr/>
          <p:nvPr/>
        </p:nvGrpSpPr>
        <p:grpSpPr>
          <a:xfrm>
            <a:off x="8843199" y="670742"/>
            <a:ext cx="1656201" cy="894603"/>
            <a:chOff x="827584" y="6236348"/>
            <a:chExt cx="1242474" cy="894603"/>
          </a:xfrm>
        </p:grpSpPr>
        <p:cxnSp>
          <p:nvCxnSpPr>
            <p:cNvPr id="95" name="ตัวเชื่อมต่อตรง 94"/>
            <p:cNvCxnSpPr/>
            <p:nvPr/>
          </p:nvCxnSpPr>
          <p:spPr>
            <a:xfrm>
              <a:off x="827584" y="6518951"/>
              <a:ext cx="0" cy="612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ตัวเชื่อมต่อตรง 95"/>
            <p:cNvCxnSpPr/>
            <p:nvPr/>
          </p:nvCxnSpPr>
          <p:spPr>
            <a:xfrm>
              <a:off x="1007849"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a:off x="1549146"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8" name="ตัวเชื่อมต่อตรง 97"/>
            <p:cNvCxnSpPr/>
            <p:nvPr/>
          </p:nvCxnSpPr>
          <p:spPr>
            <a:xfrm flipH="1">
              <a:off x="827584" y="6525344"/>
              <a:ext cx="12424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66" name="รูปภาพ 42" descr="C:\Users\Nisakorn\AppData\Local\Temp\471_488276681194258_1878582881_n.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8763784" y="324645"/>
            <a:ext cx="641409" cy="576000"/>
          </a:xfrm>
          <a:prstGeom prst="roundRect">
            <a:avLst>
              <a:gd name="adj" fmla="val 8594"/>
            </a:avLst>
          </a:prstGeom>
          <a:solidFill>
            <a:srgbClr val="FFFFFF">
              <a:shade val="85000"/>
            </a:srgbClr>
          </a:solidFill>
          <a:ln>
            <a:noFill/>
          </a:ln>
          <a:effectLst/>
          <a:extLst/>
        </p:spPr>
      </p:pic>
      <p:pic>
        <p:nvPicPr>
          <p:cNvPr id="67" name="Picture 2" descr="https://scontent.fbkk10-1.fna.fbcdn.net/v/t1.0-9/13680702_10210339224542288_4765832948385257169_n.jpg?oh=63decc4b2d31ca1b2f1667f618f6c642&amp;oe=5868C21E"/>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9438798" y="327066"/>
            <a:ext cx="667654" cy="576000"/>
          </a:xfrm>
          <a:prstGeom prst="roundRect">
            <a:avLst>
              <a:gd name="adj" fmla="val 8594"/>
            </a:avLst>
          </a:prstGeom>
          <a:solidFill>
            <a:srgbClr val="FFFFFF">
              <a:shade val="85000"/>
            </a:srgbClr>
          </a:solidFill>
          <a:ln>
            <a:noFill/>
          </a:ln>
          <a:effectLst/>
          <a:extLst/>
        </p:spPr>
      </p:pic>
      <p:grpSp>
        <p:nvGrpSpPr>
          <p:cNvPr id="68" name="กลุ่ม 67"/>
          <p:cNvGrpSpPr/>
          <p:nvPr/>
        </p:nvGrpSpPr>
        <p:grpSpPr>
          <a:xfrm>
            <a:off x="7081901" y="844415"/>
            <a:ext cx="934778" cy="612000"/>
            <a:chOff x="827584" y="6518951"/>
            <a:chExt cx="701266" cy="612000"/>
          </a:xfrm>
        </p:grpSpPr>
        <p:cxnSp>
          <p:nvCxnSpPr>
            <p:cNvPr id="93" name="ตัวเชื่อมต่อตรง 92"/>
            <p:cNvCxnSpPr/>
            <p:nvPr/>
          </p:nvCxnSpPr>
          <p:spPr>
            <a:xfrm>
              <a:off x="827584" y="6518951"/>
              <a:ext cx="0" cy="612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4" name="ตัวเชื่อมต่อตรง 93"/>
            <p:cNvCxnSpPr/>
            <p:nvPr/>
          </p:nvCxnSpPr>
          <p:spPr>
            <a:xfrm flipH="1">
              <a:off x="827584" y="6525344"/>
              <a:ext cx="70126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69" name="รูปภาพ 34" descr="C:\Users\Nisakorn\AppData\Local\Temp\12815_289547437828614_1316783372_n.jp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571183" y="453448"/>
            <a:ext cx="612015" cy="576000"/>
          </a:xfrm>
          <a:prstGeom prst="roundRect">
            <a:avLst>
              <a:gd name="adj" fmla="val 8594"/>
            </a:avLst>
          </a:prstGeom>
          <a:solidFill>
            <a:srgbClr val="FFFFFF">
              <a:shade val="85000"/>
            </a:srgbClr>
          </a:solidFill>
          <a:ln>
            <a:noFill/>
          </a:ln>
          <a:effectLst/>
          <a:extLst/>
        </p:spPr>
      </p:pic>
      <p:grpSp>
        <p:nvGrpSpPr>
          <p:cNvPr id="70" name="กลุ่ม 69"/>
          <p:cNvGrpSpPr/>
          <p:nvPr/>
        </p:nvGrpSpPr>
        <p:grpSpPr>
          <a:xfrm>
            <a:off x="495707" y="908721"/>
            <a:ext cx="4818285" cy="362169"/>
            <a:chOff x="824029" y="6413067"/>
            <a:chExt cx="3614655" cy="362169"/>
          </a:xfrm>
        </p:grpSpPr>
        <p:cxnSp>
          <p:nvCxnSpPr>
            <p:cNvPr id="90" name="ตัวเชื่อมต่อตรง 89"/>
            <p:cNvCxnSpPr/>
            <p:nvPr/>
          </p:nvCxnSpPr>
          <p:spPr>
            <a:xfrm>
              <a:off x="824029" y="6415236"/>
              <a:ext cx="0" cy="36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p:cNvCxnSpPr/>
            <p:nvPr/>
          </p:nvCxnSpPr>
          <p:spPr>
            <a:xfrm>
              <a:off x="1356730" y="6414272"/>
              <a:ext cx="0" cy="36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2" name="ตัวเชื่อมต่อตรง 91"/>
            <p:cNvCxnSpPr/>
            <p:nvPr/>
          </p:nvCxnSpPr>
          <p:spPr>
            <a:xfrm flipH="1">
              <a:off x="827584" y="6413067"/>
              <a:ext cx="3611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2181783" y="1135007"/>
            <a:ext cx="3695038" cy="293351"/>
            <a:chOff x="822649" y="6800849"/>
            <a:chExt cx="2772000" cy="293351"/>
          </a:xfrm>
        </p:grpSpPr>
        <p:cxnSp>
          <p:nvCxnSpPr>
            <p:cNvPr id="87" name="ตัวเชื่อมต่อตรง 86"/>
            <p:cNvCxnSpPr/>
            <p:nvPr/>
          </p:nvCxnSpPr>
          <p:spPr>
            <a:xfrm>
              <a:off x="844492" y="6801813"/>
              <a:ext cx="0" cy="29238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p:cNvCxnSpPr/>
            <p:nvPr/>
          </p:nvCxnSpPr>
          <p:spPr>
            <a:xfrm>
              <a:off x="1377193" y="6800849"/>
              <a:ext cx="0" cy="29238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p:cNvCxnSpPr/>
            <p:nvPr/>
          </p:nvCxnSpPr>
          <p:spPr>
            <a:xfrm flipH="1">
              <a:off x="822649" y="6800849"/>
              <a:ext cx="277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72" name="Picture 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2778183" y="1250680"/>
            <a:ext cx="631902" cy="576000"/>
          </a:xfrm>
          <a:prstGeom prst="roundRect">
            <a:avLst>
              <a:gd name="adj" fmla="val 8594"/>
            </a:avLst>
          </a:prstGeom>
          <a:solidFill>
            <a:srgbClr val="FFFFFF">
              <a:shade val="85000"/>
            </a:srgbClr>
          </a:solidFill>
          <a:ln>
            <a:noFill/>
          </a:ln>
          <a:effectLst/>
        </p:spPr>
      </p:pic>
      <p:pic>
        <p:nvPicPr>
          <p:cNvPr id="73" name="Picture 2"/>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2001308" y="1256446"/>
            <a:ext cx="715451" cy="576000"/>
          </a:xfrm>
          <a:prstGeom prst="roundRect">
            <a:avLst>
              <a:gd name="adj" fmla="val 8594"/>
            </a:avLst>
          </a:prstGeom>
          <a:solidFill>
            <a:srgbClr val="FFFFFF">
              <a:shade val="85000"/>
            </a:srgbClr>
          </a:solidFill>
          <a:ln>
            <a:noFill/>
          </a:ln>
          <a:effectLst/>
        </p:spPr>
      </p:pic>
      <p:cxnSp>
        <p:nvCxnSpPr>
          <p:cNvPr id="74" name="ตัวเชื่อมต่อตรง 73"/>
          <p:cNvCxnSpPr/>
          <p:nvPr/>
        </p:nvCxnSpPr>
        <p:spPr>
          <a:xfrm flipH="1">
            <a:off x="3922046" y="1497845"/>
            <a:ext cx="237197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75" name="Picture 3"/>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3662334" y="1262315"/>
            <a:ext cx="611115" cy="576000"/>
          </a:xfrm>
          <a:prstGeom prst="roundRect">
            <a:avLst>
              <a:gd name="adj" fmla="val 8594"/>
            </a:avLst>
          </a:prstGeom>
          <a:solidFill>
            <a:srgbClr val="FFFFFF">
              <a:shade val="85000"/>
            </a:srgbClr>
          </a:solidFill>
          <a:ln>
            <a:noFill/>
          </a:ln>
          <a:effectLst/>
          <a:extLst/>
        </p:spPr>
      </p:pic>
      <p:sp>
        <p:nvSpPr>
          <p:cNvPr id="76" name="กล่องข้อความ 211"/>
          <p:cNvSpPr txBox="1"/>
          <p:nvPr/>
        </p:nvSpPr>
        <p:spPr>
          <a:xfrm>
            <a:off x="2061818" y="972655"/>
            <a:ext cx="2540990" cy="249299"/>
          </a:xfrm>
          <a:prstGeom prst="rect">
            <a:avLst/>
          </a:prstGeom>
          <a:noFill/>
        </p:spPr>
        <p:txBody>
          <a:bodyPr wrap="square" rtlCol="0">
            <a:spAutoFit/>
          </a:bodyPr>
          <a:lstStyle/>
          <a:p>
            <a:pPr>
              <a:lnSpc>
                <a:spcPct val="80000"/>
              </a:lnSpc>
            </a:pPr>
            <a:r>
              <a:rPr lang="th-TH" sz="1200" dirty="0" err="1">
                <a:latin typeface="Browallia New" panose="020B0604020202020204" pitchFamily="34" charset="-34"/>
                <a:cs typeface="Browallia New" panose="020B0604020202020204" pitchFamily="34" charset="-34"/>
              </a:rPr>
              <a:t>อ.ชนิ</a:t>
            </a:r>
            <a:r>
              <a:rPr lang="th-TH" sz="1200" dirty="0">
                <a:latin typeface="Browallia New" panose="020B0604020202020204" pitchFamily="34" charset="-34"/>
                <a:cs typeface="Browallia New" panose="020B0604020202020204" pitchFamily="34" charset="-34"/>
              </a:rPr>
              <a:t>กา</a:t>
            </a:r>
            <a:r>
              <a:rPr lang="th-TH" sz="1200" dirty="0" err="1">
                <a:latin typeface="Browallia New" panose="020B0604020202020204" pitchFamily="34" charset="-34"/>
                <a:cs typeface="Browallia New" panose="020B0604020202020204" pitchFamily="34" charset="-34"/>
              </a:rPr>
              <a:t>และอ</a:t>
            </a:r>
            <a:r>
              <a:rPr lang="th-TH" sz="1200" dirty="0">
                <a:latin typeface="Browallia New" panose="020B0604020202020204" pitchFamily="34" charset="-34"/>
                <a:cs typeface="Browallia New" panose="020B0604020202020204" pitchFamily="34" charset="-34"/>
              </a:rPr>
              <a:t>.พิมพ์ผกา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.ลำปาง</a:t>
            </a:r>
          </a:p>
        </p:txBody>
      </p:sp>
      <p:cxnSp>
        <p:nvCxnSpPr>
          <p:cNvPr id="77" name="ตัวเชื่อมต่อตรง 76"/>
          <p:cNvCxnSpPr>
            <a:endCxn id="80" idx="0"/>
          </p:cNvCxnSpPr>
          <p:nvPr/>
        </p:nvCxnSpPr>
        <p:spPr>
          <a:xfrm flipH="1">
            <a:off x="5253435" y="3448888"/>
            <a:ext cx="1233016" cy="52647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a:endCxn id="79" idx="0"/>
          </p:cNvCxnSpPr>
          <p:nvPr/>
        </p:nvCxnSpPr>
        <p:spPr>
          <a:xfrm flipH="1">
            <a:off x="4608488" y="3442379"/>
            <a:ext cx="1859178" cy="53994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9" name="Picture 2" descr="C:\Users\VAIO\Pictures\yanin.jp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4309694" y="3982327"/>
            <a:ext cx="597588" cy="576000"/>
          </a:xfrm>
          <a:prstGeom prst="roundRect">
            <a:avLst>
              <a:gd name="adj" fmla="val 8594"/>
            </a:avLst>
          </a:prstGeom>
          <a:solidFill>
            <a:srgbClr val="FFFFFF">
              <a:shade val="85000"/>
            </a:srgbClr>
          </a:solidFill>
          <a:ln>
            <a:noFill/>
          </a:ln>
          <a:effectLst/>
          <a:extLst/>
        </p:spPr>
      </p:pic>
      <p:pic>
        <p:nvPicPr>
          <p:cNvPr id="80" name="Picture 2" descr="E:\New Folder\DSC08332.JP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979446" y="3975359"/>
            <a:ext cx="547977" cy="576000"/>
          </a:xfrm>
          <a:prstGeom prst="roundRect">
            <a:avLst>
              <a:gd name="adj" fmla="val 8594"/>
            </a:avLst>
          </a:prstGeom>
          <a:solidFill>
            <a:srgbClr val="FFFFFF">
              <a:shade val="85000"/>
            </a:srgbClr>
          </a:solidFill>
          <a:ln>
            <a:noFill/>
          </a:ln>
          <a:effectLst/>
          <a:extLst/>
        </p:spPr>
      </p:pic>
      <p:cxnSp>
        <p:nvCxnSpPr>
          <p:cNvPr id="81" name="ตัวเชื่อมต่อตรง 80"/>
          <p:cNvCxnSpPr>
            <a:endCxn id="20" idx="0"/>
          </p:cNvCxnSpPr>
          <p:nvPr/>
        </p:nvCxnSpPr>
        <p:spPr>
          <a:xfrm flipH="1">
            <a:off x="3872690" y="3405295"/>
            <a:ext cx="2512052" cy="57703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p:cNvCxnSpPr>
            <a:endCxn id="24" idx="0"/>
          </p:cNvCxnSpPr>
          <p:nvPr/>
        </p:nvCxnSpPr>
        <p:spPr>
          <a:xfrm flipH="1">
            <a:off x="3151789" y="3374641"/>
            <a:ext cx="3004747" cy="60071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3" name="สี่เหลี่ยมผืนผ้า 82"/>
          <p:cNvSpPr/>
          <p:nvPr/>
        </p:nvSpPr>
        <p:spPr>
          <a:xfrm>
            <a:off x="1438053" y="2732046"/>
            <a:ext cx="6094413" cy="276999"/>
          </a:xfrm>
          <a:prstGeom prst="rect">
            <a:avLst/>
          </a:prstGeom>
        </p:spPr>
        <p:txBody>
          <a:bodyPr>
            <a:spAutoFit/>
          </a:bodyPr>
          <a:lstStyle/>
          <a:p>
            <a:r>
              <a:rPr lang="th-TH" sz="1200" dirty="0" err="1">
                <a:latin typeface="Browallia New" panose="020B0604020202020204" pitchFamily="34" charset="-34"/>
                <a:cs typeface="Browallia New" panose="020B0604020202020204" pitchFamily="34" charset="-34"/>
              </a:rPr>
              <a:t>อ.ณัฐ</a:t>
            </a:r>
            <a:r>
              <a:rPr lang="th-TH" sz="1200" dirty="0">
                <a:latin typeface="Browallia New" panose="020B0604020202020204" pitchFamily="34" charset="-34"/>
                <a:cs typeface="Browallia New" panose="020B0604020202020204" pitchFamily="34" charset="-34"/>
              </a:rPr>
              <a:t>วัตร อ.พิมพ์ลักษณ์ และ อ.กาญจนา // มร</a:t>
            </a:r>
            <a:r>
              <a:rPr lang="th-TH" sz="1200" dirty="0" err="1">
                <a:latin typeface="Browallia New" panose="020B0604020202020204" pitchFamily="34" charset="-34"/>
                <a:cs typeface="Browallia New" panose="020B0604020202020204" pitchFamily="34" charset="-34"/>
              </a:rPr>
              <a:t>ภ.ว</a:t>
            </a:r>
            <a:r>
              <a:rPr lang="th-TH" sz="1200" dirty="0">
                <a:latin typeface="Browallia New" panose="020B0604020202020204" pitchFamily="34" charset="-34"/>
                <a:cs typeface="Browallia New" panose="020B0604020202020204" pitchFamily="34" charset="-34"/>
              </a:rPr>
              <a:t>ลัยอลงกรณ์</a:t>
            </a:r>
          </a:p>
        </p:txBody>
      </p:sp>
      <p:sp>
        <p:nvSpPr>
          <p:cNvPr id="84" name="สี่เหลี่ยมผืนผ้ามุมมน 83"/>
          <p:cNvSpPr/>
          <p:nvPr/>
        </p:nvSpPr>
        <p:spPr>
          <a:xfrm>
            <a:off x="719215" y="3017756"/>
            <a:ext cx="2303400" cy="648000"/>
          </a:xfrm>
          <a:prstGeom prst="roundRect">
            <a:avLst>
              <a:gd name="adj" fmla="val 7095"/>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cxnSp>
        <p:nvCxnSpPr>
          <p:cNvPr id="85" name="ตัวเชื่อมต่อตรง 84"/>
          <p:cNvCxnSpPr/>
          <p:nvPr/>
        </p:nvCxnSpPr>
        <p:spPr>
          <a:xfrm>
            <a:off x="1510950" y="2949447"/>
            <a:ext cx="4894725" cy="379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p:cNvCxnSpPr/>
          <p:nvPr/>
        </p:nvCxnSpPr>
        <p:spPr>
          <a:xfrm>
            <a:off x="1510950" y="2949447"/>
            <a:ext cx="0" cy="108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สี่เหลี่ยมผืนผ้า 3"/>
          <p:cNvSpPr/>
          <p:nvPr/>
        </p:nvSpPr>
        <p:spPr>
          <a:xfrm>
            <a:off x="80199" y="89367"/>
            <a:ext cx="6248003" cy="660139"/>
          </a:xfrm>
          <a:prstGeom prst="rect">
            <a:avLst/>
          </a:prstGeom>
          <a:solidFill>
            <a:srgbClr val="DDD9C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pic>
        <p:nvPicPr>
          <p:cNvPr id="6" name="รูปภาพ 5"/>
          <p:cNvPicPr>
            <a:picLocks noChangeAspect="1"/>
          </p:cNvPicPr>
          <p:nvPr/>
        </p:nvPicPr>
        <p:blipFill rotWithShape="1">
          <a:blip r:embed="rId35" cstate="print">
            <a:extLst>
              <a:ext uri="{28A0092B-C50C-407E-A947-70E740481C1C}">
                <a14:useLocalDpi xmlns:a14="http://schemas.microsoft.com/office/drawing/2010/main" val="0"/>
              </a:ext>
            </a:extLst>
          </a:blip>
          <a:srcRect l="59450" t="47900" r="20863" b="19550"/>
          <a:stretch/>
        </p:blipFill>
        <p:spPr>
          <a:xfrm>
            <a:off x="11524782" y="2242399"/>
            <a:ext cx="619193" cy="576000"/>
          </a:xfrm>
          <a:prstGeom prst="roundRect">
            <a:avLst>
              <a:gd name="adj" fmla="val 8594"/>
            </a:avLst>
          </a:prstGeom>
          <a:solidFill>
            <a:srgbClr val="FFFFFF">
              <a:shade val="85000"/>
            </a:srgbClr>
          </a:solidFill>
          <a:ln>
            <a:noFill/>
          </a:ln>
          <a:effectLst/>
        </p:spPr>
      </p:pic>
      <p:pic>
        <p:nvPicPr>
          <p:cNvPr id="7" name="Picture 6" descr="Image may contain: 2 people, people smiling, people standin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18806" t="23607" r="51857" b="48390"/>
          <a:stretch/>
        </p:blipFill>
        <p:spPr bwMode="auto">
          <a:xfrm>
            <a:off x="10274452" y="2237679"/>
            <a:ext cx="603271" cy="576000"/>
          </a:xfrm>
          <a:prstGeom prst="roundRect">
            <a:avLst>
              <a:gd name="adj" fmla="val 8594"/>
            </a:avLst>
          </a:prstGeom>
          <a:solidFill>
            <a:srgbClr val="FFFFFF">
              <a:shade val="85000"/>
            </a:srgbClr>
          </a:solidFill>
          <a:ln>
            <a:noFill/>
          </a:ln>
          <a:effectLst/>
          <a:extLst/>
        </p:spPr>
      </p:pic>
      <p:grpSp>
        <p:nvGrpSpPr>
          <p:cNvPr id="8" name="กลุ่ม 7"/>
          <p:cNvGrpSpPr/>
          <p:nvPr/>
        </p:nvGrpSpPr>
        <p:grpSpPr>
          <a:xfrm>
            <a:off x="3118857" y="2958432"/>
            <a:ext cx="3375521" cy="707228"/>
            <a:chOff x="2483781" y="2958432"/>
            <a:chExt cx="2532300" cy="707228"/>
          </a:xfrm>
        </p:grpSpPr>
        <p:pic>
          <p:nvPicPr>
            <p:cNvPr id="13" name="Picture 2" descr="Image may contain: 3 people, people smiling, people standing and indoo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54386" t="20032" r="14815" b="57918"/>
            <a:stretch/>
          </p:blipFill>
          <p:spPr bwMode="auto">
            <a:xfrm>
              <a:off x="2535334" y="3037976"/>
              <a:ext cx="452571" cy="576000"/>
            </a:xfrm>
            <a:prstGeom prst="roundRect">
              <a:avLst>
                <a:gd name="adj" fmla="val 8594"/>
              </a:avLst>
            </a:prstGeom>
            <a:solidFill>
              <a:srgbClr val="FFFFFF">
                <a:shade val="85000"/>
              </a:srgbClr>
            </a:solidFill>
            <a:ln>
              <a:noFill/>
            </a:ln>
            <a:effectLst/>
            <a:extLst/>
          </p:spPr>
        </p:pic>
        <p:pic>
          <p:nvPicPr>
            <p:cNvPr id="14" name="Picture 4" descr="Image may contain: 1 person, smiling, camera, stripes and outdoo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44768" t="8264" r="23733" b="29130"/>
            <a:stretch/>
          </p:blipFill>
          <p:spPr bwMode="auto">
            <a:xfrm>
              <a:off x="3060781" y="3041055"/>
              <a:ext cx="434717" cy="576000"/>
            </a:xfrm>
            <a:prstGeom prst="roundRect">
              <a:avLst>
                <a:gd name="adj" fmla="val 8594"/>
              </a:avLst>
            </a:prstGeom>
            <a:solidFill>
              <a:srgbClr val="FFFFFF">
                <a:shade val="85000"/>
              </a:srgbClr>
            </a:solidFill>
            <a:ln>
              <a:noFill/>
            </a:ln>
            <a:effectLst/>
            <a:extLst/>
          </p:spPr>
        </p:pic>
        <p:sp>
          <p:nvSpPr>
            <p:cNvPr id="15" name="สี่เหลี่ยมผืนผ้ามุมมน 14"/>
            <p:cNvSpPr/>
            <p:nvPr/>
          </p:nvSpPr>
          <p:spPr>
            <a:xfrm>
              <a:off x="2483781" y="3017660"/>
              <a:ext cx="1085399" cy="648000"/>
            </a:xfrm>
            <a:prstGeom prst="roundRect">
              <a:avLst>
                <a:gd name="adj" fmla="val 7095"/>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cxnSp>
          <p:nvCxnSpPr>
            <p:cNvPr id="16" name="ตัวเชื่อมต่อตรง 15"/>
            <p:cNvCxnSpPr/>
            <p:nvPr/>
          </p:nvCxnSpPr>
          <p:spPr>
            <a:xfrm flipV="1">
              <a:off x="3557810" y="3033868"/>
              <a:ext cx="1396523" cy="213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วงรี 16"/>
            <p:cNvSpPr/>
            <p:nvPr/>
          </p:nvSpPr>
          <p:spPr bwMode="auto">
            <a:xfrm>
              <a:off x="4908081" y="295843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sp>
        <p:nvSpPr>
          <p:cNvPr id="9" name="สี่เหลี่ยมผืนผ้า 8"/>
          <p:cNvSpPr/>
          <p:nvPr/>
        </p:nvSpPr>
        <p:spPr>
          <a:xfrm>
            <a:off x="4509578" y="3026492"/>
            <a:ext cx="6094413" cy="430887"/>
          </a:xfrm>
          <a:prstGeom prst="rect">
            <a:avLst/>
          </a:prstGeom>
        </p:spPr>
        <p:txBody>
          <a:bodyPr>
            <a:spAutoFit/>
          </a:bodyPr>
          <a:lstStyle/>
          <a:p>
            <a:r>
              <a:rPr lang="th-TH" sz="1050" spc="-90" dirty="0" err="1">
                <a:latin typeface="Browallia New" panose="020B0604020202020204" pitchFamily="34" charset="-34"/>
                <a:cs typeface="Browallia New" panose="020B0604020202020204" pitchFamily="34" charset="-34"/>
              </a:rPr>
              <a:t>อ.ศิริ</a:t>
            </a:r>
            <a:r>
              <a:rPr lang="th-TH" sz="1050" spc="-90" dirty="0">
                <a:latin typeface="Browallia New" panose="020B0604020202020204" pitchFamily="34" charset="-34"/>
                <a:cs typeface="Browallia New" panose="020B0604020202020204" pitchFamily="34" charset="-34"/>
              </a:rPr>
              <a:t>รัตน์, อ.</a:t>
            </a:r>
            <a:r>
              <a:rPr lang="th-TH" sz="1050" spc="-90" dirty="0" err="1">
                <a:latin typeface="Browallia New" panose="020B0604020202020204" pitchFamily="34" charset="-34"/>
                <a:cs typeface="Browallia New" panose="020B0604020202020204" pitchFamily="34" charset="-34"/>
              </a:rPr>
              <a:t>สุพิน</a:t>
            </a:r>
            <a:r>
              <a:rPr lang="th-TH" sz="1050" spc="-90" dirty="0">
                <a:latin typeface="Browallia New" panose="020B0604020202020204" pitchFamily="34" charset="-34"/>
                <a:cs typeface="Browallia New" panose="020B0604020202020204" pitchFamily="34" charset="-34"/>
              </a:rPr>
              <a:t>ดา </a:t>
            </a:r>
            <a:br>
              <a:rPr lang="th-TH" sz="1050" spc="-90" dirty="0">
                <a:latin typeface="Browallia New" panose="020B0604020202020204" pitchFamily="34" charset="-34"/>
                <a:cs typeface="Browallia New" panose="020B0604020202020204" pitchFamily="34" charset="-34"/>
              </a:rPr>
            </a:br>
            <a:r>
              <a:rPr lang="th-TH" sz="1050" spc="-90" dirty="0">
                <a:latin typeface="Browallia New" panose="020B0604020202020204" pitchFamily="34" charset="-34"/>
                <a:cs typeface="Browallia New" panose="020B0604020202020204" pitchFamily="34" charset="-34"/>
              </a:rPr>
              <a:t>// มร</a:t>
            </a:r>
            <a:r>
              <a:rPr lang="th-TH" sz="1050" spc="-90" dirty="0" err="1">
                <a:latin typeface="Browallia New" panose="020B0604020202020204" pitchFamily="34" charset="-34"/>
                <a:cs typeface="Browallia New" panose="020B0604020202020204" pitchFamily="34" charset="-34"/>
              </a:rPr>
              <a:t>ภ.พ</a:t>
            </a:r>
            <a:r>
              <a:rPr lang="th-TH" sz="1050" spc="-90" dirty="0">
                <a:latin typeface="Browallia New" panose="020B0604020202020204" pitchFamily="34" charset="-34"/>
                <a:cs typeface="Browallia New" panose="020B0604020202020204" pitchFamily="34" charset="-34"/>
              </a:rPr>
              <a:t>ระนครศรีอยุธยา</a:t>
            </a:r>
          </a:p>
        </p:txBody>
      </p:sp>
      <p:pic>
        <p:nvPicPr>
          <p:cNvPr id="10" name="Picture 24" descr="https://fbcdn-sphotos-b-a.akamaihd.net/hphotos-ak-xfa1/v/t1.0-9/397962_317802454928008_1130771250_n.jpg?oh=6fd1bf35197b00337c857d8d31f09e1a&amp;oe=55CABC04&amp;__gda__=1439307405_dbee84e3a297a54226f548829be70dea"/>
          <p:cNvPicPr>
            <a:picLocks noChangeAspect="1" noChangeArrowheads="1"/>
          </p:cNvPicPr>
          <p:nvPr/>
        </p:nvPicPr>
        <p:blipFill>
          <a:blip r:embed="rId39" cstate="print">
            <a:extLst>
              <a:ext uri="{28A0092B-C50C-407E-A947-70E740481C1C}">
                <a14:useLocalDpi xmlns:a14="http://schemas.microsoft.com/office/drawing/2010/main" val="0"/>
              </a:ext>
            </a:extLst>
          </a:blip>
          <a:srcRect l="60925" t="26530" b="22449"/>
          <a:stretch>
            <a:fillRect/>
          </a:stretch>
        </p:blipFill>
        <p:spPr bwMode="auto">
          <a:xfrm flipH="1">
            <a:off x="10126151" y="990439"/>
            <a:ext cx="604706" cy="592421"/>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http://ednet.kku.ac.th/dean/01.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9469121" y="996119"/>
            <a:ext cx="615686" cy="58674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Image may contain: 3 people, people smiling, people standing"/>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42889" t="23146" r="36111" b="55592"/>
          <a:stretch/>
        </p:blipFill>
        <p:spPr bwMode="auto">
          <a:xfrm>
            <a:off x="10215029" y="1625766"/>
            <a:ext cx="568741" cy="576000"/>
          </a:xfrm>
          <a:prstGeom prst="roundRect">
            <a:avLst>
              <a:gd name="adj" fmla="val 8594"/>
            </a:avLst>
          </a:prstGeom>
          <a:solidFill>
            <a:srgbClr val="FFFFFF">
              <a:shade val="85000"/>
            </a:srgbClr>
          </a:solidFill>
          <a:ln>
            <a:noFill/>
          </a:ln>
          <a:effectLst/>
          <a:extLst/>
        </p:spPr>
      </p:pic>
      <p:pic>
        <p:nvPicPr>
          <p:cNvPr id="146" name="Picture 2" descr="https://scontent.fbkk14-1.fna.fbcdn.net/v/t1.15752-9/32949017_2104151909613584_2473336361411674112_n.jpg?_nc_cat=0&amp;oh=9463c4692b1975d42007160e834114d5&amp;oe=5B7E9012"/>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29699" t="15985" r="26989" b="27316"/>
          <a:stretch/>
        </p:blipFill>
        <p:spPr bwMode="auto">
          <a:xfrm>
            <a:off x="726912" y="5795175"/>
            <a:ext cx="597511" cy="586800"/>
          </a:xfrm>
          <a:prstGeom prst="roundRect">
            <a:avLst>
              <a:gd name="adj" fmla="val 8594"/>
            </a:avLst>
          </a:prstGeom>
          <a:solidFill>
            <a:srgbClr val="FFFFFF">
              <a:shade val="85000"/>
            </a:srgbClr>
          </a:solidFill>
          <a:ln>
            <a:noFill/>
          </a:ln>
          <a:effectLst/>
          <a:extLst/>
        </p:spPr>
      </p:pic>
      <p:cxnSp>
        <p:nvCxnSpPr>
          <p:cNvPr id="147" name="ตัวเชื่อมต่อตรง 146"/>
          <p:cNvCxnSpPr/>
          <p:nvPr/>
        </p:nvCxnSpPr>
        <p:spPr>
          <a:xfrm>
            <a:off x="10413767" y="66095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8" name="Picture 4" descr="https://scontent.fbkk14-1.fna.fbcdn.net/v/t1.15752-9/32974789_10212184650796865_3484449041020878848_n.jpg?_nc_cat=0&amp;oh=4ad2bb5cf64c02e0085a37ec8470d556&amp;oe=5B7E939D"/>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45554" t="34124" r="39484" b="39808"/>
          <a:stretch/>
        </p:blipFill>
        <p:spPr bwMode="auto">
          <a:xfrm>
            <a:off x="10184104" y="343089"/>
            <a:ext cx="624856" cy="542780"/>
          </a:xfrm>
          <a:prstGeom prst="roundRect">
            <a:avLst>
              <a:gd name="adj" fmla="val 8594"/>
            </a:avLst>
          </a:prstGeom>
          <a:solidFill>
            <a:srgbClr val="FFFFFF">
              <a:shade val="85000"/>
            </a:srgbClr>
          </a:solidFill>
          <a:ln>
            <a:noFill/>
          </a:ln>
          <a:effectLst/>
          <a:extLst/>
        </p:spPr>
      </p:pic>
      <p:pic>
        <p:nvPicPr>
          <p:cNvPr id="149" name="Picture 6" descr="Image may contain: 1 person, standing"/>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13995" r="16618" b="19202"/>
          <a:stretch/>
        </p:blipFill>
        <p:spPr bwMode="auto">
          <a:xfrm>
            <a:off x="11482374" y="1616297"/>
            <a:ext cx="635384" cy="555047"/>
          </a:xfrm>
          <a:prstGeom prst="roundRect">
            <a:avLst>
              <a:gd name="adj" fmla="val 8594"/>
            </a:avLst>
          </a:prstGeom>
          <a:solidFill>
            <a:srgbClr val="FFFFFF">
              <a:shade val="85000"/>
            </a:srgbClr>
          </a:solidFill>
          <a:ln>
            <a:noFill/>
          </a:ln>
          <a:effectLst/>
          <a:extLst/>
        </p:spPr>
      </p:pic>
      <p:pic>
        <p:nvPicPr>
          <p:cNvPr id="150" name="Picture 8" descr="Image may contain: 1 person, smiling, selfie, closeup and indoor"/>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9329" r="25309" b="6579"/>
          <a:stretch/>
        </p:blipFill>
        <p:spPr bwMode="auto">
          <a:xfrm>
            <a:off x="9078517" y="2253343"/>
            <a:ext cx="540159" cy="576173"/>
          </a:xfrm>
          <a:prstGeom prst="roundRect">
            <a:avLst>
              <a:gd name="adj" fmla="val 8594"/>
            </a:avLst>
          </a:prstGeom>
          <a:solidFill>
            <a:srgbClr val="FFFFFF">
              <a:shade val="85000"/>
            </a:srgbClr>
          </a:solidFill>
          <a:ln>
            <a:noFill/>
          </a:ln>
          <a:effectLst/>
          <a:extLst/>
        </p:spPr>
      </p:pic>
      <p:pic>
        <p:nvPicPr>
          <p:cNvPr id="151" name="Picture 10" descr="Image may contain: Prapawadee Jinny Suwannatrai, standing and outdoo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38800" t="26296" r="34032" b="51654"/>
          <a:stretch/>
        </p:blipFill>
        <p:spPr bwMode="auto">
          <a:xfrm>
            <a:off x="9645601" y="2241172"/>
            <a:ext cx="628851" cy="574317"/>
          </a:xfrm>
          <a:prstGeom prst="roundRect">
            <a:avLst>
              <a:gd name="adj" fmla="val 8594"/>
            </a:avLst>
          </a:prstGeom>
          <a:solidFill>
            <a:srgbClr val="FFFFFF">
              <a:shade val="85000"/>
            </a:srgbClr>
          </a:solidFill>
          <a:ln>
            <a:noFill/>
          </a:ln>
          <a:effectLst/>
          <a:extLst/>
        </p:spPr>
      </p:pic>
      <p:cxnSp>
        <p:nvCxnSpPr>
          <p:cNvPr id="152" name="ตัวเชื่อมต่อตรง 151"/>
          <p:cNvCxnSpPr>
            <a:stCxn id="110" idx="0"/>
          </p:cNvCxnSpPr>
          <p:nvPr/>
        </p:nvCxnSpPr>
        <p:spPr>
          <a:xfrm>
            <a:off x="5189163" y="5783601"/>
            <a:ext cx="96110" cy="806994"/>
          </a:xfrm>
          <a:prstGeom prst="line">
            <a:avLst/>
          </a:prstGeom>
        </p:spPr>
        <p:style>
          <a:lnRef idx="1">
            <a:schemeClr val="accent1"/>
          </a:lnRef>
          <a:fillRef idx="0">
            <a:schemeClr val="accent1"/>
          </a:fillRef>
          <a:effectRef idx="0">
            <a:schemeClr val="accent1"/>
          </a:effectRef>
          <a:fontRef idx="minor">
            <a:schemeClr val="tx1"/>
          </a:fontRef>
        </p:style>
      </p:cxnSp>
      <p:sp>
        <p:nvSpPr>
          <p:cNvPr id="154" name="Title 1"/>
          <p:cNvSpPr txBox="1">
            <a:spLocks/>
          </p:cNvSpPr>
          <p:nvPr/>
        </p:nvSpPr>
        <p:spPr>
          <a:xfrm>
            <a:off x="-12790" y="-56599"/>
            <a:ext cx="6306811" cy="114300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Browallia New" panose="020B0604020202020204" pitchFamily="34" charset="-34"/>
                <a:ea typeface="+mj-ea"/>
                <a:cs typeface="Browallia New" panose="020B0604020202020204" pitchFamily="34" charset="-34"/>
              </a:defRPr>
            </a:lvl1pPr>
          </a:lstStyle>
          <a:p>
            <a:r>
              <a:rPr lang="en-US" sz="2800" b="1" dirty="0">
                <a:solidFill>
                  <a:sysClr val="windowText" lastClr="000000"/>
                </a:solidFill>
                <a:latin typeface="Times New Roman" pitchFamily="18" charset="0"/>
                <a:cs typeface="Times New Roman" pitchFamily="18" charset="0"/>
              </a:rPr>
              <a:t>Universities Network </a:t>
            </a:r>
            <a:br>
              <a:rPr lang="en-US" sz="2800" b="1" dirty="0">
                <a:solidFill>
                  <a:sysClr val="windowText" lastClr="000000"/>
                </a:solidFill>
                <a:latin typeface="Times New Roman" pitchFamily="18" charset="0"/>
                <a:cs typeface="Times New Roman" pitchFamily="18" charset="0"/>
              </a:rPr>
            </a:br>
            <a:r>
              <a:rPr lang="en-US" sz="2800" b="1" dirty="0">
                <a:solidFill>
                  <a:sysClr val="windowText" lastClr="000000"/>
                </a:solidFill>
                <a:latin typeface="Times New Roman" pitchFamily="18" charset="0"/>
                <a:cs typeface="Times New Roman" pitchFamily="18" charset="0"/>
              </a:rPr>
              <a:t>in 30-years Thailand Project</a:t>
            </a:r>
            <a:endParaRPr lang="th-TH" sz="2800" b="1" dirty="0">
              <a:solidFill>
                <a:sysClr val="windowText" lastClr="000000"/>
              </a:solidFill>
              <a:latin typeface="Times New Roman" pitchFamily="18" charset="0"/>
            </a:endParaRPr>
          </a:p>
        </p:txBody>
      </p:sp>
      <p:pic>
        <p:nvPicPr>
          <p:cNvPr id="1026" name="Picture 2" descr="C:\Users\User\Desktop\49285301_1471904052942123_4757623758695432192_n.jpg"/>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r="12771"/>
          <a:stretch/>
        </p:blipFill>
        <p:spPr bwMode="auto">
          <a:xfrm>
            <a:off x="10819642" y="1619500"/>
            <a:ext cx="63859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33381977_1915493761797100_7807728692716634112_o.jp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62919" t="46061" r="30797" b="41467"/>
          <a:stretch/>
        </p:blipFill>
        <p:spPr bwMode="auto">
          <a:xfrm>
            <a:off x="9477306" y="2829515"/>
            <a:ext cx="552757"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 descr="C:\Users\User\Desktop\33381977_1915493761797100_7807728692716634112_o.jp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37855" t="42737" r="55998" b="45426"/>
          <a:stretch/>
        </p:blipFill>
        <p:spPr bwMode="auto">
          <a:xfrm>
            <a:off x="10815764" y="2848230"/>
            <a:ext cx="56962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43339967_2459068300800370_6857685577563635712_n.jpg"/>
          <p:cNvPicPr>
            <a:picLocks noChangeAspect="1" noChangeArrowheads="1"/>
          </p:cNvPicPr>
          <p:nvPr/>
        </p:nvPicPr>
        <p:blipFill rotWithShape="1">
          <a:blip r:embed="rId49">
            <a:extLst>
              <a:ext uri="{28A0092B-C50C-407E-A947-70E740481C1C}">
                <a14:useLocalDpi xmlns:a14="http://schemas.microsoft.com/office/drawing/2010/main" val="0"/>
              </a:ext>
            </a:extLst>
          </a:blip>
          <a:srcRect l="41296" t="28223" r="27176" b="38668"/>
          <a:stretch/>
        </p:blipFill>
        <p:spPr bwMode="auto">
          <a:xfrm>
            <a:off x="10104167" y="2829515"/>
            <a:ext cx="69638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48356432_2205691549452208_1381895415271522304_n.jpg"/>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r="10554"/>
          <a:stretch/>
        </p:blipFill>
        <p:spPr bwMode="auto">
          <a:xfrm>
            <a:off x="11395522" y="2825540"/>
            <a:ext cx="654140"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กลุ่ม 7"/>
          <p:cNvGrpSpPr>
            <a:grpSpLocks/>
          </p:cNvGrpSpPr>
          <p:nvPr/>
        </p:nvGrpSpPr>
        <p:grpSpPr bwMode="auto">
          <a:xfrm>
            <a:off x="162939" y="6622391"/>
            <a:ext cx="8096350" cy="344488"/>
            <a:chOff x="122802" y="6527260"/>
            <a:chExt cx="6073523" cy="344476"/>
          </a:xfrm>
        </p:grpSpPr>
        <p:pic>
          <p:nvPicPr>
            <p:cNvPr id="16"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7"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Times New Roman" panose="02020603050405020304" pitchFamily="18" charset="0"/>
                  <a:cs typeface="Times New Roman" panose="02020603050405020304" pitchFamily="18" charset="0"/>
                </a:rPr>
                <a:t>All rights reserved by Center for Research in Mathematics Education, Khon Kaen University</a:t>
              </a:r>
              <a:endParaRPr lang="th-TH" sz="1100" b="1" dirty="0">
                <a:solidFill>
                  <a:schemeClr val="accent5">
                    <a:lumMod val="50000"/>
                  </a:schemeClr>
                </a:solidFill>
                <a:latin typeface="Times New Roman" panose="02020603050405020304" pitchFamily="18" charset="0"/>
                <a:cs typeface="supermarket" pitchFamily="2" charset="0"/>
              </a:endParaRPr>
            </a:p>
          </p:txBody>
        </p:sp>
      </p:grpSp>
      <p:sp>
        <p:nvSpPr>
          <p:cNvPr id="48130" name="Rectangle 2"/>
          <p:cNvSpPr>
            <a:spLocks noGrp="1" noChangeArrowheads="1"/>
          </p:cNvSpPr>
          <p:nvPr>
            <p:ph type="title" sz="quarter"/>
          </p:nvPr>
        </p:nvSpPr>
        <p:spPr>
          <a:xfrm>
            <a:off x="2277988" y="-27632"/>
            <a:ext cx="8995451" cy="629949"/>
          </a:xfrm>
        </p:spPr>
        <p:txBody>
          <a:bodyPr>
            <a:normAutofit/>
          </a:bodyPr>
          <a:lstStyle/>
          <a:p>
            <a:pPr algn="ctr" eaLnBrk="1" hangingPunct="1"/>
            <a:r>
              <a:rPr lang="en-US" sz="3200" b="1" dirty="0">
                <a:latin typeface="Times New Roman" panose="02020603050405020304" pitchFamily="18" charset="0"/>
                <a:cs typeface="Times New Roman" panose="02020603050405020304" pitchFamily="18" charset="0"/>
              </a:rPr>
              <a:t>Scenario at  1</a:t>
            </a:r>
            <a:r>
              <a:rPr lang="en-US" sz="3200" b="1" baseline="30000" dirty="0">
                <a:latin typeface="Times New Roman" panose="02020603050405020304" pitchFamily="18" charset="0"/>
                <a:cs typeface="Times New Roman" panose="02020603050405020304" pitchFamily="18" charset="0"/>
              </a:rPr>
              <a:t>st</a:t>
            </a:r>
            <a:r>
              <a:rPr lang="en-US" sz="3200" b="1" dirty="0">
                <a:latin typeface="Times New Roman" panose="02020603050405020304" pitchFamily="18" charset="0"/>
                <a:cs typeface="Times New Roman" panose="02020603050405020304" pitchFamily="18" charset="0"/>
              </a:rPr>
              <a:t> year project school</a:t>
            </a:r>
            <a:endParaRPr lang="th-TH" sz="3200" b="1" dirty="0">
              <a:latin typeface="Times New Roman" panose="02020603050405020304" pitchFamily="18" charset="0"/>
            </a:endParaRPr>
          </a:p>
        </p:txBody>
      </p:sp>
      <p:pic>
        <p:nvPicPr>
          <p:cNvPr id="48131" name="Picture 14" descr="DSC03712"/>
          <p:cNvPicPr>
            <a:picLocks noGrp="1" noChangeAspect="1" noChangeArrowheads="1"/>
          </p:cNvPicPr>
          <p:nvPr>
            <p:ph sz="quarter" idx="1"/>
          </p:nvPr>
        </p:nvPicPr>
        <p:blipFill>
          <a:blip r:embed="rId3" cstate="email">
            <a:lum bright="18000" contrast="6000"/>
            <a:extLst>
              <a:ext uri="{28A0092B-C50C-407E-A947-70E740481C1C}">
                <a14:useLocalDpi xmlns:a14="http://schemas.microsoft.com/office/drawing/2010/main"/>
              </a:ext>
            </a:extLst>
          </a:blip>
          <a:srcRect/>
          <a:stretch>
            <a:fillRect/>
          </a:stretch>
        </p:blipFill>
        <p:spPr>
          <a:xfrm>
            <a:off x="7053248" y="3617421"/>
            <a:ext cx="4989800" cy="2806700"/>
          </a:xfrm>
        </p:spPr>
      </p:pic>
      <p:pic>
        <p:nvPicPr>
          <p:cNvPr id="48132" name="Picture 15" descr="DSC03745"/>
          <p:cNvPicPr>
            <a:picLocks noGrp="1" noChangeAspect="1" noChangeArrowheads="1"/>
          </p:cNvPicPr>
          <p:nvPr>
            <p:ph sz="quarter" idx="2"/>
          </p:nvPr>
        </p:nvPicPr>
        <p:blipFill>
          <a:blip r:embed="rId4" cstate="email">
            <a:lum bright="18000" contrast="6000"/>
            <a:extLst>
              <a:ext uri="{28A0092B-C50C-407E-A947-70E740481C1C}">
                <a14:useLocalDpi xmlns:a14="http://schemas.microsoft.com/office/drawing/2010/main"/>
              </a:ext>
            </a:extLst>
          </a:blip>
          <a:srcRect/>
          <a:stretch>
            <a:fillRect/>
          </a:stretch>
        </p:blipFill>
        <p:spPr>
          <a:xfrm>
            <a:off x="862534" y="3422712"/>
            <a:ext cx="5087142" cy="2862262"/>
          </a:xfrm>
        </p:spPr>
      </p:pic>
      <p:pic>
        <p:nvPicPr>
          <p:cNvPr id="48133" name="Picture 16" descr="ภาพนิ่ง1"/>
          <p:cNvPicPr>
            <a:picLocks noGrp="1" noChangeAspect="1" noChangeArrowheads="1"/>
          </p:cNvPicPr>
          <p:nvPr>
            <p:ph sz="quarter" idx="3"/>
          </p:nvPr>
        </p:nvPicPr>
        <p:blipFill>
          <a:blip r:embed="rId5" cstate="email">
            <a:extLst>
              <a:ext uri="{28A0092B-C50C-407E-A947-70E740481C1C}">
                <a14:useLocalDpi xmlns:a14="http://schemas.microsoft.com/office/drawing/2010/main"/>
              </a:ext>
            </a:extLst>
          </a:blip>
          <a:srcRect/>
          <a:stretch>
            <a:fillRect/>
          </a:stretch>
        </p:blipFill>
        <p:spPr>
          <a:xfrm>
            <a:off x="3694738" y="1125539"/>
            <a:ext cx="5567500" cy="3132137"/>
          </a:xfrm>
        </p:spPr>
      </p:pic>
      <p:sp>
        <p:nvSpPr>
          <p:cNvPr id="48134" name="Text Box 17"/>
          <p:cNvSpPr txBox="1">
            <a:spLocks noChangeArrowheads="1"/>
          </p:cNvSpPr>
          <p:nvPr/>
        </p:nvSpPr>
        <p:spPr bwMode="auto">
          <a:xfrm>
            <a:off x="7438146" y="1125538"/>
            <a:ext cx="1826207" cy="641350"/>
          </a:xfrm>
          <a:prstGeom prst="rect">
            <a:avLst/>
          </a:prstGeom>
          <a:solidFill>
            <a:schemeClr val="bg1"/>
          </a:solidFill>
          <a:ln w="9525">
            <a:solidFill>
              <a:schemeClr val="tx2"/>
            </a:solidFill>
            <a:miter lim="800000"/>
            <a:headEnd/>
            <a:tailEnd/>
          </a:ln>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hangingPunct="1">
              <a:spcBef>
                <a:spcPct val="50000"/>
              </a:spcBef>
            </a:pPr>
            <a:r>
              <a:rPr lang="en-US" sz="3600" b="1" dirty="0">
                <a:solidFill>
                  <a:srgbClr val="1D1DFF"/>
                </a:solidFill>
                <a:latin typeface="Times New Roman" panose="02020603050405020304" pitchFamily="18" charset="0"/>
                <a:cs typeface="Times New Roman" panose="02020603050405020304" pitchFamily="18" charset="0"/>
              </a:rPr>
              <a:t>Plan</a:t>
            </a:r>
            <a:endParaRPr lang="th-TH" sz="3600" b="1" dirty="0">
              <a:solidFill>
                <a:srgbClr val="1D1DFF"/>
              </a:solidFill>
              <a:latin typeface="Times New Roman" panose="02020603050405020304" pitchFamily="18" charset="0"/>
              <a:cs typeface="Cordia New" pitchFamily="34" charset="-34"/>
            </a:endParaRPr>
          </a:p>
        </p:txBody>
      </p:sp>
      <p:sp>
        <p:nvSpPr>
          <p:cNvPr id="48135" name="Text Box 18"/>
          <p:cNvSpPr txBox="1">
            <a:spLocks noChangeArrowheads="1"/>
          </p:cNvSpPr>
          <p:nvPr/>
        </p:nvSpPr>
        <p:spPr bwMode="auto">
          <a:xfrm>
            <a:off x="7053247" y="5746258"/>
            <a:ext cx="1726750" cy="641350"/>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hangingPunct="1">
              <a:spcBef>
                <a:spcPct val="50000"/>
              </a:spcBef>
            </a:pPr>
            <a:r>
              <a:rPr lang="en-US" sz="3600" b="1" dirty="0">
                <a:solidFill>
                  <a:srgbClr val="1D1DFF"/>
                </a:solidFill>
                <a:latin typeface="Times New Roman" panose="02020603050405020304" pitchFamily="18" charset="0"/>
                <a:cs typeface="Times New Roman" panose="02020603050405020304" pitchFamily="18" charset="0"/>
              </a:rPr>
              <a:t>DO</a:t>
            </a:r>
            <a:endParaRPr lang="th-TH" sz="3600" b="1" dirty="0">
              <a:solidFill>
                <a:srgbClr val="1D1DFF"/>
              </a:solidFill>
              <a:latin typeface="Times New Roman" panose="02020603050405020304" pitchFamily="18" charset="0"/>
              <a:cs typeface="Cordia New" pitchFamily="34" charset="-34"/>
            </a:endParaRPr>
          </a:p>
        </p:txBody>
      </p:sp>
      <p:sp>
        <p:nvSpPr>
          <p:cNvPr id="48136" name="Text Box 19"/>
          <p:cNvSpPr txBox="1">
            <a:spLocks noChangeArrowheads="1"/>
          </p:cNvSpPr>
          <p:nvPr/>
        </p:nvSpPr>
        <p:spPr bwMode="auto">
          <a:xfrm>
            <a:off x="140443" y="4008975"/>
            <a:ext cx="1250625" cy="641350"/>
          </a:xfrm>
          <a:prstGeom prst="rect">
            <a:avLst/>
          </a:prstGeom>
          <a:solidFill>
            <a:schemeClr val="bg1"/>
          </a:solidFill>
          <a:ln w="9525">
            <a:solidFill>
              <a:schemeClr val="tx2"/>
            </a:solidFill>
            <a:miter lim="800000"/>
            <a:headEnd/>
            <a:tailEnd/>
          </a:ln>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b="1" dirty="0">
                <a:solidFill>
                  <a:srgbClr val="1D1DFF"/>
                </a:solidFill>
                <a:latin typeface="Times New Roman" panose="02020603050405020304" pitchFamily="18" charset="0"/>
                <a:cs typeface="Times New Roman" panose="02020603050405020304" pitchFamily="18" charset="0"/>
              </a:rPr>
              <a:t>See</a:t>
            </a:r>
            <a:endParaRPr lang="th-TH" sz="3600" b="1" dirty="0">
              <a:solidFill>
                <a:srgbClr val="1D1DFF"/>
              </a:solidFill>
              <a:latin typeface="Times New Roman" panose="02020603050405020304" pitchFamily="18" charset="0"/>
              <a:cs typeface="Cordia New" pitchFamily="34" charset="-34"/>
            </a:endParaRPr>
          </a:p>
        </p:txBody>
      </p:sp>
      <p:sp>
        <p:nvSpPr>
          <p:cNvPr id="48137" name="Text Box 20"/>
          <p:cNvSpPr txBox="1">
            <a:spLocks noChangeArrowheads="1"/>
          </p:cNvSpPr>
          <p:nvPr/>
        </p:nvSpPr>
        <p:spPr bwMode="auto">
          <a:xfrm>
            <a:off x="9308793" y="1125538"/>
            <a:ext cx="288003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Plan Lesson    on Tuesday</a:t>
            </a:r>
            <a:endParaRPr lang="th-TH" dirty="0">
              <a:latin typeface="Times New Roman" panose="02020603050405020304" pitchFamily="18" charset="0"/>
              <a:cs typeface="Cordia New" pitchFamily="34" charset="-34"/>
            </a:endParaRPr>
          </a:p>
        </p:txBody>
      </p:sp>
      <p:sp>
        <p:nvSpPr>
          <p:cNvPr id="48138" name="Text Box 21"/>
          <p:cNvSpPr txBox="1">
            <a:spLocks noChangeArrowheads="1"/>
          </p:cNvSpPr>
          <p:nvPr/>
        </p:nvSpPr>
        <p:spPr bwMode="auto">
          <a:xfrm>
            <a:off x="920509" y="6159838"/>
            <a:ext cx="547015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200" b="1" dirty="0">
                <a:solidFill>
                  <a:srgbClr val="0066FF"/>
                </a:solidFill>
                <a:latin typeface="Times New Roman" panose="02020603050405020304" pitchFamily="18" charset="0"/>
                <a:cs typeface="Times New Roman" panose="02020603050405020304" pitchFamily="18" charset="0"/>
              </a:rPr>
              <a:t>Reflect on Thursday</a:t>
            </a:r>
            <a:endParaRPr lang="th-TH" sz="3200" b="1" dirty="0">
              <a:solidFill>
                <a:srgbClr val="0066FF"/>
              </a:solidFill>
              <a:latin typeface="Times New Roman" panose="02020603050405020304" pitchFamily="18" charset="0"/>
              <a:cs typeface="Cordia New" pitchFamily="34" charset="-34"/>
            </a:endParaRPr>
          </a:p>
        </p:txBody>
      </p:sp>
      <p:sp>
        <p:nvSpPr>
          <p:cNvPr id="48139" name="Text Box 23"/>
          <p:cNvSpPr txBox="1">
            <a:spLocks noChangeArrowheads="1"/>
          </p:cNvSpPr>
          <p:nvPr/>
        </p:nvSpPr>
        <p:spPr bwMode="auto">
          <a:xfrm>
            <a:off x="202088" y="1466388"/>
            <a:ext cx="3453500" cy="10156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2000" dirty="0">
                <a:latin typeface="Times New Roman" panose="02020603050405020304" pitchFamily="18" charset="0"/>
                <a:cs typeface="Times New Roman" panose="02020603050405020304" pitchFamily="18" charset="0"/>
              </a:rPr>
              <a:t>School principal and teachers set schools’ timetable/ schedule for plan, do, see process.</a:t>
            </a:r>
            <a:endParaRPr lang="th-TH" sz="2000" dirty="0">
              <a:latin typeface="Times New Roman" panose="02020603050405020304" pitchFamily="18" charset="0"/>
              <a:cs typeface="Cordia New" pitchFamily="34" charset="-34"/>
            </a:endParaRPr>
          </a:p>
        </p:txBody>
      </p:sp>
      <p:sp>
        <p:nvSpPr>
          <p:cNvPr id="2" name="Rectangle 1"/>
          <p:cNvSpPr/>
          <p:nvPr/>
        </p:nvSpPr>
        <p:spPr>
          <a:xfrm>
            <a:off x="5974402" y="602317"/>
            <a:ext cx="2858475" cy="369332"/>
          </a:xfrm>
          <a:prstGeom prst="rect">
            <a:avLst/>
          </a:prstGeom>
        </p:spPr>
        <p:txBody>
          <a:bodyPr wrap="none">
            <a:spAutoFit/>
          </a:bodyPr>
          <a:lstStyle/>
          <a:p>
            <a:pPr algn="ctr">
              <a:spcBef>
                <a:spcPct val="50000"/>
              </a:spcBef>
              <a:defRPr/>
            </a:pPr>
            <a:r>
              <a:rPr lang="en-US" b="1" dirty="0">
                <a:solidFill>
                  <a:schemeClr val="bg2">
                    <a:lumMod val="25000"/>
                  </a:schemeClr>
                </a:solidFill>
                <a:latin typeface="Times New Roman" panose="02020603050405020304" pitchFamily="18" charset="0"/>
                <a:cs typeface="Times New Roman" panose="02020603050405020304" pitchFamily="18" charset="0"/>
              </a:rPr>
              <a:t>Kookhampittayasan school</a:t>
            </a:r>
            <a:endParaRPr lang="th-TH" b="1" dirty="0">
              <a:solidFill>
                <a:schemeClr val="bg2">
                  <a:lumMod val="25000"/>
                </a:schemeClr>
              </a:solidFill>
              <a:latin typeface="Times New Roman" panose="02020603050405020304" pitchFamily="18" charset="0"/>
              <a:cs typeface="TH SarabunPSK" pitchFamily="34" charset="-34"/>
            </a:endParaRPr>
          </a:p>
        </p:txBody>
      </p:sp>
      <p:sp>
        <p:nvSpPr>
          <p:cNvPr id="3" name="Right Arrow 2"/>
          <p:cNvSpPr/>
          <p:nvPr/>
        </p:nvSpPr>
        <p:spPr>
          <a:xfrm rot="2235561">
            <a:off x="9298912" y="2689532"/>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3" name="Right Arrow 22"/>
          <p:cNvSpPr/>
          <p:nvPr/>
        </p:nvSpPr>
        <p:spPr>
          <a:xfrm rot="10800000">
            <a:off x="5580230" y="4858591"/>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4" name="Right Arrow 23"/>
          <p:cNvSpPr/>
          <p:nvPr/>
        </p:nvSpPr>
        <p:spPr>
          <a:xfrm rot="19325050">
            <a:off x="2524916" y="3050577"/>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5AC803AF-6C98-44D1-A5FC-714EB4BC493E}" type="slidenum">
              <a:rPr lang="en-US" altLang="en-US" smtClean="0"/>
              <a:pPr/>
              <a:t>16</a:t>
            </a:fld>
            <a:endParaRPr lang="th-TH" altLang="en-US">
              <a:cs typeface="Cordia New" panose="020B0304020202020204" pitchFamily="34" charset="-34"/>
            </a:endParaRPr>
          </a:p>
        </p:txBody>
      </p:sp>
      <p:sp>
        <p:nvSpPr>
          <p:cNvPr id="21" name="สี่เหลี่ยมผืนผ้า 20"/>
          <p:cNvSpPr/>
          <p:nvPr/>
        </p:nvSpPr>
        <p:spPr>
          <a:xfrm>
            <a:off x="869873" y="58053"/>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6" name="สี่เหลี่ยมผืนผ้า 5"/>
          <p:cNvSpPr/>
          <p:nvPr/>
        </p:nvSpPr>
        <p:spPr>
          <a:xfrm>
            <a:off x="1511747" y="5345988"/>
            <a:ext cx="1867334" cy="338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itchFamily="18" charset="0"/>
                <a:cs typeface="Times New Roman" pitchFamily="18" charset="0"/>
              </a:rPr>
              <a:t>Student intern</a:t>
            </a:r>
          </a:p>
        </p:txBody>
      </p:sp>
      <p:sp>
        <p:nvSpPr>
          <p:cNvPr id="25" name="สี่เหลี่ยมผืนผ้า 24"/>
          <p:cNvSpPr/>
          <p:nvPr/>
        </p:nvSpPr>
        <p:spPr>
          <a:xfrm>
            <a:off x="6982955" y="5407704"/>
            <a:ext cx="1867334" cy="338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itchFamily="18" charset="0"/>
                <a:cs typeface="Times New Roman" pitchFamily="18" charset="0"/>
              </a:rPr>
              <a:t>Student intern</a:t>
            </a:r>
          </a:p>
        </p:txBody>
      </p:sp>
      <p:sp>
        <p:nvSpPr>
          <p:cNvPr id="26" name="สี่เหลี่ยมผืนผ้า 25"/>
          <p:cNvSpPr/>
          <p:nvPr/>
        </p:nvSpPr>
        <p:spPr>
          <a:xfrm>
            <a:off x="6227163" y="3134384"/>
            <a:ext cx="1378794" cy="338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itchFamily="18" charset="0"/>
                <a:cs typeface="Times New Roman" pitchFamily="18" charset="0"/>
              </a:rPr>
              <a:t>Textbook</a:t>
            </a:r>
          </a:p>
        </p:txBody>
      </p:sp>
    </p:spTree>
    <p:extLst>
      <p:ext uri="{BB962C8B-B14F-4D97-AF65-F5344CB8AC3E}">
        <p14:creationId xmlns:p14="http://schemas.microsoft.com/office/powerpoint/2010/main" val="3266321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กลุ่ม 7"/>
          <p:cNvGrpSpPr>
            <a:grpSpLocks/>
          </p:cNvGrpSpPr>
          <p:nvPr/>
        </p:nvGrpSpPr>
        <p:grpSpPr bwMode="auto">
          <a:xfrm>
            <a:off x="162939" y="6622391"/>
            <a:ext cx="8096350" cy="344488"/>
            <a:chOff x="122802" y="6527260"/>
            <a:chExt cx="6073523" cy="344476"/>
          </a:xfrm>
        </p:grpSpPr>
        <p:pic>
          <p:nvPicPr>
            <p:cNvPr id="16"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7"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Times New Roman" panose="02020603050405020304" pitchFamily="18" charset="0"/>
                  <a:cs typeface="Times New Roman" panose="02020603050405020304" pitchFamily="18" charset="0"/>
                </a:rPr>
                <a:t>All rights reserved by Center for Research in Mathematics Education, Khon Kaen University</a:t>
              </a:r>
              <a:endParaRPr lang="th-TH" sz="1100" b="1" dirty="0">
                <a:solidFill>
                  <a:schemeClr val="accent5">
                    <a:lumMod val="50000"/>
                  </a:schemeClr>
                </a:solidFill>
                <a:latin typeface="Times New Roman" panose="02020603050405020304" pitchFamily="18" charset="0"/>
                <a:cs typeface="supermarket" pitchFamily="2" charset="0"/>
              </a:endParaRPr>
            </a:p>
          </p:txBody>
        </p:sp>
      </p:grpSp>
      <p:pic>
        <p:nvPicPr>
          <p:cNvPr id="49154" name="Picture 8" descr="DSC051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346" y="2997200"/>
            <a:ext cx="537493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DSC05676"/>
          <p:cNvPicPr>
            <a:picLocks noChangeAspect="1" noChangeArrowheads="1"/>
          </p:cNvPicPr>
          <p:nvPr/>
        </p:nvPicPr>
        <p:blipFill>
          <a:blip r:embed="rId4" cstate="email">
            <a:lum bright="18000"/>
            <a:extLst>
              <a:ext uri="{28A0092B-C50C-407E-A947-70E740481C1C}">
                <a14:useLocalDpi xmlns:a14="http://schemas.microsoft.com/office/drawing/2010/main"/>
              </a:ext>
            </a:extLst>
          </a:blip>
          <a:srcRect/>
          <a:stretch>
            <a:fillRect/>
          </a:stretch>
        </p:blipFill>
        <p:spPr bwMode="auto">
          <a:xfrm>
            <a:off x="3694738" y="1052514"/>
            <a:ext cx="6143084"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DSC06383"/>
          <p:cNvPicPr>
            <a:picLocks noChangeAspect="1" noChangeArrowheads="1"/>
          </p:cNvPicPr>
          <p:nvPr/>
        </p:nvPicPr>
        <p:blipFill>
          <a:blip r:embed="rId5" cstate="email">
            <a:lum bright="24000"/>
            <a:extLst>
              <a:ext uri="{28A0092B-C50C-407E-A947-70E740481C1C}">
                <a14:useLocalDpi xmlns:a14="http://schemas.microsoft.com/office/drawing/2010/main"/>
              </a:ext>
            </a:extLst>
          </a:blip>
          <a:srcRect/>
          <a:stretch>
            <a:fillRect/>
          </a:stretch>
        </p:blipFill>
        <p:spPr bwMode="auto">
          <a:xfrm>
            <a:off x="6189639" y="3716338"/>
            <a:ext cx="5182366"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9"/>
          <p:cNvSpPr txBox="1">
            <a:spLocks noChangeArrowheads="1"/>
          </p:cNvSpPr>
          <p:nvPr/>
        </p:nvSpPr>
        <p:spPr bwMode="auto">
          <a:xfrm>
            <a:off x="9933047" y="1052514"/>
            <a:ext cx="19701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2400" dirty="0">
                <a:latin typeface="Times New Roman" panose="02020603050405020304" pitchFamily="18" charset="0"/>
                <a:cs typeface="Times New Roman" panose="02020603050405020304" pitchFamily="18" charset="0"/>
              </a:rPr>
              <a:t>Plan Lesson on Monday</a:t>
            </a:r>
            <a:endParaRPr lang="th-TH" sz="2400" dirty="0">
              <a:latin typeface="Times New Roman" panose="02020603050405020304" pitchFamily="18" charset="0"/>
              <a:cs typeface="Cordia New" pitchFamily="34" charset="-34"/>
            </a:endParaRPr>
          </a:p>
        </p:txBody>
      </p:sp>
      <p:sp>
        <p:nvSpPr>
          <p:cNvPr id="49159" name="Text Box 10"/>
          <p:cNvSpPr txBox="1">
            <a:spLocks noChangeArrowheads="1"/>
          </p:cNvSpPr>
          <p:nvPr/>
        </p:nvSpPr>
        <p:spPr bwMode="auto">
          <a:xfrm>
            <a:off x="9167012" y="3789363"/>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Do</a:t>
            </a:r>
            <a:endParaRPr lang="th-TH" sz="3600" dirty="0">
              <a:solidFill>
                <a:schemeClr val="bg1"/>
              </a:solidFill>
              <a:latin typeface="Times New Roman" panose="02020603050405020304" pitchFamily="18" charset="0"/>
              <a:cs typeface="Cordia New" pitchFamily="34" charset="-34"/>
            </a:endParaRPr>
          </a:p>
        </p:txBody>
      </p:sp>
      <p:sp>
        <p:nvSpPr>
          <p:cNvPr id="49160" name="Text Box 11"/>
          <p:cNvSpPr txBox="1">
            <a:spLocks noChangeArrowheads="1"/>
          </p:cNvSpPr>
          <p:nvPr/>
        </p:nvSpPr>
        <p:spPr bwMode="auto">
          <a:xfrm>
            <a:off x="526913" y="5308600"/>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See</a:t>
            </a:r>
            <a:endParaRPr lang="th-TH" sz="3600" dirty="0">
              <a:solidFill>
                <a:schemeClr val="bg1"/>
              </a:solidFill>
              <a:latin typeface="Times New Roman" panose="02020603050405020304" pitchFamily="18" charset="0"/>
              <a:cs typeface="Cordia New" pitchFamily="34" charset="-34"/>
            </a:endParaRPr>
          </a:p>
        </p:txBody>
      </p:sp>
      <p:sp>
        <p:nvSpPr>
          <p:cNvPr id="49161" name="Text Box 12"/>
          <p:cNvSpPr txBox="1">
            <a:spLocks noChangeArrowheads="1"/>
          </p:cNvSpPr>
          <p:nvPr/>
        </p:nvSpPr>
        <p:spPr bwMode="auto">
          <a:xfrm>
            <a:off x="431688" y="6149976"/>
            <a:ext cx="5470159"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Reflect on Wednesday</a:t>
            </a:r>
            <a:endParaRPr lang="th-TH" dirty="0">
              <a:latin typeface="Times New Roman" panose="02020603050405020304" pitchFamily="18" charset="0"/>
              <a:cs typeface="Cordia New" pitchFamily="34" charset="-34"/>
            </a:endParaRPr>
          </a:p>
        </p:txBody>
      </p:sp>
      <p:sp>
        <p:nvSpPr>
          <p:cNvPr id="49162" name="Text Box 13"/>
          <p:cNvSpPr txBox="1">
            <a:spLocks noChangeArrowheads="1"/>
          </p:cNvSpPr>
          <p:nvPr/>
        </p:nvSpPr>
        <p:spPr bwMode="auto">
          <a:xfrm>
            <a:off x="7438146" y="1125538"/>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Plan</a:t>
            </a:r>
            <a:endParaRPr lang="th-TH" sz="3600" dirty="0">
              <a:solidFill>
                <a:schemeClr val="bg1"/>
              </a:solidFill>
              <a:latin typeface="Times New Roman" panose="02020603050405020304" pitchFamily="18" charset="0"/>
              <a:cs typeface="Cordia New" pitchFamily="34" charset="-34"/>
            </a:endParaRPr>
          </a:p>
        </p:txBody>
      </p:sp>
      <p:sp>
        <p:nvSpPr>
          <p:cNvPr id="12" name="Rectangle 2"/>
          <p:cNvSpPr>
            <a:spLocks noGrp="1" noChangeArrowheads="1"/>
          </p:cNvSpPr>
          <p:nvPr>
            <p:ph type="title"/>
          </p:nvPr>
        </p:nvSpPr>
        <p:spPr>
          <a:xfrm>
            <a:off x="2403284" y="-1"/>
            <a:ext cx="9091728" cy="548443"/>
          </a:xfrm>
        </p:spPr>
        <p:txBody>
          <a:bodyPr>
            <a:normAutofit/>
          </a:bodyPr>
          <a:lstStyle/>
          <a:p>
            <a:pPr eaLnBrk="1" hangingPunct="1"/>
            <a:r>
              <a:rPr lang="en-US" sz="3200" b="1" dirty="0">
                <a:latin typeface="Times New Roman" panose="02020603050405020304" pitchFamily="18" charset="0"/>
                <a:cs typeface="Times New Roman" panose="02020603050405020304" pitchFamily="18" charset="0"/>
              </a:rPr>
              <a:t>Scenario at  1</a:t>
            </a:r>
            <a:r>
              <a:rPr lang="en-US" sz="3200" b="1" baseline="30000" dirty="0">
                <a:latin typeface="Times New Roman" panose="02020603050405020304" pitchFamily="18" charset="0"/>
                <a:cs typeface="Times New Roman" panose="02020603050405020304" pitchFamily="18" charset="0"/>
              </a:rPr>
              <a:t>st</a:t>
            </a:r>
            <a:r>
              <a:rPr lang="en-US" sz="3200" b="1" dirty="0">
                <a:latin typeface="Times New Roman" panose="02020603050405020304" pitchFamily="18" charset="0"/>
                <a:cs typeface="Times New Roman" panose="02020603050405020304" pitchFamily="18" charset="0"/>
              </a:rPr>
              <a:t> year project school</a:t>
            </a:r>
            <a:endParaRPr lang="th-TH" sz="3200" b="1" dirty="0">
              <a:latin typeface="Times New Roman" panose="02020603050405020304" pitchFamily="18" charset="0"/>
            </a:endParaRPr>
          </a:p>
        </p:txBody>
      </p:sp>
      <p:sp>
        <p:nvSpPr>
          <p:cNvPr id="2" name="Rectangle 1"/>
          <p:cNvSpPr/>
          <p:nvPr/>
        </p:nvSpPr>
        <p:spPr>
          <a:xfrm>
            <a:off x="4086491" y="559807"/>
            <a:ext cx="5359575" cy="369332"/>
          </a:xfrm>
          <a:prstGeom prst="rect">
            <a:avLst/>
          </a:prstGeom>
        </p:spPr>
        <p:txBody>
          <a:bodyPr wrap="square">
            <a:spAutoFit/>
          </a:bodyPr>
          <a:lstStyle/>
          <a:p>
            <a:pPr algn="ctr">
              <a:spcBef>
                <a:spcPct val="50000"/>
              </a:spcBef>
              <a:defRPr/>
            </a:pPr>
            <a:r>
              <a:rPr lang="en-US" b="1" dirty="0">
                <a:solidFill>
                  <a:schemeClr val="bg2">
                    <a:lumMod val="25000"/>
                  </a:schemeClr>
                </a:solidFill>
                <a:latin typeface="Times New Roman" panose="02020603050405020304" pitchFamily="18" charset="0"/>
                <a:cs typeface="Times New Roman" panose="02020603050405020304" pitchFamily="18" charset="0"/>
              </a:rPr>
              <a:t>Chumchonban  chonnabot school</a:t>
            </a:r>
            <a:endParaRPr lang="th-TH" b="1" dirty="0">
              <a:solidFill>
                <a:schemeClr val="bg2">
                  <a:lumMod val="25000"/>
                </a:schemeClr>
              </a:solidFill>
              <a:latin typeface="Times New Roman" panose="02020603050405020304" pitchFamily="18" charset="0"/>
              <a:cs typeface="TH SarabunPSK" pitchFamily="34" charset="-34"/>
            </a:endParaRPr>
          </a:p>
        </p:txBody>
      </p:sp>
      <p:sp>
        <p:nvSpPr>
          <p:cNvPr id="24" name="Right Arrow 23"/>
          <p:cNvSpPr/>
          <p:nvPr/>
        </p:nvSpPr>
        <p:spPr>
          <a:xfrm rot="2235561">
            <a:off x="9621009" y="2940114"/>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5" name="Right Arrow 24"/>
          <p:cNvSpPr/>
          <p:nvPr/>
        </p:nvSpPr>
        <p:spPr>
          <a:xfrm rot="10800000">
            <a:off x="4906989" y="5212005"/>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6" name="Right Arrow 25"/>
          <p:cNvSpPr/>
          <p:nvPr/>
        </p:nvSpPr>
        <p:spPr>
          <a:xfrm rot="19325050">
            <a:off x="2524916" y="3050577"/>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0ABF65A-8C2A-4C1E-86F0-98A54B1FB07A}" type="slidenum">
              <a:rPr lang="th-TH" smtClean="0"/>
              <a:t>17</a:t>
            </a:fld>
            <a:endParaRPr lang="th-TH"/>
          </a:p>
        </p:txBody>
      </p:sp>
      <p:sp>
        <p:nvSpPr>
          <p:cNvPr id="23" name="สี่เหลี่ยมผืนผ้า 22"/>
          <p:cNvSpPr/>
          <p:nvPr/>
        </p:nvSpPr>
        <p:spPr>
          <a:xfrm>
            <a:off x="869873" y="58053"/>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325042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กลุ่ม 7"/>
          <p:cNvGrpSpPr>
            <a:grpSpLocks/>
          </p:cNvGrpSpPr>
          <p:nvPr/>
        </p:nvGrpSpPr>
        <p:grpSpPr bwMode="auto">
          <a:xfrm>
            <a:off x="162939" y="6622391"/>
            <a:ext cx="8096350" cy="344488"/>
            <a:chOff x="122802" y="6527260"/>
            <a:chExt cx="6073523" cy="344476"/>
          </a:xfrm>
        </p:grpSpPr>
        <p:pic>
          <p:nvPicPr>
            <p:cNvPr id="16"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7"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Times New Roman" panose="02020603050405020304" pitchFamily="18" charset="0"/>
                  <a:cs typeface="Times New Roman" panose="02020603050405020304" pitchFamily="18" charset="0"/>
                </a:rPr>
                <a:t>All rights reserved by Center for Research in Mathematics Education, Khon Kaen University</a:t>
              </a:r>
              <a:endParaRPr lang="th-TH" sz="1100" b="1" dirty="0">
                <a:solidFill>
                  <a:schemeClr val="accent5">
                    <a:lumMod val="50000"/>
                  </a:schemeClr>
                </a:solidFill>
                <a:latin typeface="Times New Roman" panose="02020603050405020304" pitchFamily="18" charset="0"/>
                <a:cs typeface="supermarket" pitchFamily="2" charset="0"/>
              </a:endParaRPr>
            </a:p>
          </p:txBody>
        </p:sp>
      </p:grpSp>
      <p:pic>
        <p:nvPicPr>
          <p:cNvPr id="50179" name="Picture 9" descr="DSC06345"/>
          <p:cNvPicPr>
            <a:picLocks noGrp="1" noChangeAspect="1" noChangeArrowheads="1"/>
          </p:cNvPicPr>
          <p:nvPr>
            <p:ph sz="quarter" idx="2"/>
          </p:nvPr>
        </p:nvPicPr>
        <p:blipFill>
          <a:blip r:embed="rId3" cstate="email">
            <a:lum bright="12000"/>
            <a:extLst>
              <a:ext uri="{28A0092B-C50C-407E-A947-70E740481C1C}">
                <a14:useLocalDpi xmlns:a14="http://schemas.microsoft.com/office/drawing/2010/main"/>
              </a:ext>
            </a:extLst>
          </a:blip>
          <a:srcRect/>
          <a:stretch>
            <a:fillRect/>
          </a:stretch>
        </p:blipFill>
        <p:spPr>
          <a:xfrm>
            <a:off x="6669996" y="2708275"/>
            <a:ext cx="5182367" cy="2914650"/>
          </a:xfrm>
        </p:spPr>
      </p:pic>
      <p:pic>
        <p:nvPicPr>
          <p:cNvPr id="50180" name="Picture 10" descr="DSC08226"/>
          <p:cNvPicPr>
            <a:picLocks noGrp="1" noChangeAspect="1" noChangeArrowheads="1"/>
          </p:cNvPicPr>
          <p:nvPr>
            <p:ph sz="quarter" idx="1"/>
          </p:nvPr>
        </p:nvPicPr>
        <p:blipFill>
          <a:blip r:embed="rId4" cstate="email">
            <a:lum bright="6000"/>
            <a:extLst>
              <a:ext uri="{28A0092B-C50C-407E-A947-70E740481C1C}">
                <a14:useLocalDpi xmlns:a14="http://schemas.microsoft.com/office/drawing/2010/main"/>
              </a:ext>
            </a:extLst>
          </a:blip>
          <a:srcRect/>
          <a:stretch>
            <a:fillRect/>
          </a:stretch>
        </p:blipFill>
        <p:spPr>
          <a:xfrm>
            <a:off x="1967988" y="1125538"/>
            <a:ext cx="6001303" cy="3376612"/>
          </a:xfrm>
        </p:spPr>
      </p:pic>
      <p:pic>
        <p:nvPicPr>
          <p:cNvPr id="50181" name="Picture 11" descr="DSC06244"/>
          <p:cNvPicPr>
            <a:picLocks noGrp="1" noChangeAspect="1" noChangeArrowheads="1"/>
          </p:cNvPicPr>
          <p:nvPr>
            <p:ph sz="quarter" idx="3"/>
          </p:nvPr>
        </p:nvPicPr>
        <p:blipFill>
          <a:blip r:embed="rId5" cstate="email">
            <a:lum bright="12000"/>
            <a:extLst>
              <a:ext uri="{28A0092B-C50C-407E-A947-70E740481C1C}">
                <a14:useLocalDpi xmlns:a14="http://schemas.microsoft.com/office/drawing/2010/main"/>
              </a:ext>
            </a:extLst>
          </a:blip>
          <a:srcRect/>
          <a:stretch>
            <a:fillRect/>
          </a:stretch>
        </p:blipFill>
        <p:spPr>
          <a:xfrm>
            <a:off x="719480" y="3644901"/>
            <a:ext cx="5279709" cy="2970213"/>
          </a:xfrm>
        </p:spPr>
      </p:pic>
      <p:sp>
        <p:nvSpPr>
          <p:cNvPr id="50182" name="Text Box 12"/>
          <p:cNvSpPr txBox="1">
            <a:spLocks noChangeArrowheads="1"/>
          </p:cNvSpPr>
          <p:nvPr/>
        </p:nvSpPr>
        <p:spPr bwMode="auto">
          <a:xfrm>
            <a:off x="5614055" y="1196975"/>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Plan</a:t>
            </a:r>
            <a:endParaRPr lang="th-TH" sz="3600" dirty="0">
              <a:solidFill>
                <a:schemeClr val="bg1"/>
              </a:solidFill>
              <a:latin typeface="Times New Roman" panose="02020603050405020304" pitchFamily="18" charset="0"/>
              <a:cs typeface="Cordia New" pitchFamily="34" charset="-34"/>
            </a:endParaRPr>
          </a:p>
        </p:txBody>
      </p:sp>
      <p:sp>
        <p:nvSpPr>
          <p:cNvPr id="50183" name="Text Box 13"/>
          <p:cNvSpPr txBox="1">
            <a:spLocks noChangeArrowheads="1"/>
          </p:cNvSpPr>
          <p:nvPr/>
        </p:nvSpPr>
        <p:spPr bwMode="auto">
          <a:xfrm>
            <a:off x="6957787" y="4941888"/>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Do</a:t>
            </a:r>
            <a:endParaRPr lang="th-TH" sz="3600" dirty="0">
              <a:solidFill>
                <a:schemeClr val="bg1"/>
              </a:solidFill>
              <a:latin typeface="Times New Roman" panose="02020603050405020304" pitchFamily="18" charset="0"/>
              <a:cs typeface="Cordia New" pitchFamily="34" charset="-34"/>
            </a:endParaRPr>
          </a:p>
        </p:txBody>
      </p:sp>
      <p:sp>
        <p:nvSpPr>
          <p:cNvPr id="50184" name="Text Box 14"/>
          <p:cNvSpPr txBox="1">
            <a:spLocks noChangeArrowheads="1"/>
          </p:cNvSpPr>
          <p:nvPr/>
        </p:nvSpPr>
        <p:spPr bwMode="auto">
          <a:xfrm>
            <a:off x="719479" y="3644900"/>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See</a:t>
            </a:r>
            <a:endParaRPr lang="th-TH" sz="3600" dirty="0">
              <a:solidFill>
                <a:schemeClr val="bg1"/>
              </a:solidFill>
              <a:latin typeface="Times New Roman" panose="02020603050405020304" pitchFamily="18" charset="0"/>
              <a:cs typeface="Cordia New" pitchFamily="34" charset="-34"/>
            </a:endParaRPr>
          </a:p>
        </p:txBody>
      </p:sp>
      <p:sp>
        <p:nvSpPr>
          <p:cNvPr id="50185" name="Text Box 15"/>
          <p:cNvSpPr txBox="1">
            <a:spLocks noChangeArrowheads="1"/>
          </p:cNvSpPr>
          <p:nvPr/>
        </p:nvSpPr>
        <p:spPr bwMode="auto">
          <a:xfrm>
            <a:off x="8497258" y="1481798"/>
            <a:ext cx="288003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Plan Lesson    on Tuesday</a:t>
            </a:r>
            <a:endParaRPr lang="th-TH" dirty="0">
              <a:latin typeface="Times New Roman" panose="02020603050405020304" pitchFamily="18" charset="0"/>
              <a:cs typeface="Cordia New" pitchFamily="34" charset="-34"/>
            </a:endParaRPr>
          </a:p>
        </p:txBody>
      </p:sp>
      <p:sp>
        <p:nvSpPr>
          <p:cNvPr id="50186" name="Text Box 16"/>
          <p:cNvSpPr txBox="1">
            <a:spLocks noChangeArrowheads="1"/>
          </p:cNvSpPr>
          <p:nvPr/>
        </p:nvSpPr>
        <p:spPr bwMode="auto">
          <a:xfrm>
            <a:off x="6094413" y="6130926"/>
            <a:ext cx="5470159"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solidFill>
                  <a:srgbClr val="0066FF"/>
                </a:solidFill>
                <a:latin typeface="Times New Roman" panose="02020603050405020304" pitchFamily="18" charset="0"/>
                <a:cs typeface="Times New Roman" panose="02020603050405020304" pitchFamily="18" charset="0"/>
              </a:rPr>
              <a:t>Reflect on Thursday</a:t>
            </a:r>
            <a:endParaRPr lang="th-TH" dirty="0">
              <a:solidFill>
                <a:srgbClr val="0066FF"/>
              </a:solidFill>
              <a:latin typeface="Times New Roman" panose="02020603050405020304" pitchFamily="18" charset="0"/>
              <a:cs typeface="Cordia New" pitchFamily="34" charset="-34"/>
            </a:endParaRPr>
          </a:p>
        </p:txBody>
      </p:sp>
      <p:sp>
        <p:nvSpPr>
          <p:cNvPr id="12" name="Rectangle 2"/>
          <p:cNvSpPr txBox="1">
            <a:spLocks noChangeArrowheads="1"/>
          </p:cNvSpPr>
          <p:nvPr/>
        </p:nvSpPr>
        <p:spPr bwMode="auto">
          <a:xfrm>
            <a:off x="2928704" y="-8708"/>
            <a:ext cx="9107412" cy="632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a:lstStyle>
          <a:p>
            <a:pPr algn="l" eaLnBrk="1" hangingPunct="1"/>
            <a:r>
              <a:rPr lang="en-US" sz="3200" b="1" dirty="0">
                <a:latin typeface="Times New Roman" panose="02020603050405020304" pitchFamily="18" charset="0"/>
                <a:cs typeface="Times New Roman" panose="02020603050405020304" pitchFamily="18" charset="0"/>
              </a:rPr>
              <a:t>Scenario at 2nd year project school</a:t>
            </a:r>
            <a:endParaRPr lang="th-TH" sz="3200" b="1" dirty="0">
              <a:latin typeface="Times New Roman" panose="02020603050405020304" pitchFamily="18" charset="0"/>
            </a:endParaRPr>
          </a:p>
        </p:txBody>
      </p:sp>
      <p:sp>
        <p:nvSpPr>
          <p:cNvPr id="2" name="Rectangle 1"/>
          <p:cNvSpPr/>
          <p:nvPr/>
        </p:nvSpPr>
        <p:spPr>
          <a:xfrm>
            <a:off x="3939832" y="623920"/>
            <a:ext cx="5227181" cy="369332"/>
          </a:xfrm>
          <a:prstGeom prst="rect">
            <a:avLst/>
          </a:prstGeom>
        </p:spPr>
        <p:txBody>
          <a:bodyPr wrap="square">
            <a:spAutoFit/>
          </a:bodyPr>
          <a:lstStyle/>
          <a:p>
            <a:pPr>
              <a:spcBef>
                <a:spcPct val="50000"/>
              </a:spcBef>
              <a:defRPr/>
            </a:pPr>
            <a:r>
              <a:rPr lang="en-US" b="1" dirty="0">
                <a:solidFill>
                  <a:schemeClr val="bg2">
                    <a:lumMod val="25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Banbuengniumbuengkrainoon school</a:t>
            </a:r>
            <a:endParaRPr lang="th-TH" b="1" dirty="0">
              <a:solidFill>
                <a:schemeClr val="bg2">
                  <a:lumMod val="25000"/>
                </a:schemeClr>
              </a:solidFill>
              <a:effectLst>
                <a:outerShdw blurRad="38100" dist="38100" dir="2700000" algn="tl">
                  <a:srgbClr val="FFFFFF"/>
                </a:outerShdw>
              </a:effectLst>
              <a:latin typeface="Times New Roman" panose="02020603050405020304" pitchFamily="18" charset="0"/>
              <a:cs typeface="TH SarabunPSK" pitchFamily="34" charset="-34"/>
            </a:endParaRPr>
          </a:p>
        </p:txBody>
      </p:sp>
      <p:sp>
        <p:nvSpPr>
          <p:cNvPr id="21" name="Right Arrow 20"/>
          <p:cNvSpPr/>
          <p:nvPr/>
        </p:nvSpPr>
        <p:spPr>
          <a:xfrm rot="2235561">
            <a:off x="7820803" y="2243798"/>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Right Arrow 21"/>
          <p:cNvSpPr/>
          <p:nvPr/>
        </p:nvSpPr>
        <p:spPr>
          <a:xfrm rot="10800000">
            <a:off x="5705804" y="5650167"/>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Right Arrow 22"/>
          <p:cNvSpPr/>
          <p:nvPr/>
        </p:nvSpPr>
        <p:spPr>
          <a:xfrm rot="19325050">
            <a:off x="300409" y="2910389"/>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Slide Number Placeholder 3"/>
          <p:cNvSpPr>
            <a:spLocks noGrp="1"/>
          </p:cNvSpPr>
          <p:nvPr>
            <p:ph type="sldNum" sz="quarter" idx="12"/>
          </p:nvPr>
        </p:nvSpPr>
        <p:spPr/>
        <p:txBody>
          <a:bodyPr/>
          <a:lstStyle/>
          <a:p>
            <a:fld id="{5AC803AF-6C98-44D1-A5FC-714EB4BC493E}" type="slidenum">
              <a:rPr lang="en-US" altLang="en-US" smtClean="0"/>
              <a:pPr/>
              <a:t>18</a:t>
            </a:fld>
            <a:endParaRPr lang="th-TH" altLang="en-US">
              <a:cs typeface="Cordia New" panose="020B0304020202020204" pitchFamily="34" charset="-34"/>
            </a:endParaRPr>
          </a:p>
        </p:txBody>
      </p:sp>
      <p:sp>
        <p:nvSpPr>
          <p:cNvPr id="20" name="สี่เหลี่ยมผืนผ้า 19"/>
          <p:cNvSpPr/>
          <p:nvPr/>
        </p:nvSpPr>
        <p:spPr>
          <a:xfrm>
            <a:off x="869873" y="58053"/>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670584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กลุ่ม 7"/>
          <p:cNvGrpSpPr>
            <a:grpSpLocks/>
          </p:cNvGrpSpPr>
          <p:nvPr/>
        </p:nvGrpSpPr>
        <p:grpSpPr bwMode="auto">
          <a:xfrm>
            <a:off x="162939" y="6622391"/>
            <a:ext cx="8096350" cy="344488"/>
            <a:chOff x="122802" y="6527260"/>
            <a:chExt cx="6073523" cy="344476"/>
          </a:xfrm>
        </p:grpSpPr>
        <p:pic>
          <p:nvPicPr>
            <p:cNvPr id="15"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6"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Arial Narrow" panose="020B0606020202030204" pitchFamily="34" charset="0"/>
                </a:rPr>
                <a:t>All rights reserved by Center for Research in Mathematics Education, Khon Kaen University</a:t>
              </a:r>
              <a:endParaRPr lang="th-TH" sz="1100" b="1" dirty="0">
                <a:solidFill>
                  <a:schemeClr val="accent5">
                    <a:lumMod val="50000"/>
                  </a:schemeClr>
                </a:solidFill>
                <a:latin typeface="Arial Narrow" panose="020B0606020202030204" pitchFamily="34" charset="0"/>
                <a:cs typeface="supermarket" pitchFamily="2" charset="0"/>
              </a:endParaRPr>
            </a:p>
          </p:txBody>
        </p:sp>
      </p:grpSp>
      <p:sp>
        <p:nvSpPr>
          <p:cNvPr id="41987" name="Text Box 13"/>
          <p:cNvSpPr txBox="1">
            <a:spLocks noChangeArrowheads="1"/>
          </p:cNvSpPr>
          <p:nvPr/>
        </p:nvSpPr>
        <p:spPr bwMode="auto">
          <a:xfrm>
            <a:off x="6957787" y="4941888"/>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sz="3600">
                <a:solidFill>
                  <a:schemeClr val="bg1"/>
                </a:solidFill>
              </a:rPr>
              <a:t>Do</a:t>
            </a:r>
            <a:endParaRPr lang="th-TH" sz="3600">
              <a:solidFill>
                <a:schemeClr val="bg1"/>
              </a:solidFill>
              <a:cs typeface="Cordia New" panose="020B0304020202020204" pitchFamily="34" charset="-34"/>
            </a:endParaRPr>
          </a:p>
        </p:txBody>
      </p:sp>
      <p:sp>
        <p:nvSpPr>
          <p:cNvPr id="41988" name="Text Box 14"/>
          <p:cNvSpPr txBox="1">
            <a:spLocks noChangeArrowheads="1"/>
          </p:cNvSpPr>
          <p:nvPr/>
        </p:nvSpPr>
        <p:spPr bwMode="auto">
          <a:xfrm>
            <a:off x="719479" y="3644900"/>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sz="3600">
                <a:solidFill>
                  <a:schemeClr val="bg1"/>
                </a:solidFill>
              </a:rPr>
              <a:t>See</a:t>
            </a:r>
            <a:endParaRPr lang="th-TH" sz="3600">
              <a:solidFill>
                <a:schemeClr val="bg1"/>
              </a:solidFill>
              <a:cs typeface="Cordia New" panose="020B0304020202020204" pitchFamily="34" charset="-34"/>
            </a:endParaRPr>
          </a:p>
        </p:txBody>
      </p:sp>
      <p:pic>
        <p:nvPicPr>
          <p:cNvPr id="41991" name="ตัวยึดเนื้อหา 14" descr="sman 309ww.jpg"/>
          <p:cNvPicPr>
            <a:picLocks noGrp="1" noChangeAspect="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3237657" y="1071564"/>
            <a:ext cx="4824743" cy="2714625"/>
          </a:xfrm>
        </p:spPr>
      </p:pic>
      <p:pic>
        <p:nvPicPr>
          <p:cNvPr id="41992" name="ตัวยึดเนื้อหา 13" descr="sman 039ww.jpg"/>
          <p:cNvPicPr>
            <a:picLocks noGrp="1" noChangeAspect="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623589" y="3714750"/>
            <a:ext cx="4189909" cy="2357438"/>
          </a:xfrm>
        </p:spPr>
      </p:pic>
      <p:pic>
        <p:nvPicPr>
          <p:cNvPr id="41993" name="รูปภาพ 15" descr="sman 024w.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5964" y="4785186"/>
            <a:ext cx="2309450" cy="129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ตัวยึดเนื้อหา 9" descr="ladda 021-1.jpg"/>
          <p:cNvPicPr>
            <a:picLocks noGrp="1" noChangeAspect="1"/>
          </p:cNvPicPr>
          <p:nvPr>
            <p:ph sz="quarter" idx="1"/>
          </p:nvPr>
        </p:nvPicPr>
        <p:blipFill>
          <a:blip r:embed="rId6" cstate="email">
            <a:extLst>
              <a:ext uri="{28A0092B-C50C-407E-A947-70E740481C1C}">
                <a14:useLocalDpi xmlns:a14="http://schemas.microsoft.com/office/drawing/2010/main"/>
              </a:ext>
            </a:extLst>
          </a:blip>
          <a:srcRect/>
          <a:stretch>
            <a:fillRect/>
          </a:stretch>
        </p:blipFill>
        <p:spPr>
          <a:xfrm>
            <a:off x="613674" y="3520686"/>
            <a:ext cx="4308411" cy="2428875"/>
          </a:xfrm>
        </p:spPr>
      </p:pic>
      <p:sp>
        <p:nvSpPr>
          <p:cNvPr id="2" name="Rectangle 1"/>
          <p:cNvSpPr/>
          <p:nvPr/>
        </p:nvSpPr>
        <p:spPr>
          <a:xfrm>
            <a:off x="3936303" y="590928"/>
            <a:ext cx="4509111" cy="369332"/>
          </a:xfrm>
          <a:prstGeom prst="rect">
            <a:avLst/>
          </a:prstGeom>
        </p:spPr>
        <p:txBody>
          <a:bodyPr wrap="square">
            <a:spAutoFit/>
          </a:bodyPr>
          <a:lstStyle/>
          <a:p>
            <a:pPr>
              <a:spcBef>
                <a:spcPct val="50000"/>
              </a:spcBef>
              <a:defRPr/>
            </a:pPr>
            <a:r>
              <a:rPr lang="en-US" b="1" dirty="0">
                <a:solidFill>
                  <a:schemeClr val="bg2">
                    <a:lumMod val="25000"/>
                  </a:schemeClr>
                </a:solidFill>
                <a:cs typeface="TH SarabunPSK" pitchFamily="34" charset="-34"/>
              </a:rPr>
              <a:t>Nongtoom Nongngooluem school</a:t>
            </a:r>
            <a:endParaRPr lang="th-TH" b="1" dirty="0">
              <a:solidFill>
                <a:schemeClr val="bg2">
                  <a:lumMod val="25000"/>
                </a:schemeClr>
              </a:solidFill>
              <a:cs typeface="TH SarabunPSK" pitchFamily="34" charset="-34"/>
            </a:endParaRPr>
          </a:p>
        </p:txBody>
      </p:sp>
      <p:sp>
        <p:nvSpPr>
          <p:cNvPr id="22" name="Rectangle 2"/>
          <p:cNvSpPr txBox="1">
            <a:spLocks noChangeArrowheads="1"/>
          </p:cNvSpPr>
          <p:nvPr/>
        </p:nvSpPr>
        <p:spPr bwMode="auto">
          <a:xfrm>
            <a:off x="3097781" y="-18106"/>
            <a:ext cx="8385813" cy="7329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a:lstStyle>
          <a:p>
            <a:pPr algn="l" eaLnBrk="1" hangingPunct="1"/>
            <a:r>
              <a:rPr lang="en-US" sz="3200" b="1" dirty="0">
                <a:latin typeface="Times New Roman" panose="02020603050405020304" pitchFamily="18" charset="0"/>
                <a:cs typeface="Times New Roman" panose="02020603050405020304" pitchFamily="18" charset="0"/>
              </a:rPr>
              <a:t>Scenario at 2nd year project school</a:t>
            </a:r>
            <a:endParaRPr lang="th-TH" sz="3200" b="1" dirty="0">
              <a:latin typeface="Times New Roman" panose="02020603050405020304" pitchFamily="18" charset="0"/>
            </a:endParaRPr>
          </a:p>
        </p:txBody>
      </p:sp>
      <p:sp>
        <p:nvSpPr>
          <p:cNvPr id="23" name="Text Box 15"/>
          <p:cNvSpPr txBox="1">
            <a:spLocks noChangeArrowheads="1"/>
          </p:cNvSpPr>
          <p:nvPr/>
        </p:nvSpPr>
        <p:spPr bwMode="auto">
          <a:xfrm>
            <a:off x="8278528" y="1215125"/>
            <a:ext cx="288003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Plan Lesson    on Monday</a:t>
            </a:r>
            <a:endParaRPr lang="th-TH" dirty="0">
              <a:latin typeface="Times New Roman" panose="02020603050405020304" pitchFamily="18" charset="0"/>
              <a:cs typeface="Cordia New" pitchFamily="34" charset="-34"/>
            </a:endParaRPr>
          </a:p>
        </p:txBody>
      </p:sp>
      <p:sp>
        <p:nvSpPr>
          <p:cNvPr id="24" name="Text Box 12"/>
          <p:cNvSpPr txBox="1">
            <a:spLocks noChangeArrowheads="1"/>
          </p:cNvSpPr>
          <p:nvPr/>
        </p:nvSpPr>
        <p:spPr bwMode="auto">
          <a:xfrm>
            <a:off x="162939" y="5934499"/>
            <a:ext cx="4535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2400" dirty="0">
                <a:latin typeface="Times New Roman" panose="02020603050405020304" pitchFamily="18" charset="0"/>
                <a:cs typeface="Times New Roman" panose="02020603050405020304" pitchFamily="18" charset="0"/>
              </a:rPr>
              <a:t>Reflect on Wednesday</a:t>
            </a:r>
            <a:endParaRPr lang="th-TH" sz="2400" dirty="0">
              <a:latin typeface="Times New Roman" panose="02020603050405020304" pitchFamily="18" charset="0"/>
              <a:cs typeface="Cordia New" pitchFamily="34" charset="-34"/>
            </a:endParaRPr>
          </a:p>
        </p:txBody>
      </p:sp>
      <p:sp>
        <p:nvSpPr>
          <p:cNvPr id="21" name="Right Arrow 20"/>
          <p:cNvSpPr/>
          <p:nvPr/>
        </p:nvSpPr>
        <p:spPr>
          <a:xfrm rot="2235561">
            <a:off x="8086492" y="2857137"/>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Right Arrow 24"/>
          <p:cNvSpPr/>
          <p:nvPr/>
        </p:nvSpPr>
        <p:spPr>
          <a:xfrm rot="10800000">
            <a:off x="3986218" y="5888953"/>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Right Arrow 25"/>
          <p:cNvSpPr/>
          <p:nvPr/>
        </p:nvSpPr>
        <p:spPr>
          <a:xfrm rot="19325050">
            <a:off x="1032230" y="2927121"/>
            <a:ext cx="2025727"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Text Box 12"/>
          <p:cNvSpPr txBox="1">
            <a:spLocks noChangeArrowheads="1"/>
          </p:cNvSpPr>
          <p:nvPr/>
        </p:nvSpPr>
        <p:spPr bwMode="auto">
          <a:xfrm>
            <a:off x="5817202" y="1349375"/>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Plan</a:t>
            </a:r>
            <a:endParaRPr lang="th-TH" sz="3600" dirty="0">
              <a:solidFill>
                <a:schemeClr val="bg1"/>
              </a:solidFill>
              <a:latin typeface="Times New Roman" panose="02020603050405020304" pitchFamily="18" charset="0"/>
              <a:cs typeface="Cordia New" pitchFamily="34" charset="-34"/>
            </a:endParaRPr>
          </a:p>
        </p:txBody>
      </p:sp>
      <p:sp>
        <p:nvSpPr>
          <p:cNvPr id="28" name="Text Box 13"/>
          <p:cNvSpPr txBox="1">
            <a:spLocks noChangeArrowheads="1"/>
          </p:cNvSpPr>
          <p:nvPr/>
        </p:nvSpPr>
        <p:spPr bwMode="auto">
          <a:xfrm>
            <a:off x="10632878" y="3771682"/>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Do</a:t>
            </a:r>
            <a:endParaRPr lang="th-TH" sz="3600" dirty="0">
              <a:solidFill>
                <a:schemeClr val="bg1"/>
              </a:solidFill>
              <a:latin typeface="Times New Roman" panose="02020603050405020304" pitchFamily="18" charset="0"/>
              <a:cs typeface="Cordia New" pitchFamily="34" charset="-34"/>
            </a:endParaRPr>
          </a:p>
        </p:txBody>
      </p:sp>
      <p:sp>
        <p:nvSpPr>
          <p:cNvPr id="29" name="Text Box 14"/>
          <p:cNvSpPr txBox="1">
            <a:spLocks noChangeArrowheads="1"/>
          </p:cNvSpPr>
          <p:nvPr/>
        </p:nvSpPr>
        <p:spPr bwMode="auto">
          <a:xfrm>
            <a:off x="922626" y="3797300"/>
            <a:ext cx="220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a:solidFill>
                  <a:schemeClr val="bg1"/>
                </a:solidFill>
                <a:latin typeface="Times New Roman" panose="02020603050405020304" pitchFamily="18" charset="0"/>
                <a:cs typeface="Times New Roman" panose="02020603050405020304" pitchFamily="18" charset="0"/>
              </a:rPr>
              <a:t>See</a:t>
            </a:r>
            <a:endParaRPr lang="th-TH" sz="3600">
              <a:solidFill>
                <a:schemeClr val="bg1"/>
              </a:solidFill>
              <a:latin typeface="Times New Roman" panose="02020603050405020304" pitchFamily="18" charset="0"/>
              <a:cs typeface="Cordia New" pitchFamily="34" charset="-34"/>
            </a:endParaRPr>
          </a:p>
        </p:txBody>
      </p:sp>
      <p:sp>
        <p:nvSpPr>
          <p:cNvPr id="4" name="Slide Number Placeholder 3"/>
          <p:cNvSpPr>
            <a:spLocks noGrp="1"/>
          </p:cNvSpPr>
          <p:nvPr>
            <p:ph type="sldNum" sz="quarter" idx="12"/>
          </p:nvPr>
        </p:nvSpPr>
        <p:spPr/>
        <p:txBody>
          <a:bodyPr/>
          <a:lstStyle/>
          <a:p>
            <a:fld id="{5AC803AF-6C98-44D1-A5FC-714EB4BC493E}" type="slidenum">
              <a:rPr lang="en-US" altLang="en-US" smtClean="0"/>
              <a:pPr/>
              <a:t>19</a:t>
            </a:fld>
            <a:endParaRPr lang="th-TH" altLang="en-US">
              <a:cs typeface="Cordia New" panose="020B0304020202020204" pitchFamily="34" charset="-34"/>
            </a:endParaRPr>
          </a:p>
        </p:txBody>
      </p:sp>
      <p:sp>
        <p:nvSpPr>
          <p:cNvPr id="30" name="สี่เหลี่ยมผืนผ้า 29"/>
          <p:cNvSpPr/>
          <p:nvPr/>
        </p:nvSpPr>
        <p:spPr>
          <a:xfrm>
            <a:off x="869873" y="58053"/>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834087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직선 연결선 23"/>
          <p:cNvCxnSpPr/>
          <p:nvPr/>
        </p:nvCxnSpPr>
        <p:spPr>
          <a:xfrm>
            <a:off x="396358" y="1046409"/>
            <a:ext cx="3033758" cy="618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a:spLocks noChangeArrowheads="1"/>
          </p:cNvSpPr>
          <p:nvPr/>
        </p:nvSpPr>
        <p:spPr bwMode="auto">
          <a:xfrm>
            <a:off x="317417" y="1297096"/>
            <a:ext cx="12742894" cy="63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48" y="166339"/>
            <a:ext cx="6355092" cy="646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469" y="1297096"/>
            <a:ext cx="5151195" cy="4633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content-ssn1-1.xx.fbcdn.net/v/t1.0-9/84274768_10216127810487708_8645171650997780480_n.jpg?_nc_cat=100&amp;_nc_sid=8bfeb9&amp;_nc_oc=AQmGYR8K7QskDcWTQ5Npr06xkdMQhiXdWmwEo6BfrhvX0SAF1CcRSWBurOB8yUH4-No&amp;_nc_ht=scontent-ssn1-1.xx&amp;oh=93eb66eea0eacc940a60deedd485cb0b&amp;oe=5EF1AE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774" y="404665"/>
            <a:ext cx="3744418" cy="280831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scontent-ssn1-1.xx.fbcdn.net/v/t1.0-9/84343217_10216127808967670_3466750159398895616_n.jpg?_nc_cat=109&amp;_nc_sid=8bfeb9&amp;_nc_oc=AQkiLmhosevgHEangNn19MY9DsK-KQPlK7lFrulBHvH25xdb7xtyhQmC3njK9-mHXjQ&amp;_nc_ht=scontent-ssn1-1.xx&amp;oh=556e7fa4c55d81fa8ef449e1c00a21b9&amp;oe=5EF18ED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2204" y="404664"/>
            <a:ext cx="3744417" cy="280831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4530" y="3635322"/>
            <a:ext cx="3696071" cy="2772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4530" y="548680"/>
            <a:ext cx="3600400" cy="27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2204" y="3562838"/>
            <a:ext cx="3825870" cy="286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48" y="3562838"/>
            <a:ext cx="3825869" cy="2869402"/>
          </a:xfrm>
          <a:prstGeom prst="rect">
            <a:avLst/>
          </a:prstGeom>
        </p:spPr>
      </p:pic>
    </p:spTree>
    <p:extLst>
      <p:ext uri="{BB962C8B-B14F-4D97-AF65-F5344CB8AC3E}">
        <p14:creationId xmlns:p14="http://schemas.microsoft.com/office/powerpoint/2010/main" val="234170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884" y="499976"/>
            <a:ext cx="4032447" cy="3024336"/>
          </a:xfrm>
          <a:prstGeom prst="rect">
            <a:avLst/>
          </a:prstGeom>
        </p:spPr>
      </p:pic>
      <p:pic>
        <p:nvPicPr>
          <p:cNvPr id="5"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60" y="521078"/>
            <a:ext cx="4004312" cy="3003234"/>
          </a:xfrm>
          <a:prstGeom prst="rect">
            <a:avLst/>
          </a:prstGeom>
        </p:spPr>
      </p:pic>
      <p:pic>
        <p:nvPicPr>
          <p:cNvPr id="6" name="Picture 2" descr="F:\FB_IMG_1547075891242 (1).jpg"/>
          <p:cNvPicPr>
            <a:picLocks noChangeAspect="1" noChangeArrowheads="1"/>
          </p:cNvPicPr>
          <p:nvPr/>
        </p:nvPicPr>
        <p:blipFill>
          <a:blip r:embed="rId4"/>
          <a:srcRect/>
          <a:stretch>
            <a:fillRect/>
          </a:stretch>
        </p:blipFill>
        <p:spPr bwMode="auto">
          <a:xfrm>
            <a:off x="1026648" y="3777438"/>
            <a:ext cx="4662917" cy="2622891"/>
          </a:xfrm>
          <a:prstGeom prst="rect">
            <a:avLst/>
          </a:prstGeom>
          <a:noFill/>
        </p:spPr>
      </p:pic>
      <p:pic>
        <p:nvPicPr>
          <p:cNvPr id="7" name="Picture 7" descr="F:\FB_IMG_1547075861130.jpg"/>
          <p:cNvPicPr>
            <a:picLocks noChangeAspect="1" noChangeArrowheads="1"/>
          </p:cNvPicPr>
          <p:nvPr/>
        </p:nvPicPr>
        <p:blipFill>
          <a:blip r:embed="rId5"/>
          <a:srcRect/>
          <a:stretch>
            <a:fillRect/>
          </a:stretch>
        </p:blipFill>
        <p:spPr bwMode="auto">
          <a:xfrm>
            <a:off x="6353827" y="3759251"/>
            <a:ext cx="4662917" cy="2622891"/>
          </a:xfrm>
          <a:prstGeom prst="rect">
            <a:avLst/>
          </a:prstGeom>
          <a:noFill/>
        </p:spPr>
      </p:pic>
    </p:spTree>
    <p:extLst>
      <p:ext uri="{BB962C8B-B14F-4D97-AF65-F5344CB8AC3E}">
        <p14:creationId xmlns:p14="http://schemas.microsoft.com/office/powerpoint/2010/main" val="2368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29" y="1484784"/>
            <a:ext cx="6227531" cy="377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그림 2"/>
          <p:cNvPicPr>
            <a:picLocks noChangeAspect="1"/>
          </p:cNvPicPr>
          <p:nvPr/>
        </p:nvPicPr>
        <p:blipFill>
          <a:blip r:embed="rId3"/>
          <a:stretch>
            <a:fillRect/>
          </a:stretch>
        </p:blipFill>
        <p:spPr>
          <a:xfrm>
            <a:off x="6600980" y="168784"/>
            <a:ext cx="5191544" cy="2880320"/>
          </a:xfrm>
          <a:prstGeom prst="rect">
            <a:avLst/>
          </a:prstGeom>
        </p:spPr>
      </p:pic>
      <p:pic>
        <p:nvPicPr>
          <p:cNvPr id="5" name="그림 4"/>
          <p:cNvPicPr>
            <a:picLocks noChangeAspect="1"/>
          </p:cNvPicPr>
          <p:nvPr/>
        </p:nvPicPr>
        <p:blipFill>
          <a:blip r:embed="rId4"/>
          <a:stretch>
            <a:fillRect/>
          </a:stretch>
        </p:blipFill>
        <p:spPr>
          <a:xfrm>
            <a:off x="6566367" y="2948291"/>
            <a:ext cx="5260769" cy="3909709"/>
          </a:xfrm>
          <a:prstGeom prst="rect">
            <a:avLst/>
          </a:prstGeom>
        </p:spPr>
      </p:pic>
    </p:spTree>
    <p:extLst>
      <p:ext uri="{BB962C8B-B14F-4D97-AF65-F5344CB8AC3E}">
        <p14:creationId xmlns:p14="http://schemas.microsoft.com/office/powerpoint/2010/main" val="187124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5656412" y="508000"/>
            <a:ext cx="6436971" cy="5642114"/>
          </a:xfrm>
          <a:prstGeom prst="rect">
            <a:avLst/>
          </a:prstGeom>
        </p:spPr>
      </p:pic>
      <p:sp>
        <p:nvSpPr>
          <p:cNvPr id="13" name="직사각형 12"/>
          <p:cNvSpPr/>
          <p:nvPr/>
        </p:nvSpPr>
        <p:spPr>
          <a:xfrm>
            <a:off x="6813694" y="6150114"/>
            <a:ext cx="5253361" cy="338554"/>
          </a:xfrm>
          <a:prstGeom prst="rect">
            <a:avLst/>
          </a:prstGeom>
          <a:solidFill>
            <a:schemeClr val="bg1"/>
          </a:solidFill>
        </p:spPr>
        <p:txBody>
          <a:bodyPr wrap="none">
            <a:spAutoFit/>
          </a:bodyPr>
          <a:lstStyle/>
          <a:p>
            <a:r>
              <a:rPr lang="en-US" altLang="ko-KR" sz="1600" dirty="0"/>
              <a:t>The Office of Innovation and Improvement (OII), US</a:t>
            </a:r>
            <a:endParaRPr lang="ko-KR" altLang="en-US" sz="1600"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071" y="460136"/>
            <a:ext cx="4520106" cy="362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그림 7"/>
          <p:cNvPicPr>
            <a:picLocks noChangeAspect="1"/>
          </p:cNvPicPr>
          <p:nvPr/>
        </p:nvPicPr>
        <p:blipFill>
          <a:blip r:embed="rId5"/>
          <a:stretch>
            <a:fillRect/>
          </a:stretch>
        </p:blipFill>
        <p:spPr>
          <a:xfrm>
            <a:off x="1254052" y="4262003"/>
            <a:ext cx="3710142" cy="2226665"/>
          </a:xfrm>
          <a:prstGeom prst="rect">
            <a:avLst/>
          </a:prstGeom>
        </p:spPr>
      </p:pic>
      <p:sp>
        <p:nvSpPr>
          <p:cNvPr id="10" name="TextBox 9"/>
          <p:cNvSpPr txBox="1"/>
          <p:nvPr/>
        </p:nvSpPr>
        <p:spPr>
          <a:xfrm>
            <a:off x="9629172" y="6488668"/>
            <a:ext cx="2559653" cy="369332"/>
          </a:xfrm>
          <a:prstGeom prst="rect">
            <a:avLst/>
          </a:prstGeom>
          <a:solidFill>
            <a:schemeClr val="bg1"/>
          </a:solidFill>
        </p:spPr>
        <p:txBody>
          <a:bodyPr wrap="square" rtlCol="0">
            <a:spAutoFit/>
          </a:bodyPr>
          <a:lstStyle/>
          <a:p>
            <a:endParaRPr lang="ko-KR" altLang="en-US" dirty="0"/>
          </a:p>
        </p:txBody>
      </p:sp>
      <p:sp>
        <p:nvSpPr>
          <p:cNvPr id="12" name="타원 11"/>
          <p:cNvSpPr/>
          <p:nvPr/>
        </p:nvSpPr>
        <p:spPr>
          <a:xfrm>
            <a:off x="8903264" y="926592"/>
            <a:ext cx="2254933" cy="14020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160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l="11943" t="8641" r="3858" b="8951"/>
          <a:stretch/>
        </p:blipFill>
        <p:spPr>
          <a:xfrm rot="5400000">
            <a:off x="-205872" y="687109"/>
            <a:ext cx="3892518" cy="2856529"/>
          </a:xfrm>
          <a:prstGeom prst="rect">
            <a:avLst/>
          </a:prstGeom>
        </p:spPr>
      </p:pic>
      <p:pic>
        <p:nvPicPr>
          <p:cNvPr id="6" name="그림 5"/>
          <p:cNvPicPr>
            <a:picLocks noChangeAspect="1"/>
          </p:cNvPicPr>
          <p:nvPr/>
        </p:nvPicPr>
        <p:blipFill rotWithShape="1">
          <a:blip r:embed="rId3">
            <a:extLst>
              <a:ext uri="{28A0092B-C50C-407E-A947-70E740481C1C}">
                <a14:useLocalDpi xmlns:a14="http://schemas.microsoft.com/office/drawing/2010/main" val="0"/>
              </a:ext>
            </a:extLst>
          </a:blip>
          <a:srcRect l="8362" t="9954" r="5648" b="7638"/>
          <a:stretch/>
        </p:blipFill>
        <p:spPr>
          <a:xfrm rot="5400000">
            <a:off x="2881984" y="729968"/>
            <a:ext cx="3895238" cy="2798975"/>
          </a:xfrm>
          <a:prstGeom prst="rect">
            <a:avLst/>
          </a:prstGeom>
        </p:spPr>
      </p:pic>
      <p:pic>
        <p:nvPicPr>
          <p:cNvPr id="7" name="그림 6"/>
          <p:cNvPicPr>
            <a:picLocks noChangeAspect="1"/>
          </p:cNvPicPr>
          <p:nvPr/>
        </p:nvPicPr>
        <p:blipFill rotWithShape="1">
          <a:blip r:embed="rId4">
            <a:extLst>
              <a:ext uri="{28A0092B-C50C-407E-A947-70E740481C1C}">
                <a14:useLocalDpi xmlns:a14="http://schemas.microsoft.com/office/drawing/2010/main" val="0"/>
              </a:ext>
            </a:extLst>
          </a:blip>
          <a:srcRect l="6270" t="7062" r="5052" b="11326"/>
          <a:stretch/>
        </p:blipFill>
        <p:spPr>
          <a:xfrm rot="5400000">
            <a:off x="5842342" y="759300"/>
            <a:ext cx="3907957" cy="2696709"/>
          </a:xfrm>
          <a:prstGeom prst="rect">
            <a:avLst/>
          </a:prstGeom>
        </p:spPr>
      </p:pic>
      <p:sp>
        <p:nvSpPr>
          <p:cNvPr id="8" name="TextBox 7"/>
          <p:cNvSpPr txBox="1"/>
          <p:nvPr/>
        </p:nvSpPr>
        <p:spPr>
          <a:xfrm>
            <a:off x="9629172" y="6488668"/>
            <a:ext cx="2559653" cy="369332"/>
          </a:xfrm>
          <a:prstGeom prst="rect">
            <a:avLst/>
          </a:prstGeom>
          <a:solidFill>
            <a:schemeClr val="bg1"/>
          </a:solidFill>
        </p:spPr>
        <p:txBody>
          <a:bodyPr wrap="square" rtlCol="0">
            <a:spAutoFit/>
          </a:bodyPr>
          <a:lstStyle/>
          <a:p>
            <a:endParaRPr lang="ko-KR" altLang="en-US" dirty="0"/>
          </a:p>
        </p:txBody>
      </p:sp>
      <p:pic>
        <p:nvPicPr>
          <p:cNvPr id="9" name="그림 8"/>
          <p:cNvPicPr>
            <a:picLocks noChangeAspect="1"/>
          </p:cNvPicPr>
          <p:nvPr/>
        </p:nvPicPr>
        <p:blipFill rotWithShape="1">
          <a:blip r:embed="rId5">
            <a:extLst>
              <a:ext uri="{28A0092B-C50C-407E-A947-70E740481C1C}">
                <a14:useLocalDpi xmlns:a14="http://schemas.microsoft.com/office/drawing/2010/main" val="0"/>
              </a:ext>
            </a:extLst>
          </a:blip>
          <a:srcRect l="18253" t="14604" r="9712" b="18241"/>
          <a:stretch/>
        </p:blipFill>
        <p:spPr>
          <a:xfrm rot="5400000">
            <a:off x="2203307" y="3598475"/>
            <a:ext cx="3367026" cy="2353568"/>
          </a:xfrm>
          <a:prstGeom prst="rect">
            <a:avLst/>
          </a:prstGeom>
        </p:spPr>
      </p:pic>
      <p:pic>
        <p:nvPicPr>
          <p:cNvPr id="10" name="그림 9"/>
          <p:cNvPicPr>
            <a:picLocks noChangeAspect="1"/>
          </p:cNvPicPr>
          <p:nvPr/>
        </p:nvPicPr>
        <p:blipFill rotWithShape="1">
          <a:blip r:embed="rId6">
            <a:extLst>
              <a:ext uri="{28A0092B-C50C-407E-A947-70E740481C1C}">
                <a14:useLocalDpi xmlns:a14="http://schemas.microsoft.com/office/drawing/2010/main" val="0"/>
              </a:ext>
            </a:extLst>
          </a:blip>
          <a:srcRect l="10230" t="16578" r="12787" b="13721"/>
          <a:stretch/>
        </p:blipFill>
        <p:spPr>
          <a:xfrm rot="5400000">
            <a:off x="4871941" y="3632361"/>
            <a:ext cx="3367027" cy="2285797"/>
          </a:xfrm>
          <a:prstGeom prst="rect">
            <a:avLst/>
          </a:prstGeom>
        </p:spPr>
      </p:pic>
      <p:pic>
        <p:nvPicPr>
          <p:cNvPr id="11" name="그림 10"/>
          <p:cNvPicPr>
            <a:picLocks noChangeAspect="1"/>
          </p:cNvPicPr>
          <p:nvPr/>
        </p:nvPicPr>
        <p:blipFill rotWithShape="1">
          <a:blip r:embed="rId7">
            <a:extLst>
              <a:ext uri="{28A0092B-C50C-407E-A947-70E740481C1C}">
                <a14:useLocalDpi xmlns:a14="http://schemas.microsoft.com/office/drawing/2010/main" val="0"/>
              </a:ext>
            </a:extLst>
          </a:blip>
          <a:srcRect l="1" t="17196" r="36407" b="34654"/>
          <a:stretch/>
        </p:blipFill>
        <p:spPr>
          <a:xfrm>
            <a:off x="7962027" y="3082277"/>
            <a:ext cx="3334289" cy="3367026"/>
          </a:xfrm>
          <a:prstGeom prst="rect">
            <a:avLst/>
          </a:prstGeom>
        </p:spPr>
      </p:pic>
    </p:spTree>
    <p:extLst>
      <p:ext uri="{BB962C8B-B14F-4D97-AF65-F5344CB8AC3E}">
        <p14:creationId xmlns:p14="http://schemas.microsoft.com/office/powerpoint/2010/main" val="102127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693811" y="1928256"/>
            <a:ext cx="6667781" cy="3672408"/>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213" y="548679"/>
            <a:ext cx="3168352" cy="275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7902750" y="3577614"/>
            <a:ext cx="3354285" cy="2520280"/>
          </a:xfrm>
          <a:prstGeom prst="rect">
            <a:avLst/>
          </a:prstGeom>
        </p:spPr>
      </p:pic>
    </p:spTree>
    <p:extLst>
      <p:ext uri="{BB962C8B-B14F-4D97-AF65-F5344CB8AC3E}">
        <p14:creationId xmlns:p14="http://schemas.microsoft.com/office/powerpoint/2010/main" val="1344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74132" y="5766862"/>
            <a:ext cx="2311851" cy="584775"/>
          </a:xfrm>
          <a:prstGeom prst="rect">
            <a:avLst/>
          </a:prstGeom>
          <a:noFill/>
        </p:spPr>
        <p:txBody>
          <a:bodyPr wrap="none" rtlCol="0">
            <a:spAutoFit/>
          </a:bodyPr>
          <a:lstStyle/>
          <a:p>
            <a:r>
              <a:rPr lang="ko-KR" altLang="en-US" sz="3200" b="1" dirty="0" smtClean="0"/>
              <a:t>감사합니다</a:t>
            </a:r>
            <a:r>
              <a:rPr lang="en-US" altLang="ko-KR" sz="3200" b="1" dirty="0" smtClean="0"/>
              <a:t>.</a:t>
            </a:r>
            <a:endParaRPr lang="en-US" altLang="ko-KR" sz="3200" b="1" dirty="0"/>
          </a:p>
        </p:txBody>
      </p:sp>
      <p:sp>
        <p:nvSpPr>
          <p:cNvPr id="2" name="직사각형 1"/>
          <p:cNvSpPr/>
          <p:nvPr/>
        </p:nvSpPr>
        <p:spPr>
          <a:xfrm>
            <a:off x="9734132" y="6333067"/>
            <a:ext cx="2336191" cy="40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429" y="581750"/>
            <a:ext cx="5749819" cy="575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848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รูปภาพ 3"/>
          <p:cNvPicPr>
            <a:picLocks noChangeAspect="1"/>
          </p:cNvPicPr>
          <p:nvPr/>
        </p:nvPicPr>
        <p:blipFill>
          <a:blip r:embed="rId2" cstate="print"/>
          <a:srcRect/>
          <a:stretch>
            <a:fillRect/>
          </a:stretch>
        </p:blipFill>
        <p:spPr bwMode="auto">
          <a:xfrm>
            <a:off x="-583254" y="41300"/>
            <a:ext cx="12801837" cy="6858000"/>
          </a:xfrm>
          <a:prstGeom prst="rect">
            <a:avLst/>
          </a:prstGeom>
          <a:noFill/>
          <a:ln w="9525">
            <a:noFill/>
            <a:miter lim="800000"/>
            <a:headEnd/>
            <a:tailEnd/>
          </a:ln>
        </p:spPr>
      </p:pic>
      <p:sp>
        <p:nvSpPr>
          <p:cNvPr id="72" name="AutoShape 4"/>
          <p:cNvSpPr>
            <a:spLocks/>
          </p:cNvSpPr>
          <p:nvPr/>
        </p:nvSpPr>
        <p:spPr bwMode="auto">
          <a:xfrm>
            <a:off x="461247" y="1042541"/>
            <a:ext cx="11331799" cy="5237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90" y="0"/>
                </a:moveTo>
                <a:lnTo>
                  <a:pt x="21600" y="0"/>
                </a:lnTo>
                <a:lnTo>
                  <a:pt x="21600" y="17999"/>
                </a:lnTo>
                <a:cubicBezTo>
                  <a:pt x="21600" y="19988"/>
                  <a:pt x="20619" y="21600"/>
                  <a:pt x="19409" y="21600"/>
                </a:cubicBezTo>
                <a:cubicBezTo>
                  <a:pt x="19409" y="21600"/>
                  <a:pt x="19409" y="21600"/>
                  <a:pt x="19409" y="21600"/>
                </a:cubicBezTo>
                <a:lnTo>
                  <a:pt x="0" y="21600"/>
                </a:lnTo>
                <a:lnTo>
                  <a:pt x="0" y="3600"/>
                </a:lnTo>
                <a:cubicBezTo>
                  <a:pt x="0" y="1611"/>
                  <a:pt x="980" y="0"/>
                  <a:pt x="2190" y="0"/>
                </a:cubicBezTo>
                <a:cubicBezTo>
                  <a:pt x="2190" y="0"/>
                  <a:pt x="2190" y="0"/>
                  <a:pt x="2190" y="0"/>
                </a:cubicBezTo>
                <a:close/>
              </a:path>
            </a:pathLst>
          </a:custGeom>
          <a:solidFill>
            <a:srgbClr val="FFFFFF">
              <a:alpha val="85881"/>
            </a:srgbClr>
          </a:solidFill>
          <a:ln w="9525">
            <a:noFill/>
            <a:round/>
            <a:headEnd/>
            <a:tailEnd/>
          </a:ln>
        </p:spPr>
        <p:txBody>
          <a:bodyPr lIns="0" tIns="0" rIns="0" bIns="0" anchor="ctr"/>
          <a:lstStyle/>
          <a:p>
            <a:endParaRPr lang="th-TH" sz="1266"/>
          </a:p>
        </p:txBody>
      </p:sp>
      <p:sp>
        <p:nvSpPr>
          <p:cNvPr id="73" name="Text Box 14"/>
          <p:cNvSpPr txBox="1">
            <a:spLocks noChangeArrowheads="1"/>
          </p:cNvSpPr>
          <p:nvPr/>
        </p:nvSpPr>
        <p:spPr bwMode="auto">
          <a:xfrm>
            <a:off x="2880562" y="2296047"/>
            <a:ext cx="4792506" cy="828173"/>
          </a:xfrm>
          <a:prstGeom prst="rect">
            <a:avLst/>
          </a:prstGeom>
          <a:noFill/>
          <a:ln>
            <a:noFill/>
          </a:ln>
          <a:extLst/>
        </p:spPr>
        <p:txBody>
          <a:bodyPr lIns="91439" tIns="45719" rIns="91439" bIns="45719">
            <a:spAutoFit/>
          </a:bodyPr>
          <a:lstStyle>
            <a:lvl1pPr>
              <a:defRPr sz="2800">
                <a:solidFill>
                  <a:schemeClr val="tx1"/>
                </a:solidFill>
                <a:latin typeface="Calibri" pitchFamily="34" charset="0"/>
                <a:cs typeface="Cordia New" pitchFamily="34" charset="-34"/>
              </a:defRPr>
            </a:lvl1pPr>
            <a:lvl2pPr marL="742950" indent="-285750">
              <a:defRPr sz="2800">
                <a:solidFill>
                  <a:schemeClr val="tx1"/>
                </a:solidFill>
                <a:latin typeface="Calibri" pitchFamily="34" charset="0"/>
                <a:cs typeface="Cordia New" pitchFamily="34" charset="-34"/>
              </a:defRPr>
            </a:lvl2pPr>
            <a:lvl3pPr marL="1143000" indent="-228600">
              <a:defRPr sz="2800">
                <a:solidFill>
                  <a:schemeClr val="tx1"/>
                </a:solidFill>
                <a:latin typeface="Calibri" pitchFamily="34" charset="0"/>
                <a:cs typeface="Cordia New" pitchFamily="34" charset="-34"/>
              </a:defRPr>
            </a:lvl3pPr>
            <a:lvl4pPr marL="1600200" indent="-228600">
              <a:defRPr sz="2800">
                <a:solidFill>
                  <a:schemeClr val="tx1"/>
                </a:solidFill>
                <a:latin typeface="Calibri" pitchFamily="34" charset="0"/>
                <a:cs typeface="Cordia New" pitchFamily="34" charset="-34"/>
              </a:defRPr>
            </a:lvl4pPr>
            <a:lvl5pPr marL="2057400" indent="-228600">
              <a:defRPr sz="2800">
                <a:solidFill>
                  <a:schemeClr val="tx1"/>
                </a:solidFill>
                <a:latin typeface="Calibri" pitchFamily="34" charset="0"/>
                <a:cs typeface="Cordia New" pitchFamily="34" charset="-34"/>
              </a:defRPr>
            </a:lvl5pPr>
            <a:lvl6pPr marL="2514600" indent="-228600" fontAlgn="base">
              <a:spcBef>
                <a:spcPct val="0"/>
              </a:spcBef>
              <a:spcAft>
                <a:spcPct val="0"/>
              </a:spcAft>
              <a:defRPr sz="2800">
                <a:solidFill>
                  <a:schemeClr val="tx1"/>
                </a:solidFill>
                <a:latin typeface="Calibri" pitchFamily="34" charset="0"/>
                <a:cs typeface="Cordia New" pitchFamily="34" charset="-34"/>
              </a:defRPr>
            </a:lvl6pPr>
            <a:lvl7pPr marL="2971800" indent="-228600" fontAlgn="base">
              <a:spcBef>
                <a:spcPct val="0"/>
              </a:spcBef>
              <a:spcAft>
                <a:spcPct val="0"/>
              </a:spcAft>
              <a:defRPr sz="2800">
                <a:solidFill>
                  <a:schemeClr val="tx1"/>
                </a:solidFill>
                <a:latin typeface="Calibri" pitchFamily="34" charset="0"/>
                <a:cs typeface="Cordia New" pitchFamily="34" charset="-34"/>
              </a:defRPr>
            </a:lvl7pPr>
            <a:lvl8pPr marL="3429000" indent="-228600" fontAlgn="base">
              <a:spcBef>
                <a:spcPct val="0"/>
              </a:spcBef>
              <a:spcAft>
                <a:spcPct val="0"/>
              </a:spcAft>
              <a:defRPr sz="2800">
                <a:solidFill>
                  <a:schemeClr val="tx1"/>
                </a:solidFill>
                <a:latin typeface="Calibri" pitchFamily="34" charset="0"/>
                <a:cs typeface="Cordia New" pitchFamily="34" charset="-34"/>
              </a:defRPr>
            </a:lvl8pPr>
            <a:lvl9pPr marL="3886200" indent="-228600" fontAlgn="base">
              <a:spcBef>
                <a:spcPct val="0"/>
              </a:spcBef>
              <a:spcAft>
                <a:spcPct val="0"/>
              </a:spcAft>
              <a:defRPr sz="2800">
                <a:solidFill>
                  <a:schemeClr val="tx1"/>
                </a:solidFill>
                <a:latin typeface="Calibri" pitchFamily="34" charset="0"/>
                <a:cs typeface="Cordia New" pitchFamily="34" charset="-34"/>
              </a:defRPr>
            </a:lvl9pPr>
          </a:lstStyle>
          <a:p>
            <a:pPr algn="ctr">
              <a:defRPr/>
            </a:pPr>
            <a:r>
              <a:rPr lang="en-US" sz="2391" b="1" i="1" dirty="0">
                <a:effectLst>
                  <a:outerShdw blurRad="38100" dist="38100" dir="2700000" algn="tl">
                    <a:srgbClr val="000000">
                      <a:alpha val="43137"/>
                    </a:srgbClr>
                  </a:outerShdw>
                </a:effectLst>
                <a:ea typeface="Helvetica Light" charset="0"/>
                <a:sym typeface="Helvetica Light" charset="0"/>
              </a:rPr>
              <a:t>demonstrating, questioning, describing, lecturing, etc.,</a:t>
            </a:r>
            <a:endParaRPr lang="th-TH" sz="2391" b="1" i="1" dirty="0">
              <a:effectLst>
                <a:outerShdw blurRad="38100" dist="38100" dir="2700000" algn="tl">
                  <a:srgbClr val="000000">
                    <a:alpha val="43137"/>
                  </a:srgbClr>
                </a:outerShdw>
              </a:effectLst>
              <a:ea typeface="Helvetica Light" charset="0"/>
              <a:sym typeface="Helvetica Light" charset="0"/>
            </a:endParaRPr>
          </a:p>
        </p:txBody>
      </p:sp>
      <p:sp>
        <p:nvSpPr>
          <p:cNvPr id="74" name="ส่วนโค้ง 73"/>
          <p:cNvSpPr/>
          <p:nvPr/>
        </p:nvSpPr>
        <p:spPr>
          <a:xfrm rot="16431269">
            <a:off x="3284192" y="1031985"/>
            <a:ext cx="4006081" cy="6072093"/>
          </a:xfrm>
          <a:prstGeom prst="arc">
            <a:avLst>
              <a:gd name="adj1" fmla="val 17241911"/>
              <a:gd name="adj2" fmla="val 3992632"/>
            </a:avLst>
          </a:prstGeom>
          <a:ln w="127000">
            <a:solidFill>
              <a:srgbClr val="FF0000"/>
            </a:solidFill>
            <a:prstDash val="sysDash"/>
            <a:headEnd type="none"/>
            <a:tailEnd type="arrow"/>
          </a:ln>
          <a:effectLst>
            <a:outerShdw blurRad="50800" dist="635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txBody>
          <a:bodyPr lIns="91439" tIns="45719" rIns="91439" bIns="45719" anchor="ctr"/>
          <a:lstStyle/>
          <a:p>
            <a:pPr algn="ctr">
              <a:defRPr/>
            </a:pPr>
            <a:endParaRPr lang="en-US" sz="1266" dirty="0">
              <a:sym typeface="Helvetica Light" charset="0"/>
            </a:endParaRPr>
          </a:p>
        </p:txBody>
      </p:sp>
      <p:sp>
        <p:nvSpPr>
          <p:cNvPr id="75" name="Text Box 14"/>
          <p:cNvSpPr txBox="1">
            <a:spLocks noChangeArrowheads="1"/>
          </p:cNvSpPr>
          <p:nvPr/>
        </p:nvSpPr>
        <p:spPr bwMode="auto">
          <a:xfrm>
            <a:off x="3791153" y="1473348"/>
            <a:ext cx="3053158" cy="433193"/>
          </a:xfrm>
          <a:prstGeom prst="rect">
            <a:avLst/>
          </a:prstGeom>
          <a:noFill/>
          <a:ln>
            <a:noFill/>
          </a:ln>
          <a:extLst/>
        </p:spPr>
        <p:txBody>
          <a:bodyPr lIns="91439" tIns="45719" rIns="91439" bIns="45719" anchor="ctr">
            <a:spAutoFit/>
          </a:bodyPr>
          <a:lstStyle>
            <a:lvl1pPr>
              <a:defRPr sz="2800">
                <a:solidFill>
                  <a:schemeClr val="tx1"/>
                </a:solidFill>
                <a:latin typeface="Calibri" pitchFamily="34" charset="0"/>
                <a:cs typeface="Cordia New" pitchFamily="34" charset="-34"/>
              </a:defRPr>
            </a:lvl1pPr>
            <a:lvl2pPr marL="742950" indent="-285750">
              <a:defRPr sz="2800">
                <a:solidFill>
                  <a:schemeClr val="tx1"/>
                </a:solidFill>
                <a:latin typeface="Calibri" pitchFamily="34" charset="0"/>
                <a:cs typeface="Cordia New" pitchFamily="34" charset="-34"/>
              </a:defRPr>
            </a:lvl2pPr>
            <a:lvl3pPr marL="1143000" indent="-228600">
              <a:defRPr sz="2800">
                <a:solidFill>
                  <a:schemeClr val="tx1"/>
                </a:solidFill>
                <a:latin typeface="Calibri" pitchFamily="34" charset="0"/>
                <a:cs typeface="Cordia New" pitchFamily="34" charset="-34"/>
              </a:defRPr>
            </a:lvl3pPr>
            <a:lvl4pPr marL="1600200" indent="-228600">
              <a:defRPr sz="2800">
                <a:solidFill>
                  <a:schemeClr val="tx1"/>
                </a:solidFill>
                <a:latin typeface="Calibri" pitchFamily="34" charset="0"/>
                <a:cs typeface="Cordia New" pitchFamily="34" charset="-34"/>
              </a:defRPr>
            </a:lvl4pPr>
            <a:lvl5pPr marL="2057400" indent="-228600">
              <a:defRPr sz="2800">
                <a:solidFill>
                  <a:schemeClr val="tx1"/>
                </a:solidFill>
                <a:latin typeface="Calibri" pitchFamily="34" charset="0"/>
                <a:cs typeface="Cordia New" pitchFamily="34" charset="-34"/>
              </a:defRPr>
            </a:lvl5pPr>
            <a:lvl6pPr marL="2514600" indent="-228600" fontAlgn="base">
              <a:spcBef>
                <a:spcPct val="0"/>
              </a:spcBef>
              <a:spcAft>
                <a:spcPct val="0"/>
              </a:spcAft>
              <a:defRPr sz="2800">
                <a:solidFill>
                  <a:schemeClr val="tx1"/>
                </a:solidFill>
                <a:latin typeface="Calibri" pitchFamily="34" charset="0"/>
                <a:cs typeface="Cordia New" pitchFamily="34" charset="-34"/>
              </a:defRPr>
            </a:lvl6pPr>
            <a:lvl7pPr marL="2971800" indent="-228600" fontAlgn="base">
              <a:spcBef>
                <a:spcPct val="0"/>
              </a:spcBef>
              <a:spcAft>
                <a:spcPct val="0"/>
              </a:spcAft>
              <a:defRPr sz="2800">
                <a:solidFill>
                  <a:schemeClr val="tx1"/>
                </a:solidFill>
                <a:latin typeface="Calibri" pitchFamily="34" charset="0"/>
                <a:cs typeface="Cordia New" pitchFamily="34" charset="-34"/>
              </a:defRPr>
            </a:lvl7pPr>
            <a:lvl8pPr marL="3429000" indent="-228600" fontAlgn="base">
              <a:spcBef>
                <a:spcPct val="0"/>
              </a:spcBef>
              <a:spcAft>
                <a:spcPct val="0"/>
              </a:spcAft>
              <a:defRPr sz="2800">
                <a:solidFill>
                  <a:schemeClr val="tx1"/>
                </a:solidFill>
                <a:latin typeface="Calibri" pitchFamily="34" charset="0"/>
                <a:cs typeface="Cordia New" pitchFamily="34" charset="-34"/>
              </a:defRPr>
            </a:lvl8pPr>
            <a:lvl9pPr marL="3886200" indent="-228600" fontAlgn="base">
              <a:spcBef>
                <a:spcPct val="0"/>
              </a:spcBef>
              <a:spcAft>
                <a:spcPct val="0"/>
              </a:spcAft>
              <a:defRPr sz="2800">
                <a:solidFill>
                  <a:schemeClr val="tx1"/>
                </a:solidFill>
                <a:latin typeface="Calibri" pitchFamily="34" charset="0"/>
                <a:cs typeface="Cordia New" pitchFamily="34" charset="-34"/>
              </a:defRPr>
            </a:lvl9pPr>
          </a:lstStyle>
          <a:p>
            <a:pPr algn="ctr">
              <a:lnSpc>
                <a:spcPct val="50000"/>
              </a:lnSpc>
              <a:spcBef>
                <a:spcPct val="50000"/>
              </a:spcBef>
              <a:defRPr/>
            </a:pPr>
            <a:r>
              <a:rPr lang="en-US" sz="4430" b="1" i="1" dirty="0">
                <a:effectLst>
                  <a:outerShdw blurRad="38100" dist="38100" dir="2700000" algn="tl">
                    <a:srgbClr val="000000">
                      <a:alpha val="43137"/>
                    </a:srgbClr>
                  </a:outerShdw>
                </a:effectLst>
                <a:ea typeface="Helvetica Light" charset="0"/>
                <a:sym typeface="Helvetica Light" charset="0"/>
              </a:rPr>
              <a:t>transmit</a:t>
            </a:r>
            <a:endParaRPr lang="th-TH" sz="4430" b="1" i="1" dirty="0">
              <a:effectLst>
                <a:outerShdw blurRad="38100" dist="38100" dir="2700000" algn="tl">
                  <a:srgbClr val="000000">
                    <a:alpha val="43137"/>
                  </a:srgbClr>
                </a:outerShdw>
              </a:effectLst>
              <a:ea typeface="Helvetica Light" charset="0"/>
              <a:sym typeface="Helvetica Light" charset="0"/>
            </a:endParaRPr>
          </a:p>
        </p:txBody>
      </p:sp>
      <p:sp>
        <p:nvSpPr>
          <p:cNvPr id="15367" name="TextBox 75"/>
          <p:cNvSpPr txBox="1">
            <a:spLocks noChangeArrowheads="1"/>
          </p:cNvSpPr>
          <p:nvPr/>
        </p:nvSpPr>
        <p:spPr bwMode="auto">
          <a:xfrm>
            <a:off x="217982" y="5662034"/>
            <a:ext cx="3624509" cy="1195966"/>
          </a:xfrm>
          <a:prstGeom prst="rect">
            <a:avLst/>
          </a:prstGeom>
          <a:noFill/>
          <a:ln w="9525">
            <a:noFill/>
            <a:miter lim="800000"/>
            <a:headEnd/>
            <a:tailEnd/>
          </a:ln>
        </p:spPr>
        <p:txBody>
          <a:bodyPr lIns="91439" tIns="45719" rIns="91439" bIns="45719">
            <a:spAutoFit/>
          </a:bodyPr>
          <a:lstStyle/>
          <a:p>
            <a:pPr algn="ctr"/>
            <a:r>
              <a:rPr lang="en-US" altLang="th-TH" sz="3586" b="1" dirty="0" err="1">
                <a:latin typeface="TH Niramit AS" pitchFamily="2" charset="-34"/>
                <a:cs typeface="TH Niramit AS" pitchFamily="2" charset="-34"/>
              </a:rPr>
              <a:t>Inprasitha</a:t>
            </a:r>
            <a:r>
              <a:rPr lang="en-US" altLang="th-TH" sz="3586" b="1" dirty="0">
                <a:latin typeface="TH Niramit AS" pitchFamily="2" charset="-34"/>
                <a:cs typeface="TH Niramit AS" pitchFamily="2" charset="-34"/>
              </a:rPr>
              <a:t>, 2011</a:t>
            </a:r>
            <a:endParaRPr lang="th-TH" altLang="th-TH" sz="3586" b="1" dirty="0">
              <a:latin typeface="TH Niramit AS" pitchFamily="2" charset="-34"/>
              <a:cs typeface="TH Niramit AS" pitchFamily="2" charset="-34"/>
            </a:endParaRPr>
          </a:p>
        </p:txBody>
      </p:sp>
      <p:pic>
        <p:nvPicPr>
          <p:cNvPr id="77" name="Picture 8" descr="E:\CRME\2013_เสวนาศน. @ แอมบาสเดอร์ จอมเทียน\teacher.gif"/>
          <p:cNvPicPr>
            <a:picLocks noChangeAspect="1" noChangeArrowheads="1"/>
          </p:cNvPicPr>
          <p:nvPr/>
        </p:nvPicPr>
        <p:blipFill>
          <a:blip r:embed="rId3" cstate="print"/>
          <a:srcRect/>
          <a:stretch>
            <a:fillRect/>
          </a:stretch>
        </p:blipFill>
        <p:spPr bwMode="auto">
          <a:xfrm>
            <a:off x="431489" y="1341687"/>
            <a:ext cx="2971325" cy="3695775"/>
          </a:xfrm>
          <a:prstGeom prst="rect">
            <a:avLst/>
          </a:prstGeom>
          <a:noFill/>
          <a:effectLst>
            <a:outerShdw blurRad="50800" dist="38100" dir="2700000" algn="tl" rotWithShape="0">
              <a:prstClr val="black">
                <a:alpha val="40000"/>
              </a:prstClr>
            </a:outerShdw>
          </a:effectLst>
        </p:spPr>
      </p:pic>
      <p:pic>
        <p:nvPicPr>
          <p:cNvPr id="78" name="Picture 2" descr="E:\CRME\2013_เสวนาศน. @ แอมบาสเดอร์ จอมเทียน\s2.gif"/>
          <p:cNvPicPr>
            <a:picLocks noChangeAspect="1" noChangeArrowheads="1"/>
          </p:cNvPicPr>
          <p:nvPr/>
        </p:nvPicPr>
        <p:blipFill rotWithShape="1">
          <a:blip r:embed="rId4" cstate="print"/>
          <a:srcRect/>
          <a:stretch/>
        </p:blipFill>
        <p:spPr bwMode="auto">
          <a:xfrm>
            <a:off x="4575273" y="3364260"/>
            <a:ext cx="2524956" cy="1979042"/>
          </a:xfrm>
          <a:prstGeom prst="rect">
            <a:avLst/>
          </a:prstGeom>
          <a:noFill/>
          <a:effectLst>
            <a:outerShdw blurRad="50800" dist="38100" dir="2700000" algn="tl" rotWithShape="0">
              <a:prstClr val="black">
                <a:alpha val="40000"/>
              </a:prstClr>
            </a:outerShdw>
          </a:effectLst>
        </p:spPr>
      </p:pic>
      <p:pic>
        <p:nvPicPr>
          <p:cNvPr id="79" name="Picture 2" descr="E:\CRME\2013_เสวนาศน. @ แอมบาสเดอร์ จอมเทียน\s2.gif"/>
          <p:cNvPicPr>
            <a:picLocks noChangeAspect="1" noChangeArrowheads="1"/>
          </p:cNvPicPr>
          <p:nvPr/>
        </p:nvPicPr>
        <p:blipFill rotWithShape="1">
          <a:blip r:embed="rId5" cstate="print"/>
          <a:srcRect/>
          <a:stretch/>
        </p:blipFill>
        <p:spPr bwMode="auto">
          <a:xfrm>
            <a:off x="6476803" y="3260453"/>
            <a:ext cx="2544299" cy="2011412"/>
          </a:xfrm>
          <a:prstGeom prst="rect">
            <a:avLst/>
          </a:prstGeom>
          <a:noFill/>
          <a:effectLst>
            <a:outerShdw blurRad="50800" dist="38100" dir="2700000" algn="tl" rotWithShape="0">
              <a:prstClr val="black">
                <a:alpha val="40000"/>
              </a:prstClr>
            </a:outerShdw>
          </a:effectLst>
        </p:spPr>
      </p:pic>
      <p:pic>
        <p:nvPicPr>
          <p:cNvPr id="80" name="Picture 2" descr="E:\CRME\2013_เสวนาศน. @ แอมบาสเดอร์ จอมเทียน\s2.gif"/>
          <p:cNvPicPr>
            <a:picLocks noChangeAspect="1" noChangeArrowheads="1"/>
          </p:cNvPicPr>
          <p:nvPr/>
        </p:nvPicPr>
        <p:blipFill rotWithShape="1">
          <a:blip r:embed="rId6" cstate="print"/>
          <a:srcRect/>
          <a:stretch/>
        </p:blipFill>
        <p:spPr bwMode="auto">
          <a:xfrm>
            <a:off x="4410117" y="4332015"/>
            <a:ext cx="2312187" cy="1881932"/>
          </a:xfrm>
          <a:prstGeom prst="rect">
            <a:avLst/>
          </a:prstGeom>
          <a:noFill/>
          <a:effectLst>
            <a:outerShdw blurRad="50800" dist="38100" dir="2700000" algn="tl" rotWithShape="0">
              <a:prstClr val="black">
                <a:alpha val="40000"/>
              </a:prstClr>
            </a:outerShdw>
          </a:effectLst>
        </p:spPr>
      </p:pic>
      <p:pic>
        <p:nvPicPr>
          <p:cNvPr id="81" name="Picture 2" descr="E:\CRME\2013_เสวนาศน. @ แอมบาสเดอร์ จอมเทียน\s2.gif"/>
          <p:cNvPicPr>
            <a:picLocks noChangeAspect="1" noChangeArrowheads="1"/>
          </p:cNvPicPr>
          <p:nvPr/>
        </p:nvPicPr>
        <p:blipFill rotWithShape="1">
          <a:blip r:embed="rId7" cstate="print"/>
          <a:srcRect/>
          <a:stretch/>
        </p:blipFill>
        <p:spPr bwMode="auto">
          <a:xfrm>
            <a:off x="6381577" y="4037337"/>
            <a:ext cx="2475855" cy="2126381"/>
          </a:xfrm>
          <a:prstGeom prst="rect">
            <a:avLst/>
          </a:prstGeom>
          <a:noFill/>
          <a:effectLst>
            <a:outerShdw blurRad="50800" dist="38100" dir="2700000" algn="tl" rotWithShape="0">
              <a:prstClr val="black">
                <a:alpha val="40000"/>
              </a:prstClr>
            </a:outerShdw>
          </a:effectLst>
        </p:spPr>
      </p:pic>
      <p:sp>
        <p:nvSpPr>
          <p:cNvPr id="82" name="Oval 7"/>
          <p:cNvSpPr>
            <a:spLocks noChangeArrowheads="1"/>
          </p:cNvSpPr>
          <p:nvPr/>
        </p:nvSpPr>
        <p:spPr bwMode="auto">
          <a:xfrm>
            <a:off x="0" y="4436939"/>
            <a:ext cx="2880562" cy="1225600"/>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4781"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A teacher</a:t>
            </a:r>
          </a:p>
        </p:txBody>
      </p:sp>
      <p:sp>
        <p:nvSpPr>
          <p:cNvPr id="83" name="Oval 10"/>
          <p:cNvSpPr>
            <a:spLocks noChangeArrowheads="1"/>
          </p:cNvSpPr>
          <p:nvPr/>
        </p:nvSpPr>
        <p:spPr bwMode="auto">
          <a:xfrm>
            <a:off x="8223590" y="1484561"/>
            <a:ext cx="2304746" cy="863947"/>
          </a:xfrm>
          <a:prstGeom prst="wedgeEllipseCallout">
            <a:avLst>
              <a:gd name="adj1" fmla="val -52174"/>
              <a:gd name="adj2" fmla="val 244704"/>
            </a:avLst>
          </a:prstGeom>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3234" b="1" dirty="0">
                <a:solidFill>
                  <a:schemeClr val="tx1"/>
                </a:solidFill>
                <a:effectLst>
                  <a:outerShdw blurRad="38100" dist="38100" dir="2700000" algn="tl">
                    <a:srgbClr val="000000">
                      <a:alpha val="43137"/>
                    </a:srgbClr>
                  </a:outerShdw>
                </a:effectLst>
                <a:cs typeface="TH SarabunPSK" pitchFamily="34" charset="-34"/>
                <a:sym typeface="Helvetica Light" charset="0"/>
              </a:rPr>
              <a:t>Contents</a:t>
            </a:r>
          </a:p>
        </p:txBody>
      </p:sp>
      <p:sp>
        <p:nvSpPr>
          <p:cNvPr id="84" name="Oval 10"/>
          <p:cNvSpPr>
            <a:spLocks noChangeArrowheads="1"/>
          </p:cNvSpPr>
          <p:nvPr/>
        </p:nvSpPr>
        <p:spPr bwMode="auto">
          <a:xfrm>
            <a:off x="2696064" y="3860974"/>
            <a:ext cx="2530907" cy="846088"/>
          </a:xfrm>
          <a:prstGeom prst="wedgeEllipseCallout">
            <a:avLst>
              <a:gd name="adj1" fmla="val 55143"/>
              <a:gd name="adj2" fmla="val 43360"/>
            </a:avLst>
          </a:prstGeom>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1266" b="1" dirty="0">
                <a:solidFill>
                  <a:schemeClr val="tx1"/>
                </a:solidFill>
                <a:effectLst>
                  <a:outerShdw blurRad="38100" dist="38100" dir="2700000" algn="tl">
                    <a:srgbClr val="000000">
                      <a:alpha val="43137"/>
                    </a:srgbClr>
                  </a:outerShdw>
                </a:effectLst>
                <a:cs typeface="TH SarabunPSK" pitchFamily="34" charset="-34"/>
                <a:sym typeface="Helvetica Light" charset="0"/>
              </a:rPr>
              <a:t>memorizing</a:t>
            </a:r>
          </a:p>
        </p:txBody>
      </p:sp>
      <p:pic>
        <p:nvPicPr>
          <p:cNvPr id="15376" name="Picture 4" descr="http://www.ehsclassof1963.com/Clip%20art/snoozin2.gi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65494" y="3268267"/>
            <a:ext cx="2431219" cy="1889745"/>
          </a:xfrm>
          <a:prstGeom prst="rect">
            <a:avLst/>
          </a:prstGeom>
          <a:noFill/>
          <a:ln w="9525">
            <a:noFill/>
            <a:miter lim="800000"/>
            <a:headEnd/>
            <a:tailEnd/>
          </a:ln>
        </p:spPr>
      </p:pic>
      <p:pic>
        <p:nvPicPr>
          <p:cNvPr id="86" name="Picture 2" descr="E:\CRME\2013_เสวนาศน. @ แอมบาสเดอร์ จอมเทียน\s2.gif"/>
          <p:cNvPicPr>
            <a:picLocks noChangeAspect="1" noChangeArrowheads="1"/>
          </p:cNvPicPr>
          <p:nvPr/>
        </p:nvPicPr>
        <p:blipFill rotWithShape="1">
          <a:blip r:embed="rId4" cstate="print"/>
          <a:srcRect/>
          <a:stretch/>
        </p:blipFill>
        <p:spPr bwMode="auto">
          <a:xfrm>
            <a:off x="8399160" y="4194721"/>
            <a:ext cx="2102394" cy="1650876"/>
          </a:xfrm>
          <a:prstGeom prst="rect">
            <a:avLst/>
          </a:prstGeom>
          <a:noFill/>
          <a:effectLst>
            <a:outerShdw blurRad="50800" dist="38100" dir="2700000" algn="tl" rotWithShape="0">
              <a:prstClr val="black">
                <a:alpha val="40000"/>
              </a:prstClr>
            </a:outerShdw>
          </a:effectLst>
        </p:spPr>
      </p:pic>
      <p:sp>
        <p:nvSpPr>
          <p:cNvPr id="87" name="คำบรรยายภาพแบบวงรี 86"/>
          <p:cNvSpPr/>
          <p:nvPr/>
        </p:nvSpPr>
        <p:spPr>
          <a:xfrm>
            <a:off x="10040306" y="2684489"/>
            <a:ext cx="2112810" cy="575965"/>
          </a:xfrm>
          <a:prstGeom prst="wedgeEllipseCallout">
            <a:avLst>
              <a:gd name="adj1" fmla="val -43100"/>
              <a:gd name="adj2" fmla="val 82330"/>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algn="ctr">
              <a:defRPr/>
            </a:pPr>
            <a:r>
              <a:rPr lang="en-US" sz="2391" b="1" dirty="0">
                <a:latin typeface="Arial Narrow" panose="020B0606020202030204" pitchFamily="34" charset="0"/>
                <a:cs typeface="TH SarabunPSK" pitchFamily="34" charset="-34"/>
                <a:sym typeface="Helvetica Light" charset="0"/>
              </a:rPr>
              <a:t>Z..</a:t>
            </a:r>
            <a:r>
              <a:rPr lang="en-US" sz="3234" b="1" dirty="0">
                <a:latin typeface="Arial Narrow" panose="020B0606020202030204" pitchFamily="34" charset="0"/>
                <a:cs typeface="TH SarabunPSK" pitchFamily="34" charset="-34"/>
                <a:sym typeface="Helvetica Light" charset="0"/>
              </a:rPr>
              <a:t>Z..</a:t>
            </a:r>
            <a:r>
              <a:rPr lang="en-US" sz="3586" b="1" dirty="0">
                <a:latin typeface="Arial Narrow" panose="020B0606020202030204" pitchFamily="34" charset="0"/>
                <a:cs typeface="TH SarabunPSK" pitchFamily="34" charset="-34"/>
                <a:sym typeface="Helvetica Light" charset="0"/>
              </a:rPr>
              <a:t>Z</a:t>
            </a:r>
            <a:endParaRPr lang="th-TH" sz="3586" b="1" dirty="0">
              <a:latin typeface="Arial Narrow" panose="020B0606020202030204" pitchFamily="34" charset="0"/>
              <a:cs typeface="TH SarabunPSK" pitchFamily="34" charset="-34"/>
              <a:sym typeface="Helvetica Light" charset="0"/>
            </a:endParaRPr>
          </a:p>
        </p:txBody>
      </p:sp>
      <p:sp>
        <p:nvSpPr>
          <p:cNvPr id="88" name="Oval 6"/>
          <p:cNvSpPr>
            <a:spLocks noChangeArrowheads="1"/>
          </p:cNvSpPr>
          <p:nvPr/>
        </p:nvSpPr>
        <p:spPr bwMode="auto">
          <a:xfrm>
            <a:off x="8766670" y="5372325"/>
            <a:ext cx="3182606" cy="1224483"/>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4781"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Students</a:t>
            </a:r>
          </a:p>
        </p:txBody>
      </p:sp>
      <p:sp>
        <p:nvSpPr>
          <p:cNvPr id="21" name="TextBox 28"/>
          <p:cNvSpPr txBox="1"/>
          <p:nvPr/>
        </p:nvSpPr>
        <p:spPr>
          <a:xfrm>
            <a:off x="-47169" y="218366"/>
            <a:ext cx="11885104" cy="1131059"/>
          </a:xfrm>
          <a:prstGeom prst="rect">
            <a:avLst/>
          </a:prstGeom>
          <a:solidFill>
            <a:schemeClr val="bg1">
              <a:alpha val="86000"/>
            </a:schemeClr>
          </a:solidFill>
          <a:ln>
            <a:noFill/>
          </a:ln>
        </p:spPr>
        <p:style>
          <a:lnRef idx="3">
            <a:schemeClr val="lt1"/>
          </a:lnRef>
          <a:fillRef idx="1">
            <a:schemeClr val="accent3"/>
          </a:fillRef>
          <a:effectRef idx="1">
            <a:schemeClr val="accent3"/>
          </a:effectRef>
          <a:fontRef idx="minor">
            <a:schemeClr val="lt1"/>
          </a:fontRef>
        </p:style>
        <p:txBody>
          <a:bodyPr lIns="91420" tIns="45710" rIns="91420" bIns="45710">
            <a:spAutoFit/>
          </a:bodyPr>
          <a:lstStyle/>
          <a:p>
            <a:pPr eaLnBrk="0" hangingPunct="0">
              <a:defRPr/>
            </a:pPr>
            <a:r>
              <a:rPr lang="en-US" sz="3375" b="1" dirty="0">
                <a:ln>
                  <a:solidFill>
                    <a:schemeClr val="tx1"/>
                  </a:solidFill>
                </a:ln>
                <a:solidFill>
                  <a:sysClr val="windowText" lastClr="000000"/>
                </a:solidFill>
                <a:cs typeface="TH SarabunPSK" pitchFamily="34" charset="-34"/>
                <a:sym typeface="Helvetica Light" charset="0"/>
              </a:rPr>
              <a:t>A traditional teaching Approach </a:t>
            </a:r>
            <a:r>
              <a:rPr lang="en-US" sz="3375" b="1" dirty="0">
                <a:ln>
                  <a:solidFill>
                    <a:schemeClr val="tx1"/>
                  </a:solidFill>
                </a:ln>
                <a:solidFill>
                  <a:srgbClr val="FF0000"/>
                </a:solidFill>
                <a:cs typeface="TH SarabunPSK" pitchFamily="34" charset="-34"/>
                <a:sym typeface="Helvetica Light" charset="0"/>
              </a:rPr>
              <a:t>emerged </a:t>
            </a:r>
            <a:r>
              <a:rPr lang="en-US" sz="3375" b="1" dirty="0">
                <a:ln>
                  <a:solidFill>
                    <a:schemeClr val="tx1"/>
                  </a:solidFill>
                </a:ln>
                <a:solidFill>
                  <a:sysClr val="windowText" lastClr="000000"/>
                </a:solidFill>
                <a:cs typeface="TH SarabunPSK" pitchFamily="34" charset="-34"/>
                <a:sym typeface="Helvetica Light" charset="0"/>
              </a:rPr>
              <a:t>in such classroom culture </a:t>
            </a:r>
            <a:endParaRPr lang="th-TH" sz="3375" b="1" dirty="0">
              <a:ln>
                <a:solidFill>
                  <a:schemeClr val="tx1"/>
                </a:solidFill>
              </a:ln>
              <a:solidFill>
                <a:sysClr val="windowText" lastClr="000000"/>
              </a:solidFill>
              <a:cs typeface="TH SarabunPSK" pitchFamily="34" charset="-34"/>
              <a:sym typeface="Helvetica Light" charset="0"/>
            </a:endParaRPr>
          </a:p>
        </p:txBody>
      </p:sp>
    </p:spTree>
    <p:extLst>
      <p:ext uri="{BB962C8B-B14F-4D97-AF65-F5344CB8AC3E}">
        <p14:creationId xmlns:p14="http://schemas.microsoft.com/office/powerpoint/2010/main" val="17052127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par>
                                <p:cTn id="8" presetID="22" presetClass="entr" presetSubtype="8"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
                                        <p:tgtEl>
                                          <p:spTgt spid="75"/>
                                        </p:tgtEl>
                                      </p:cBhvr>
                                    </p:animEffect>
                                  </p:childTnLst>
                                </p:cTn>
                              </p:par>
                              <p:par>
                                <p:cTn id="11" presetID="22" presetClass="entr" presetSubtype="8"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8" fill="hold"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left)">
                                      <p:cBhvr>
                                        <p:cTn id="16" dur="500"/>
                                        <p:tgtEl>
                                          <p:spTgt spid="7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left)">
                                      <p:cBhvr>
                                        <p:cTn id="26" dur="500"/>
                                        <p:tgtEl>
                                          <p:spTgt spid="8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animBg="1"/>
      <p:bldP spid="84" grpId="0" animBg="1"/>
      <p:bldP spid="8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รูปภาพ 80"/>
          <p:cNvPicPr>
            <a:picLocks noChangeAspect="1"/>
          </p:cNvPicPr>
          <p:nvPr/>
        </p:nvPicPr>
        <p:blipFill>
          <a:blip r:embed="rId2" cstate="print"/>
          <a:srcRect/>
          <a:stretch>
            <a:fillRect/>
          </a:stretch>
        </p:blipFill>
        <p:spPr bwMode="auto">
          <a:xfrm>
            <a:off x="-528202" y="83716"/>
            <a:ext cx="12696197" cy="6801073"/>
          </a:xfrm>
          <a:prstGeom prst="rect">
            <a:avLst/>
          </a:prstGeom>
          <a:noFill/>
          <a:ln w="9525">
            <a:noFill/>
            <a:miter lim="800000"/>
            <a:headEnd/>
            <a:tailEnd/>
          </a:ln>
        </p:spPr>
      </p:pic>
      <p:pic>
        <p:nvPicPr>
          <p:cNvPr id="19459" name="Picture 3" descr="E:\CRME\2013_เสวนาศน. @ แอมบาสเดอร์ จอมเทียน\teacher2.gif"/>
          <p:cNvPicPr>
            <a:picLocks noChangeAspect="1" noChangeArrowheads="1"/>
          </p:cNvPicPr>
          <p:nvPr/>
        </p:nvPicPr>
        <p:blipFill>
          <a:blip r:embed="rId3" cstate="print"/>
          <a:srcRect/>
          <a:stretch>
            <a:fillRect/>
          </a:stretch>
        </p:blipFill>
        <p:spPr bwMode="auto">
          <a:xfrm>
            <a:off x="334777" y="2063875"/>
            <a:ext cx="2587446" cy="3207990"/>
          </a:xfrm>
          <a:prstGeom prst="rect">
            <a:avLst/>
          </a:prstGeom>
          <a:noFill/>
          <a:ln w="9525">
            <a:noFill/>
            <a:miter lim="800000"/>
            <a:headEnd/>
            <a:tailEnd/>
          </a:ln>
        </p:spPr>
      </p:pic>
      <p:sp>
        <p:nvSpPr>
          <p:cNvPr id="29" name="TextBox 28"/>
          <p:cNvSpPr txBox="1"/>
          <p:nvPr/>
        </p:nvSpPr>
        <p:spPr>
          <a:xfrm>
            <a:off x="222791" y="0"/>
            <a:ext cx="11945204" cy="925490"/>
          </a:xfrm>
          <a:prstGeom prst="rect">
            <a:avLst/>
          </a:prstGeom>
          <a:solidFill>
            <a:schemeClr val="bg1">
              <a:alpha val="86000"/>
            </a:schemeClr>
          </a:solidFill>
          <a:ln>
            <a:noFill/>
          </a:ln>
        </p:spPr>
        <p:style>
          <a:lnRef idx="3">
            <a:schemeClr val="lt1"/>
          </a:lnRef>
          <a:fillRef idx="1">
            <a:schemeClr val="accent3"/>
          </a:fillRef>
          <a:effectRef idx="1">
            <a:schemeClr val="accent3"/>
          </a:effectRef>
          <a:fontRef idx="minor">
            <a:schemeClr val="lt1"/>
          </a:fontRef>
        </p:style>
        <p:txBody>
          <a:bodyPr lIns="91420" tIns="45710" rIns="91420" bIns="45710">
            <a:spAutoFit/>
          </a:bodyPr>
          <a:lstStyle/>
          <a:p>
            <a:pPr eaLnBrk="0" hangingPunct="0">
              <a:defRPr/>
            </a:pPr>
            <a:r>
              <a:rPr lang="en-US" sz="5414" b="1" dirty="0">
                <a:ln>
                  <a:solidFill>
                    <a:schemeClr val="tx1"/>
                  </a:solidFill>
                </a:ln>
                <a:solidFill>
                  <a:sysClr val="windowText" lastClr="000000"/>
                </a:solidFill>
                <a:cs typeface="TH SarabunPSK" pitchFamily="34" charset="-34"/>
                <a:sym typeface="Helvetica Light" charset="0"/>
              </a:rPr>
              <a:t>New classroom conditions </a:t>
            </a:r>
            <a:endParaRPr lang="th-TH" sz="5414" b="1" dirty="0">
              <a:ln>
                <a:solidFill>
                  <a:schemeClr val="tx1"/>
                </a:solidFill>
              </a:ln>
              <a:solidFill>
                <a:sysClr val="windowText" lastClr="000000"/>
              </a:solidFill>
              <a:cs typeface="TH SarabunPSK" pitchFamily="34" charset="-34"/>
              <a:sym typeface="Helvetica Light" charset="0"/>
            </a:endParaRPr>
          </a:p>
        </p:txBody>
      </p:sp>
      <p:sp>
        <p:nvSpPr>
          <p:cNvPr id="31" name="Oval 7"/>
          <p:cNvSpPr>
            <a:spLocks noChangeArrowheads="1"/>
          </p:cNvSpPr>
          <p:nvPr/>
        </p:nvSpPr>
        <p:spPr bwMode="auto">
          <a:xfrm>
            <a:off x="406195" y="4436939"/>
            <a:ext cx="2880562" cy="1225600"/>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4008"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A</a:t>
            </a:r>
            <a:r>
              <a:rPr lang="en-US" sz="4781"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 teacher</a:t>
            </a:r>
          </a:p>
        </p:txBody>
      </p:sp>
      <p:sp>
        <p:nvSpPr>
          <p:cNvPr id="25" name="Oval 10"/>
          <p:cNvSpPr>
            <a:spLocks noChangeArrowheads="1"/>
          </p:cNvSpPr>
          <p:nvPr/>
        </p:nvSpPr>
        <p:spPr bwMode="auto">
          <a:xfrm>
            <a:off x="6229812" y="2146475"/>
            <a:ext cx="1632219" cy="863947"/>
          </a:xfrm>
          <a:prstGeom prst="cloudCallout">
            <a:avLst>
              <a:gd name="adj1" fmla="val -37364"/>
              <a:gd name="adj2" fmla="val 48302"/>
            </a:avLst>
          </a:prstGeom>
          <a:solidFill>
            <a:schemeClr val="accent2">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1" name="Oval 10"/>
          <p:cNvSpPr>
            <a:spLocks noChangeArrowheads="1"/>
          </p:cNvSpPr>
          <p:nvPr/>
        </p:nvSpPr>
        <p:spPr bwMode="auto">
          <a:xfrm>
            <a:off x="8455701" y="1903141"/>
            <a:ext cx="1632219" cy="863947"/>
          </a:xfrm>
          <a:prstGeom prst="cloudCallout">
            <a:avLst>
              <a:gd name="adj1" fmla="val -33078"/>
              <a:gd name="adj2" fmla="val 65970"/>
            </a:avLst>
          </a:prstGeom>
          <a:solidFill>
            <a:schemeClr val="accent3">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2" name="Oval 10"/>
          <p:cNvSpPr>
            <a:spLocks noChangeArrowheads="1"/>
          </p:cNvSpPr>
          <p:nvPr/>
        </p:nvSpPr>
        <p:spPr bwMode="auto">
          <a:xfrm>
            <a:off x="10013526" y="1508003"/>
            <a:ext cx="1630731" cy="863947"/>
          </a:xfrm>
          <a:prstGeom prst="cloudCallout">
            <a:avLst>
              <a:gd name="adj1" fmla="val -59180"/>
              <a:gd name="adj2" fmla="val 114361"/>
            </a:avLst>
          </a:prstGeom>
          <a:solidFill>
            <a:srgbClr val="FFFF0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3" name="Oval 10"/>
          <p:cNvSpPr>
            <a:spLocks noChangeArrowheads="1"/>
          </p:cNvSpPr>
          <p:nvPr/>
        </p:nvSpPr>
        <p:spPr bwMode="auto">
          <a:xfrm>
            <a:off x="10689028" y="2063876"/>
            <a:ext cx="1630731" cy="863947"/>
          </a:xfrm>
          <a:prstGeom prst="cloudCallout">
            <a:avLst>
              <a:gd name="adj1" fmla="val -33078"/>
              <a:gd name="adj2" fmla="val 65970"/>
            </a:avLst>
          </a:prstGeom>
          <a:solidFill>
            <a:srgbClr val="92D05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4" name="Oval 10"/>
          <p:cNvSpPr>
            <a:spLocks noChangeArrowheads="1"/>
          </p:cNvSpPr>
          <p:nvPr/>
        </p:nvSpPr>
        <p:spPr bwMode="auto">
          <a:xfrm>
            <a:off x="3895305" y="4174630"/>
            <a:ext cx="1632220" cy="863947"/>
          </a:xfrm>
          <a:prstGeom prst="cloudCallout">
            <a:avLst>
              <a:gd name="adj1" fmla="val 86477"/>
              <a:gd name="adj2" fmla="val -43595"/>
            </a:avLst>
          </a:prstGeom>
          <a:solidFill>
            <a:srgbClr val="00B05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5" name="Oval 10"/>
          <p:cNvSpPr>
            <a:spLocks noChangeArrowheads="1"/>
          </p:cNvSpPr>
          <p:nvPr/>
        </p:nvSpPr>
        <p:spPr bwMode="auto">
          <a:xfrm>
            <a:off x="3307589" y="5399114"/>
            <a:ext cx="1630731" cy="863947"/>
          </a:xfrm>
          <a:prstGeom prst="cloudCallout">
            <a:avLst>
              <a:gd name="adj1" fmla="val 96852"/>
              <a:gd name="adj2" fmla="val -17391"/>
            </a:avLst>
          </a:prstGeom>
          <a:solidFill>
            <a:srgbClr val="FFC00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9" name="คำบรรยายภาพแบบวงรี 48"/>
          <p:cNvSpPr/>
          <p:nvPr/>
        </p:nvSpPr>
        <p:spPr>
          <a:xfrm>
            <a:off x="2539836" y="1292574"/>
            <a:ext cx="3518869" cy="2734717"/>
          </a:xfrm>
          <a:prstGeom prst="wedgeEllipseCallout">
            <a:avLst>
              <a:gd name="adj1" fmla="val -59121"/>
              <a:gd name="adj2" fmla="val 1558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r>
              <a:rPr lang="en-US" sz="5414" b="1" dirty="0">
                <a:cs typeface="TH Sarabun New" panose="020B0500040200020003" pitchFamily="34" charset="-34"/>
                <a:sym typeface="Helvetica Light" charset="0"/>
              </a:rPr>
              <a:t>How?</a:t>
            </a:r>
            <a:endParaRPr lang="th-TH" sz="8015" b="1" dirty="0">
              <a:cs typeface="TH Sarabun New" panose="020B0500040200020003" pitchFamily="34" charset="-34"/>
              <a:sym typeface="Helvetica Light" charset="0"/>
            </a:endParaRPr>
          </a:p>
        </p:txBody>
      </p:sp>
      <p:pic>
        <p:nvPicPr>
          <p:cNvPr id="19469"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5645070" y="2927822"/>
            <a:ext cx="1621804" cy="1271364"/>
          </a:xfrm>
          <a:prstGeom prst="rect">
            <a:avLst/>
          </a:prstGeom>
          <a:noFill/>
          <a:ln w="9525">
            <a:noFill/>
            <a:miter lim="800000"/>
            <a:headEnd/>
            <a:tailEnd/>
          </a:ln>
        </p:spPr>
      </p:pic>
      <p:pic>
        <p:nvPicPr>
          <p:cNvPr id="19470"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7095766" y="2767087"/>
            <a:ext cx="1910456" cy="1511350"/>
          </a:xfrm>
          <a:prstGeom prst="rect">
            <a:avLst/>
          </a:prstGeom>
          <a:noFill/>
          <a:ln w="9525">
            <a:noFill/>
            <a:miter lim="800000"/>
            <a:headEnd/>
            <a:tailEnd/>
          </a:ln>
        </p:spPr>
      </p:pic>
      <p:pic>
        <p:nvPicPr>
          <p:cNvPr id="19471"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5527525" y="3766096"/>
            <a:ext cx="1739347" cy="1414240"/>
          </a:xfrm>
          <a:prstGeom prst="rect">
            <a:avLst/>
          </a:prstGeom>
          <a:noFill/>
          <a:ln w="9525">
            <a:noFill/>
            <a:miter lim="800000"/>
            <a:headEnd/>
            <a:tailEnd/>
          </a:ln>
        </p:spPr>
      </p:pic>
      <p:pic>
        <p:nvPicPr>
          <p:cNvPr id="19472"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6850262" y="3624338"/>
            <a:ext cx="1859868" cy="1600646"/>
          </a:xfrm>
          <a:prstGeom prst="rect">
            <a:avLst/>
          </a:prstGeom>
          <a:noFill/>
          <a:ln w="9525">
            <a:noFill/>
            <a:miter lim="800000"/>
            <a:headEnd/>
            <a:tailEnd/>
          </a:ln>
        </p:spPr>
      </p:pic>
      <p:pic>
        <p:nvPicPr>
          <p:cNvPr id="19473"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8625321" y="3010422"/>
            <a:ext cx="1739347" cy="1414239"/>
          </a:xfrm>
          <a:prstGeom prst="rect">
            <a:avLst/>
          </a:prstGeom>
          <a:noFill/>
          <a:ln w="9525">
            <a:noFill/>
            <a:miter lim="800000"/>
            <a:headEnd/>
            <a:tailEnd/>
          </a:ln>
        </p:spPr>
      </p:pic>
      <p:pic>
        <p:nvPicPr>
          <p:cNvPr id="19474"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8315839" y="3561829"/>
            <a:ext cx="1911943" cy="1513582"/>
          </a:xfrm>
          <a:prstGeom prst="rect">
            <a:avLst/>
          </a:prstGeom>
          <a:noFill/>
          <a:ln w="9525">
            <a:noFill/>
            <a:miter lim="800000"/>
            <a:headEnd/>
            <a:tailEnd/>
          </a:ln>
        </p:spPr>
      </p:pic>
      <p:pic>
        <p:nvPicPr>
          <p:cNvPr id="19475"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9903420" y="2854152"/>
            <a:ext cx="1859868" cy="1601762"/>
          </a:xfrm>
          <a:prstGeom prst="rect">
            <a:avLst/>
          </a:prstGeom>
          <a:noFill/>
          <a:ln w="9525">
            <a:noFill/>
            <a:miter lim="800000"/>
            <a:headEnd/>
            <a:tailEnd/>
          </a:ln>
        </p:spPr>
      </p:pic>
      <p:pic>
        <p:nvPicPr>
          <p:cNvPr id="19476"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9884078" y="3549552"/>
            <a:ext cx="1897065" cy="1489025"/>
          </a:xfrm>
          <a:prstGeom prst="rect">
            <a:avLst/>
          </a:prstGeom>
          <a:noFill/>
          <a:ln w="9525">
            <a:noFill/>
            <a:miter lim="800000"/>
            <a:headEnd/>
            <a:tailEnd/>
          </a:ln>
        </p:spPr>
      </p:pic>
      <p:pic>
        <p:nvPicPr>
          <p:cNvPr id="19477"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5183823" y="4271740"/>
            <a:ext cx="1911943" cy="1513582"/>
          </a:xfrm>
          <a:prstGeom prst="rect">
            <a:avLst/>
          </a:prstGeom>
          <a:noFill/>
          <a:ln w="9525">
            <a:noFill/>
            <a:miter lim="800000"/>
            <a:headEnd/>
            <a:tailEnd/>
          </a:ln>
        </p:spPr>
      </p:pic>
      <p:pic>
        <p:nvPicPr>
          <p:cNvPr id="19478"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6787772" y="4414616"/>
            <a:ext cx="1740836" cy="1414239"/>
          </a:xfrm>
          <a:prstGeom prst="rect">
            <a:avLst/>
          </a:prstGeom>
          <a:noFill/>
          <a:ln w="9525">
            <a:noFill/>
            <a:miter lim="800000"/>
            <a:headEnd/>
            <a:tailEnd/>
          </a:ln>
        </p:spPr>
      </p:pic>
      <p:pic>
        <p:nvPicPr>
          <p:cNvPr id="19479"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5235899" y="4886772"/>
            <a:ext cx="1859868" cy="1599531"/>
          </a:xfrm>
          <a:prstGeom prst="rect">
            <a:avLst/>
          </a:prstGeom>
          <a:noFill/>
          <a:ln w="9525">
            <a:noFill/>
            <a:miter lim="800000"/>
            <a:headEnd/>
            <a:tailEnd/>
          </a:ln>
        </p:spPr>
      </p:pic>
      <p:pic>
        <p:nvPicPr>
          <p:cNvPr id="19480"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6649398" y="4997277"/>
            <a:ext cx="1550385" cy="1217786"/>
          </a:xfrm>
          <a:prstGeom prst="rect">
            <a:avLst/>
          </a:prstGeom>
          <a:noFill/>
          <a:ln w="9525">
            <a:noFill/>
            <a:miter lim="800000"/>
            <a:headEnd/>
            <a:tailEnd/>
          </a:ln>
        </p:spPr>
      </p:pic>
      <p:pic>
        <p:nvPicPr>
          <p:cNvPr id="19481"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8323278" y="4294065"/>
            <a:ext cx="1644122" cy="1289223"/>
          </a:xfrm>
          <a:prstGeom prst="rect">
            <a:avLst/>
          </a:prstGeom>
          <a:noFill/>
          <a:ln w="9525">
            <a:noFill/>
            <a:miter lim="800000"/>
            <a:headEnd/>
            <a:tailEnd/>
          </a:ln>
        </p:spPr>
      </p:pic>
      <p:pic>
        <p:nvPicPr>
          <p:cNvPr id="19482"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9818611" y="4070823"/>
            <a:ext cx="1910456" cy="1512465"/>
          </a:xfrm>
          <a:prstGeom prst="rect">
            <a:avLst/>
          </a:prstGeom>
          <a:noFill/>
          <a:ln w="9525">
            <a:noFill/>
            <a:miter lim="800000"/>
            <a:headEnd/>
            <a:tailEnd/>
          </a:ln>
        </p:spPr>
      </p:pic>
      <p:pic>
        <p:nvPicPr>
          <p:cNvPr id="19483"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9818612" y="5076528"/>
            <a:ext cx="1739347" cy="1414240"/>
          </a:xfrm>
          <a:prstGeom prst="rect">
            <a:avLst/>
          </a:prstGeom>
          <a:noFill/>
          <a:ln w="9525">
            <a:noFill/>
            <a:miter lim="800000"/>
            <a:headEnd/>
            <a:tailEnd/>
          </a:ln>
        </p:spPr>
      </p:pic>
      <p:pic>
        <p:nvPicPr>
          <p:cNvPr id="19484"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8000405" y="4997277"/>
            <a:ext cx="1862843" cy="1600646"/>
          </a:xfrm>
          <a:prstGeom prst="rect">
            <a:avLst/>
          </a:prstGeom>
          <a:noFill/>
          <a:ln w="9525">
            <a:noFill/>
            <a:miter lim="800000"/>
            <a:headEnd/>
            <a:tailEnd/>
          </a:ln>
        </p:spPr>
      </p:pic>
      <p:sp>
        <p:nvSpPr>
          <p:cNvPr id="98" name="Oval 10"/>
          <p:cNvSpPr>
            <a:spLocks noChangeArrowheads="1"/>
          </p:cNvSpPr>
          <p:nvPr/>
        </p:nvSpPr>
        <p:spPr bwMode="auto">
          <a:xfrm>
            <a:off x="6229812" y="5994054"/>
            <a:ext cx="1632219" cy="863947"/>
          </a:xfrm>
          <a:prstGeom prst="cloudCallout">
            <a:avLst>
              <a:gd name="adj1" fmla="val 38816"/>
              <a:gd name="adj2" fmla="val -81487"/>
            </a:avLst>
          </a:prstGeom>
          <a:solidFill>
            <a:schemeClr val="accent1">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99" name="Oval 10"/>
          <p:cNvSpPr>
            <a:spLocks noChangeArrowheads="1"/>
          </p:cNvSpPr>
          <p:nvPr/>
        </p:nvSpPr>
        <p:spPr bwMode="auto">
          <a:xfrm>
            <a:off x="10378060" y="5898060"/>
            <a:ext cx="1630731" cy="862831"/>
          </a:xfrm>
          <a:prstGeom prst="cloudCallout">
            <a:avLst>
              <a:gd name="adj1" fmla="val -107486"/>
              <a:gd name="adj2" fmla="val -54963"/>
            </a:avLst>
          </a:prstGeom>
          <a:solidFill>
            <a:schemeClr val="accent4">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32" name="Oval 7"/>
          <p:cNvSpPr>
            <a:spLocks noChangeArrowheads="1"/>
          </p:cNvSpPr>
          <p:nvPr/>
        </p:nvSpPr>
        <p:spPr bwMode="auto">
          <a:xfrm>
            <a:off x="6223860" y="904131"/>
            <a:ext cx="4006898" cy="1225600"/>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3375"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Every student</a:t>
            </a:r>
            <a:endParaRPr lang="en-US" sz="4219"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endParaRPr>
          </a:p>
        </p:txBody>
      </p:sp>
    </p:spTree>
    <p:extLst>
      <p:ext uri="{BB962C8B-B14F-4D97-AF65-F5344CB8AC3E}">
        <p14:creationId xmlns:p14="http://schemas.microsoft.com/office/powerpoint/2010/main" val="248131166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nodeType="afterGroup">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fade">
                                      <p:cBhvr>
                                        <p:cTn id="34" dur="500"/>
                                        <p:tgtEl>
                                          <p:spTgt spid="98"/>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fade">
                                      <p:cBhvr>
                                        <p:cTn id="3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animBg="1"/>
      <p:bldP spid="42" grpId="0" animBg="1"/>
      <p:bldP spid="43" grpId="0" animBg="1"/>
      <p:bldP spid="44" grpId="0" animBg="1"/>
      <p:bldP spid="45" grpId="0" animBg="1"/>
      <p:bldP spid="49" grpId="0" animBg="1"/>
      <p:bldP spid="9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908" y="188640"/>
            <a:ext cx="9361040" cy="658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184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884" y="153431"/>
            <a:ext cx="9471859"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모서리가 둥근 직사각형 3"/>
          <p:cNvSpPr/>
          <p:nvPr/>
        </p:nvSpPr>
        <p:spPr>
          <a:xfrm>
            <a:off x="5806380" y="692696"/>
            <a:ext cx="1620180" cy="6048672"/>
          </a:xfrm>
          <a:prstGeom prst="round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ko-KR" altLang="en-US" sz="2400"/>
          </a:p>
        </p:txBody>
      </p:sp>
      <p:sp>
        <p:nvSpPr>
          <p:cNvPr id="6" name="모서리가 둥근 직사각형 5"/>
          <p:cNvSpPr/>
          <p:nvPr/>
        </p:nvSpPr>
        <p:spPr>
          <a:xfrm>
            <a:off x="2638028" y="692696"/>
            <a:ext cx="1620180" cy="6048672"/>
          </a:xfrm>
          <a:prstGeom prst="round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ko-KR" altLang="en-US" sz="2400"/>
          </a:p>
        </p:txBody>
      </p:sp>
    </p:spTree>
    <p:extLst>
      <p:ext uri="{BB962C8B-B14F-4D97-AF65-F5344CB8AC3E}">
        <p14:creationId xmlns:p14="http://schemas.microsoft.com/office/powerpoint/2010/main" val="110497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nSpc>
                <a:spcPct val="100000"/>
              </a:lnSpc>
            </a:pPr>
            <a:r>
              <a:rPr lang="en-US" altLang="ko-KR" dirty="0">
                <a:latin typeface="+mj-ea"/>
              </a:rPr>
              <a:t>1. Education as </a:t>
            </a:r>
            <a:r>
              <a:rPr lang="en-US" altLang="ko-KR" dirty="0" smtClean="0">
                <a:latin typeface="+mj-ea"/>
              </a:rPr>
              <a:t>Usual</a:t>
            </a:r>
            <a:endParaRPr lang="ko-KR" altLang="en-US" dirty="0">
              <a:latin typeface="+mj-ea"/>
            </a:endParaRPr>
          </a:p>
        </p:txBody>
      </p:sp>
      <p:sp>
        <p:nvSpPr>
          <p:cNvPr id="3" name="내용 개체 틀 2"/>
          <p:cNvSpPr>
            <a:spLocks noGrp="1"/>
          </p:cNvSpPr>
          <p:nvPr>
            <p:ph idx="1"/>
          </p:nvPr>
        </p:nvSpPr>
        <p:spPr/>
        <p:txBody>
          <a:bodyPr>
            <a:normAutofit/>
          </a:bodyPr>
          <a:lstStyle/>
          <a:p>
            <a:pPr>
              <a:lnSpc>
                <a:spcPct val="100000"/>
              </a:lnSpc>
            </a:pPr>
            <a:r>
              <a:rPr lang="en-US" altLang="ko-KR" b="1" dirty="0" smtClean="0">
                <a:latin typeface="+mj-ea"/>
                <a:ea typeface="+mj-ea"/>
              </a:rPr>
              <a:t>[</a:t>
            </a:r>
            <a:r>
              <a:rPr lang="ko-KR" altLang="en-US" b="1" dirty="0" err="1" smtClean="0">
                <a:latin typeface="+mj-ea"/>
                <a:ea typeface="+mj-ea"/>
              </a:rPr>
              <a:t>초중등</a:t>
            </a:r>
            <a:r>
              <a:rPr lang="en-US" altLang="ko-KR" b="1" dirty="0">
                <a:latin typeface="+mj-ea"/>
                <a:ea typeface="+mj-ea"/>
              </a:rPr>
              <a:t>]</a:t>
            </a:r>
            <a:r>
              <a:rPr lang="ko-KR" altLang="en-US" dirty="0">
                <a:latin typeface="+mj-ea"/>
                <a:ea typeface="+mj-ea"/>
              </a:rPr>
              <a:t>세계적으로 교육의 불평등 구조는 여전할 것이며 개발도상국의 학령 인구의 급증에도 불구하고 검증된 교사 부족이 교육 시스템을 압박할 것이다</a:t>
            </a:r>
            <a:r>
              <a:rPr lang="en-US" altLang="ko-KR" dirty="0" smtClean="0">
                <a:latin typeface="+mj-ea"/>
                <a:ea typeface="+mj-ea"/>
              </a:rPr>
              <a:t>.</a:t>
            </a:r>
          </a:p>
          <a:p>
            <a:pPr>
              <a:lnSpc>
                <a:spcPct val="100000"/>
              </a:lnSpc>
            </a:pPr>
            <a:r>
              <a:rPr lang="en-US" altLang="ko-KR" b="1" dirty="0">
                <a:latin typeface="+mj-ea"/>
                <a:ea typeface="+mj-ea"/>
              </a:rPr>
              <a:t>[</a:t>
            </a:r>
            <a:r>
              <a:rPr lang="ko-KR" altLang="en-US" b="1" dirty="0">
                <a:latin typeface="+mj-ea"/>
                <a:ea typeface="+mj-ea"/>
              </a:rPr>
              <a:t>교사</a:t>
            </a:r>
            <a:r>
              <a:rPr lang="en-US" altLang="ko-KR" b="1" dirty="0">
                <a:latin typeface="+mj-ea"/>
                <a:ea typeface="+mj-ea"/>
              </a:rPr>
              <a:t>]</a:t>
            </a:r>
            <a:r>
              <a:rPr lang="ko-KR" altLang="en-US" dirty="0">
                <a:latin typeface="+mj-ea"/>
                <a:ea typeface="+mj-ea"/>
              </a:rPr>
              <a:t>교사는 학습에서 여전히 신뢰받는 </a:t>
            </a:r>
            <a:r>
              <a:rPr lang="ko-KR" altLang="en-US" dirty="0" err="1">
                <a:latin typeface="+mj-ea"/>
                <a:ea typeface="+mj-ea"/>
              </a:rPr>
              <a:t>퍼실리테이터로서의</a:t>
            </a:r>
            <a:r>
              <a:rPr lang="ko-KR" altLang="en-US" dirty="0">
                <a:latin typeface="+mj-ea"/>
                <a:ea typeface="+mj-ea"/>
              </a:rPr>
              <a:t> 역할을 </a:t>
            </a:r>
            <a:r>
              <a:rPr lang="ko-KR" altLang="en-US" dirty="0" smtClean="0">
                <a:latin typeface="+mj-ea"/>
                <a:ea typeface="+mj-ea"/>
              </a:rPr>
              <a:t>할 것이고</a:t>
            </a:r>
            <a:r>
              <a:rPr lang="en-US" altLang="ko-KR" dirty="0">
                <a:latin typeface="+mj-ea"/>
                <a:ea typeface="+mj-ea"/>
              </a:rPr>
              <a:t>, </a:t>
            </a:r>
            <a:r>
              <a:rPr lang="ko-KR" altLang="en-US" dirty="0">
                <a:latin typeface="+mj-ea"/>
                <a:ea typeface="+mj-ea"/>
              </a:rPr>
              <a:t>학습 데이터 활용에 대한 압력이 증가하지만 부족한 기술 인프라가 허들이 될 것이고 전달식강의는 점진적으로 교사의 업무에서 낮아질 것이다</a:t>
            </a:r>
            <a:r>
              <a:rPr lang="en-US" altLang="ko-KR" dirty="0" smtClean="0">
                <a:latin typeface="+mj-ea"/>
                <a:ea typeface="+mj-ea"/>
              </a:rPr>
              <a:t>.</a:t>
            </a:r>
          </a:p>
          <a:p>
            <a:pPr>
              <a:lnSpc>
                <a:spcPct val="100000"/>
              </a:lnSpc>
            </a:pPr>
            <a:endParaRPr lang="en-US" altLang="ko-KR" dirty="0" smtClean="0">
              <a:latin typeface="+mj-ea"/>
              <a:ea typeface="+mj-ea"/>
            </a:endParaRPr>
          </a:p>
        </p:txBody>
      </p:sp>
    </p:spTree>
    <p:extLst>
      <p:ext uri="{BB962C8B-B14F-4D97-AF65-F5344CB8AC3E}">
        <p14:creationId xmlns:p14="http://schemas.microsoft.com/office/powerpoint/2010/main" val="36155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nSpc>
                <a:spcPct val="100000"/>
              </a:lnSpc>
            </a:pPr>
            <a:r>
              <a:rPr lang="en-US" altLang="ko-KR" dirty="0">
                <a:latin typeface="+mj-ea"/>
              </a:rPr>
              <a:t>2. Regional </a:t>
            </a:r>
            <a:r>
              <a:rPr lang="en-US" altLang="ko-KR" dirty="0" smtClean="0">
                <a:latin typeface="+mj-ea"/>
              </a:rPr>
              <a:t>Rising</a:t>
            </a:r>
            <a:endParaRPr lang="ko-KR" altLang="en-US" dirty="0">
              <a:latin typeface="+mj-ea"/>
            </a:endParaRPr>
          </a:p>
        </p:txBody>
      </p:sp>
      <p:sp>
        <p:nvSpPr>
          <p:cNvPr id="3" name="내용 개체 틀 2"/>
          <p:cNvSpPr>
            <a:spLocks noGrp="1"/>
          </p:cNvSpPr>
          <p:nvPr>
            <p:ph idx="1"/>
          </p:nvPr>
        </p:nvSpPr>
        <p:spPr/>
        <p:txBody>
          <a:bodyPr>
            <a:normAutofit/>
          </a:bodyPr>
          <a:lstStyle/>
          <a:p>
            <a:pPr>
              <a:lnSpc>
                <a:spcPct val="100000"/>
              </a:lnSpc>
            </a:pPr>
            <a:r>
              <a:rPr lang="en-US" altLang="ko-KR" b="1" dirty="0" smtClean="0">
                <a:latin typeface="+mj-ea"/>
                <a:ea typeface="+mj-ea"/>
              </a:rPr>
              <a:t>[</a:t>
            </a:r>
            <a:r>
              <a:rPr lang="ko-KR" altLang="en-US" b="1" dirty="0" err="1">
                <a:latin typeface="+mj-ea"/>
                <a:ea typeface="+mj-ea"/>
              </a:rPr>
              <a:t>초중등</a:t>
            </a:r>
            <a:r>
              <a:rPr lang="en-US" altLang="ko-KR" b="1" dirty="0">
                <a:latin typeface="+mj-ea"/>
                <a:ea typeface="+mj-ea"/>
              </a:rPr>
              <a:t>]</a:t>
            </a:r>
            <a:r>
              <a:rPr lang="ko-KR" altLang="en-US" b="1" dirty="0">
                <a:latin typeface="+mj-ea"/>
                <a:ea typeface="+mj-ea"/>
              </a:rPr>
              <a:t>커리큘럼과 리소스의 공유가 가능하도록 정책과 규제 프레임워크</a:t>
            </a:r>
            <a:r>
              <a:rPr lang="ko-KR" altLang="en-US" dirty="0">
                <a:latin typeface="+mj-ea"/>
                <a:ea typeface="+mj-ea"/>
              </a:rPr>
              <a:t>가 만들어질 것이고</a:t>
            </a:r>
            <a:r>
              <a:rPr lang="en-US" altLang="ko-KR" dirty="0">
                <a:latin typeface="+mj-ea"/>
                <a:ea typeface="+mj-ea"/>
              </a:rPr>
              <a:t>, </a:t>
            </a:r>
            <a:r>
              <a:rPr lang="ko-KR" altLang="en-US" dirty="0">
                <a:latin typeface="+mj-ea"/>
                <a:ea typeface="+mj-ea"/>
              </a:rPr>
              <a:t>교사와 학습자의 교환 프로그램은 지역 국가 간 전략적 연대를 강화할 것이다</a:t>
            </a:r>
            <a:r>
              <a:rPr lang="en-US" altLang="ko-KR" dirty="0">
                <a:latin typeface="+mj-ea"/>
                <a:ea typeface="+mj-ea"/>
              </a:rPr>
              <a:t>. </a:t>
            </a:r>
            <a:r>
              <a:rPr lang="ko-KR" altLang="en-US" dirty="0">
                <a:latin typeface="+mj-ea"/>
                <a:ea typeface="+mj-ea"/>
              </a:rPr>
              <a:t>인프라와 노동 인력의 지역별 연대 기반의 접근을 통해 효율성을 강화할 것이다</a:t>
            </a:r>
            <a:r>
              <a:rPr lang="en-US" altLang="ko-KR" dirty="0">
                <a:latin typeface="+mj-ea"/>
                <a:ea typeface="+mj-ea"/>
              </a:rPr>
              <a:t>.</a:t>
            </a:r>
          </a:p>
          <a:p>
            <a:pPr>
              <a:lnSpc>
                <a:spcPct val="100000"/>
              </a:lnSpc>
            </a:pPr>
            <a:r>
              <a:rPr lang="en-US" altLang="ko-KR" b="1" dirty="0" smtClean="0">
                <a:latin typeface="+mj-ea"/>
                <a:ea typeface="+mj-ea"/>
              </a:rPr>
              <a:t>[</a:t>
            </a:r>
            <a:r>
              <a:rPr lang="ko-KR" altLang="en-US" b="1" dirty="0">
                <a:latin typeface="+mj-ea"/>
                <a:ea typeface="+mj-ea"/>
              </a:rPr>
              <a:t>교사</a:t>
            </a:r>
            <a:r>
              <a:rPr lang="en-US" altLang="ko-KR" b="1" dirty="0">
                <a:latin typeface="+mj-ea"/>
                <a:ea typeface="+mj-ea"/>
              </a:rPr>
              <a:t>]</a:t>
            </a:r>
            <a:r>
              <a:rPr lang="ko-KR" altLang="en-US" b="1" dirty="0">
                <a:latin typeface="+mj-ea"/>
                <a:ea typeface="+mj-ea"/>
              </a:rPr>
              <a:t>교사 자격체계와 교원 자격증의 국가간 인정을 통해 국가 간 노동의 이동성이 보장되고</a:t>
            </a:r>
            <a:r>
              <a:rPr lang="en-US" altLang="ko-KR" b="1" dirty="0">
                <a:latin typeface="+mj-ea"/>
                <a:ea typeface="+mj-ea"/>
              </a:rPr>
              <a:t>, </a:t>
            </a:r>
            <a:r>
              <a:rPr lang="ko-KR" altLang="en-US" b="1" dirty="0">
                <a:latin typeface="+mj-ea"/>
                <a:ea typeface="+mj-ea"/>
              </a:rPr>
              <a:t>교사 교환과 역량강화 프로그램은 전문가를 통한 혁신과 역량을 공유하는데 기여하게 될 것이다</a:t>
            </a:r>
            <a:r>
              <a:rPr lang="en-US" altLang="ko-KR" b="1" dirty="0" smtClean="0">
                <a:latin typeface="+mj-ea"/>
                <a:ea typeface="+mj-ea"/>
              </a:rPr>
              <a:t>.</a:t>
            </a:r>
          </a:p>
          <a:p>
            <a:pPr>
              <a:lnSpc>
                <a:spcPct val="100000"/>
              </a:lnSpc>
            </a:pPr>
            <a:endParaRPr lang="en-US" altLang="ko-KR" b="1" dirty="0">
              <a:latin typeface="+mj-ea"/>
              <a:ea typeface="+mj-ea"/>
            </a:endParaRPr>
          </a:p>
        </p:txBody>
      </p:sp>
    </p:spTree>
    <p:extLst>
      <p:ext uri="{BB962C8B-B14F-4D97-AF65-F5344CB8AC3E}">
        <p14:creationId xmlns:p14="http://schemas.microsoft.com/office/powerpoint/2010/main" val="33796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nSpc>
                <a:spcPct val="100000"/>
              </a:lnSpc>
            </a:pPr>
            <a:r>
              <a:rPr lang="en-US" altLang="ko-KR" dirty="0" smtClean="0">
                <a:latin typeface="+mj-ea"/>
              </a:rPr>
              <a:t>3. </a:t>
            </a:r>
            <a:r>
              <a:rPr lang="en-US" altLang="ko-KR" dirty="0">
                <a:latin typeface="+mj-ea"/>
              </a:rPr>
              <a:t>Global </a:t>
            </a:r>
            <a:r>
              <a:rPr lang="en-US" altLang="ko-KR" dirty="0" smtClean="0">
                <a:latin typeface="+mj-ea"/>
              </a:rPr>
              <a:t>Giants</a:t>
            </a:r>
            <a:endParaRPr lang="en-US" altLang="ko-KR" dirty="0">
              <a:latin typeface="+mj-ea"/>
            </a:endParaRPr>
          </a:p>
        </p:txBody>
      </p:sp>
      <p:sp>
        <p:nvSpPr>
          <p:cNvPr id="3" name="내용 개체 틀 2"/>
          <p:cNvSpPr>
            <a:spLocks noGrp="1"/>
          </p:cNvSpPr>
          <p:nvPr>
            <p:ph idx="1"/>
          </p:nvPr>
        </p:nvSpPr>
        <p:spPr/>
        <p:txBody>
          <a:bodyPr>
            <a:normAutofit/>
          </a:bodyPr>
          <a:lstStyle/>
          <a:p>
            <a:pPr>
              <a:lnSpc>
                <a:spcPct val="100000"/>
              </a:lnSpc>
            </a:pPr>
            <a:r>
              <a:rPr lang="en-US" altLang="ko-KR" b="1" dirty="0">
                <a:latin typeface="+mj-ea"/>
                <a:ea typeface="+mj-ea"/>
              </a:rPr>
              <a:t>[</a:t>
            </a:r>
            <a:r>
              <a:rPr lang="ko-KR" altLang="en-US" b="1" dirty="0" err="1">
                <a:latin typeface="+mj-ea"/>
                <a:ea typeface="+mj-ea"/>
              </a:rPr>
              <a:t>초중등</a:t>
            </a:r>
            <a:r>
              <a:rPr lang="en-US" altLang="ko-KR" b="1" dirty="0">
                <a:latin typeface="+mj-ea"/>
                <a:ea typeface="+mj-ea"/>
              </a:rPr>
              <a:t>]</a:t>
            </a:r>
            <a:r>
              <a:rPr lang="ko-KR" altLang="en-US" dirty="0">
                <a:latin typeface="+mj-ea"/>
                <a:ea typeface="+mj-ea"/>
              </a:rPr>
              <a:t>국가 </a:t>
            </a:r>
            <a:r>
              <a:rPr lang="ko-KR" altLang="en-US" dirty="0" err="1">
                <a:latin typeface="+mj-ea"/>
                <a:ea typeface="+mj-ea"/>
              </a:rPr>
              <a:t>초중등</a:t>
            </a:r>
            <a:r>
              <a:rPr lang="ko-KR" altLang="en-US" dirty="0">
                <a:latin typeface="+mj-ea"/>
                <a:ea typeface="+mj-ea"/>
              </a:rPr>
              <a:t> 교육 산업 구조는 유지될 것이며</a:t>
            </a:r>
            <a:r>
              <a:rPr lang="en-US" altLang="ko-KR" dirty="0">
                <a:latin typeface="+mj-ea"/>
                <a:ea typeface="+mj-ea"/>
              </a:rPr>
              <a:t>, </a:t>
            </a:r>
            <a:r>
              <a:rPr lang="ko-KR" altLang="en-US" b="1" dirty="0">
                <a:latin typeface="+mj-ea"/>
                <a:ea typeface="+mj-ea"/>
              </a:rPr>
              <a:t>기술은 </a:t>
            </a:r>
            <a:r>
              <a:rPr lang="ko-KR" altLang="en-US" b="1" dirty="0" err="1">
                <a:latin typeface="+mj-ea"/>
                <a:ea typeface="+mj-ea"/>
              </a:rPr>
              <a:t>초중등</a:t>
            </a:r>
            <a:r>
              <a:rPr lang="ko-KR" altLang="en-US" b="1" dirty="0">
                <a:latin typeface="+mj-ea"/>
                <a:ea typeface="+mj-ea"/>
              </a:rPr>
              <a:t> 교육과정과 학습에 대부분 통합 될 것이다</a:t>
            </a:r>
            <a:r>
              <a:rPr lang="en-US" altLang="ko-KR" b="1" dirty="0">
                <a:latin typeface="+mj-ea"/>
                <a:ea typeface="+mj-ea"/>
              </a:rPr>
              <a:t>.</a:t>
            </a:r>
            <a:r>
              <a:rPr lang="ko-KR" altLang="en-US" dirty="0">
                <a:latin typeface="+mj-ea"/>
                <a:ea typeface="+mj-ea"/>
              </a:rPr>
              <a:t> </a:t>
            </a:r>
            <a:r>
              <a:rPr lang="ko-KR" altLang="en-US" dirty="0" err="1">
                <a:latin typeface="+mj-ea"/>
                <a:ea typeface="+mj-ea"/>
              </a:rPr>
              <a:t>구글</a:t>
            </a:r>
            <a:r>
              <a:rPr lang="en-US" altLang="ko-KR" dirty="0">
                <a:latin typeface="+mj-ea"/>
                <a:ea typeface="+mj-ea"/>
              </a:rPr>
              <a:t>, </a:t>
            </a:r>
            <a:r>
              <a:rPr lang="ko-KR" altLang="en-US" dirty="0">
                <a:latin typeface="+mj-ea"/>
                <a:ea typeface="+mj-ea"/>
              </a:rPr>
              <a:t>마이크로소프트 등 기술 자이언트 기업들은 인프라와 소프트웨어 그리고 디지털 </a:t>
            </a:r>
            <a:r>
              <a:rPr lang="ko-KR" altLang="en-US" dirty="0" err="1">
                <a:latin typeface="+mj-ea"/>
                <a:ea typeface="+mj-ea"/>
              </a:rPr>
              <a:t>콘텐츠를</a:t>
            </a:r>
            <a:r>
              <a:rPr lang="ko-KR" altLang="en-US" dirty="0">
                <a:latin typeface="+mj-ea"/>
                <a:ea typeface="+mj-ea"/>
              </a:rPr>
              <a:t> 유통할 것이며</a:t>
            </a:r>
            <a:r>
              <a:rPr lang="en-US" altLang="ko-KR" dirty="0">
                <a:latin typeface="+mj-ea"/>
                <a:ea typeface="+mj-ea"/>
              </a:rPr>
              <a:t>, </a:t>
            </a:r>
            <a:r>
              <a:rPr lang="ko-KR" altLang="en-US" dirty="0">
                <a:latin typeface="+mj-ea"/>
                <a:ea typeface="+mj-ea"/>
              </a:rPr>
              <a:t>학교는 학습과 성과 관리에 있어서 풍부한 데이터를 통해 지원을 받게 될 것이다</a:t>
            </a:r>
            <a:r>
              <a:rPr lang="en-US" altLang="ko-KR" dirty="0">
                <a:latin typeface="+mj-ea"/>
                <a:ea typeface="+mj-ea"/>
              </a:rPr>
              <a:t>.(</a:t>
            </a:r>
            <a:r>
              <a:rPr lang="ko-KR" altLang="en-US" dirty="0" err="1">
                <a:latin typeface="+mj-ea"/>
                <a:ea typeface="+mj-ea"/>
              </a:rPr>
              <a:t>구글클래스룸과</a:t>
            </a:r>
            <a:r>
              <a:rPr lang="ko-KR" altLang="en-US" dirty="0">
                <a:latin typeface="+mj-ea"/>
                <a:ea typeface="+mj-ea"/>
              </a:rPr>
              <a:t> 마이크로소프트 </a:t>
            </a:r>
            <a:r>
              <a:rPr lang="ko-KR" altLang="en-US" dirty="0" err="1">
                <a:latin typeface="+mj-ea"/>
                <a:ea typeface="+mj-ea"/>
              </a:rPr>
              <a:t>팀즈에</a:t>
            </a:r>
            <a:r>
              <a:rPr lang="ko-KR" altLang="en-US" dirty="0">
                <a:latin typeface="+mj-ea"/>
                <a:ea typeface="+mj-ea"/>
              </a:rPr>
              <a:t> 향후 </a:t>
            </a:r>
            <a:r>
              <a:rPr lang="ko-KR" altLang="en-US" dirty="0" err="1">
                <a:latin typeface="+mj-ea"/>
                <a:ea typeface="+mj-ea"/>
              </a:rPr>
              <a:t>콘텐츠</a:t>
            </a:r>
            <a:r>
              <a:rPr lang="en-US" altLang="ko-KR" dirty="0">
                <a:latin typeface="+mj-ea"/>
                <a:ea typeface="+mj-ea"/>
              </a:rPr>
              <a:t>, </a:t>
            </a:r>
            <a:r>
              <a:rPr lang="ko-KR" altLang="en-US" dirty="0">
                <a:latin typeface="+mj-ea"/>
                <a:ea typeface="+mj-ea"/>
              </a:rPr>
              <a:t>교육과정과도 결합하게 될 것임</a:t>
            </a:r>
            <a:r>
              <a:rPr lang="en-US" altLang="ko-KR" dirty="0" smtClean="0">
                <a:latin typeface="+mj-ea"/>
                <a:ea typeface="+mj-ea"/>
              </a:rPr>
              <a:t>.)</a:t>
            </a:r>
          </a:p>
          <a:p>
            <a:pPr marL="45720" indent="0">
              <a:lnSpc>
                <a:spcPct val="100000"/>
              </a:lnSpc>
              <a:buNone/>
            </a:pPr>
            <a:endParaRPr lang="en-US" altLang="ko-KR" dirty="0">
              <a:latin typeface="+mj-ea"/>
              <a:ea typeface="+mj-ea"/>
            </a:endParaRPr>
          </a:p>
          <a:p>
            <a:pPr>
              <a:lnSpc>
                <a:spcPct val="100000"/>
              </a:lnSpc>
            </a:pPr>
            <a:r>
              <a:rPr lang="en-US" altLang="ko-KR" b="1" dirty="0">
                <a:latin typeface="+mj-ea"/>
                <a:ea typeface="+mj-ea"/>
              </a:rPr>
              <a:t>[</a:t>
            </a:r>
            <a:r>
              <a:rPr lang="ko-KR" altLang="en-US" b="1" dirty="0">
                <a:latin typeface="+mj-ea"/>
                <a:ea typeface="+mj-ea"/>
              </a:rPr>
              <a:t>교사</a:t>
            </a:r>
            <a:r>
              <a:rPr lang="en-US" altLang="ko-KR" b="1" dirty="0">
                <a:latin typeface="+mj-ea"/>
                <a:ea typeface="+mj-ea"/>
              </a:rPr>
              <a:t>]</a:t>
            </a:r>
            <a:r>
              <a:rPr lang="ko-KR" altLang="en-US" dirty="0">
                <a:latin typeface="+mj-ea"/>
                <a:ea typeface="+mj-ea"/>
              </a:rPr>
              <a:t>기술 인프라와 소프트웨어 그리고 데이터 기반의 리포트는 교사의 수작업 업무를 경감 시켜 줄 것이고</a:t>
            </a:r>
            <a:r>
              <a:rPr lang="en-US" altLang="ko-KR" dirty="0">
                <a:latin typeface="+mj-ea"/>
                <a:ea typeface="+mj-ea"/>
              </a:rPr>
              <a:t>, </a:t>
            </a:r>
            <a:r>
              <a:rPr lang="ko-KR" altLang="en-US" dirty="0">
                <a:latin typeface="+mj-ea"/>
                <a:ea typeface="+mj-ea"/>
              </a:rPr>
              <a:t>교사에게는 데이터 운영과 높은 기술적  역량이 요구될 것이다</a:t>
            </a:r>
            <a:r>
              <a:rPr lang="en-US" altLang="ko-KR" dirty="0">
                <a:latin typeface="+mj-ea"/>
                <a:ea typeface="+mj-ea"/>
              </a:rPr>
              <a:t>.</a:t>
            </a:r>
            <a:endParaRPr lang="en-US" altLang="ko-KR" b="1" dirty="0">
              <a:latin typeface="+mj-ea"/>
              <a:ea typeface="+mj-ea"/>
            </a:endParaRPr>
          </a:p>
        </p:txBody>
      </p:sp>
    </p:spTree>
    <p:extLst>
      <p:ext uri="{BB962C8B-B14F-4D97-AF65-F5344CB8AC3E}">
        <p14:creationId xmlns:p14="http://schemas.microsoft.com/office/powerpoint/2010/main" val="298802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Asia 16x9">
  <a:themeElements>
    <a:clrScheme name="가을">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Asian continent presentation (widescreen).potx" id="{31FB3925-764B-43EF-9872-B9679BB7E4DF}" vid="{673206A3-E9F7-473E-92E4-819DC3D81381}"/>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tf02804867</Template>
  <TotalTime>974</TotalTime>
  <Words>1323</Words>
  <Application>Microsoft Office PowerPoint</Application>
  <PresentationFormat>사용자 지정</PresentationFormat>
  <Paragraphs>163</Paragraphs>
  <Slides>26</Slides>
  <Notes>4</Notes>
  <HiddenSlides>0</HiddenSlides>
  <MMClips>0</MMClips>
  <ScaleCrop>false</ScaleCrop>
  <HeadingPairs>
    <vt:vector size="6" baseType="variant">
      <vt:variant>
        <vt:lpstr>사용한 글꼴</vt:lpstr>
      </vt:variant>
      <vt:variant>
        <vt:i4>15</vt:i4>
      </vt:variant>
      <vt:variant>
        <vt:lpstr>테마</vt:lpstr>
      </vt:variant>
      <vt:variant>
        <vt:i4>1</vt:i4>
      </vt:variant>
      <vt:variant>
        <vt:lpstr>슬라이드 제목</vt:lpstr>
      </vt:variant>
      <vt:variant>
        <vt:i4>26</vt:i4>
      </vt:variant>
    </vt:vector>
  </HeadingPairs>
  <TitlesOfParts>
    <vt:vector size="42" baseType="lpstr">
      <vt:lpstr>Angsana New</vt:lpstr>
      <vt:lpstr>Browallia New</vt:lpstr>
      <vt:lpstr>Cordia New</vt:lpstr>
      <vt:lpstr>DilleniaUPC</vt:lpstr>
      <vt:lpstr>Helvetica Light</vt:lpstr>
      <vt:lpstr>HY중고딕</vt:lpstr>
      <vt:lpstr>supermarket</vt:lpstr>
      <vt:lpstr>TH Niramit AS</vt:lpstr>
      <vt:lpstr>TH Sarabun New</vt:lpstr>
      <vt:lpstr>TH SarabunPSK</vt:lpstr>
      <vt:lpstr>Arial</vt:lpstr>
      <vt:lpstr>Arial Narrow</vt:lpstr>
      <vt:lpstr>Calibri</vt:lpstr>
      <vt:lpstr>Century Gothic</vt:lpstr>
      <vt:lpstr>Times New Roman</vt:lpstr>
      <vt:lpstr>Continental Asia 16x9</vt:lpstr>
      <vt:lpstr>PowerPoint 프레젠테이션</vt:lpstr>
      <vt:lpstr>PowerPoint 프레젠테이션</vt:lpstr>
      <vt:lpstr>PowerPoint 프레젠테이션</vt:lpstr>
      <vt:lpstr>PowerPoint 프레젠테이션</vt:lpstr>
      <vt:lpstr>PowerPoint 프레젠테이션</vt:lpstr>
      <vt:lpstr>PowerPoint 프레젠테이션</vt:lpstr>
      <vt:lpstr>1. Education as Usual</vt:lpstr>
      <vt:lpstr>2. Regional Rising</vt:lpstr>
      <vt:lpstr>3. Global Giants</vt:lpstr>
      <vt:lpstr>4. Peer to Peer</vt:lpstr>
      <vt:lpstr>5. Robo Revolution</vt:lpstr>
      <vt:lpstr>PowerPoint 프레젠테이션</vt:lpstr>
      <vt:lpstr>PowerPoint 프레젠테이션</vt:lpstr>
      <vt:lpstr>PowerPoint 프레젠테이션</vt:lpstr>
      <vt:lpstr>PowerPoint 프레젠테이션</vt:lpstr>
      <vt:lpstr>Scenario at  1st year project school</vt:lpstr>
      <vt:lpstr>Scenario at  1st year project school</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KNUE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Windows 사용자</dc:creator>
  <cp:lastModifiedBy>KNUE</cp:lastModifiedBy>
  <cp:revision>48</cp:revision>
  <dcterms:created xsi:type="dcterms:W3CDTF">2019-10-30T05:53:22Z</dcterms:created>
  <dcterms:modified xsi:type="dcterms:W3CDTF">2020-05-26T07:19:53Z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