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8" r:id="rId1"/>
  </p:sldMasterIdLst>
  <p:notesMasterIdLst>
    <p:notesMasterId r:id="rId16"/>
  </p:notesMasterIdLst>
  <p:handoutMasterIdLst>
    <p:handoutMasterId r:id="rId17"/>
  </p:handoutMasterIdLst>
  <p:sldIdLst>
    <p:sldId id="256" r:id="rId2"/>
    <p:sldId id="443" r:id="rId3"/>
    <p:sldId id="448" r:id="rId4"/>
    <p:sldId id="456" r:id="rId5"/>
    <p:sldId id="444" r:id="rId6"/>
    <p:sldId id="453" r:id="rId7"/>
    <p:sldId id="454" r:id="rId8"/>
    <p:sldId id="462" r:id="rId9"/>
    <p:sldId id="458" r:id="rId10"/>
    <p:sldId id="461" r:id="rId11"/>
    <p:sldId id="463" r:id="rId12"/>
    <p:sldId id="465" r:id="rId13"/>
    <p:sldId id="464" r:id="rId14"/>
    <p:sldId id="466" r:id="rId15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0E4"/>
    <a:srgbClr val="FF3399"/>
    <a:srgbClr val="FF6600"/>
    <a:srgbClr val="B2B2B2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7" autoAdjust="0"/>
    <p:restoredTop sz="94399" autoAdjust="0"/>
  </p:normalViewPr>
  <p:slideViewPr>
    <p:cSldViewPr>
      <p:cViewPr>
        <p:scale>
          <a:sx n="70" d="100"/>
          <a:sy n="70" d="100"/>
        </p:scale>
        <p:origin x="-1386" y="-84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3624"/>
    </p:cViewPr>
  </p:sorterViewPr>
  <p:notesViewPr>
    <p:cSldViewPr>
      <p:cViewPr>
        <p:scale>
          <a:sx n="100" d="100"/>
          <a:sy n="100" d="100"/>
        </p:scale>
        <p:origin x="-864" y="1554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Education Sector Development Framework (ESDF)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181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DRAFT 1</a:t>
            </a:r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863388D3-E3B7-4BB2-B873-0C972072AD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005614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Education Sector Development Framework (ESDF)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9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9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DRAFT 1</a:t>
            </a:r>
          </a:p>
        </p:txBody>
      </p:sp>
      <p:sp>
        <p:nvSpPr>
          <p:cNvPr id="179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FF30109D-15BD-439F-B4A3-E5625ECB2A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9901844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Education Sector Development Framework (ESDF)</a:t>
            </a:r>
          </a:p>
        </p:txBody>
      </p:sp>
      <p:sp>
        <p:nvSpPr>
          <p:cNvPr id="1843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DRAFT 1</a:t>
            </a:r>
          </a:p>
        </p:txBody>
      </p:sp>
      <p:sp>
        <p:nvSpPr>
          <p:cNvPr id="184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7BA89F4-B758-4E76-AE9C-0B9FAE296487}" type="slidenum">
              <a:rPr lang="en-US" altLang="ja-JP">
                <a:latin typeface="Arial" charset="0"/>
              </a:rPr>
              <a:pPr/>
              <a:t>1</a:t>
            </a:fld>
            <a:endParaRPr lang="en-US" altLang="ja-JP">
              <a:latin typeface="Arial" charset="0"/>
            </a:endParaRPr>
          </a:p>
        </p:txBody>
      </p:sp>
      <p:sp>
        <p:nvSpPr>
          <p:cNvPr id="1843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Education Sector Development Framework (ESDF)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DRAFT 1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A0F2179-2EAC-4D2D-AEB8-5A1549F77323}" type="slidenum">
              <a:rPr lang="en-US" altLang="ja-JP">
                <a:latin typeface="Arial" charset="0"/>
              </a:rPr>
              <a:pPr/>
              <a:t>11</a:t>
            </a:fld>
            <a:endParaRPr lang="en-US" altLang="ja-JP">
              <a:latin typeface="Arial" charset="0"/>
            </a:endParaRPr>
          </a:p>
        </p:txBody>
      </p:sp>
      <p:sp>
        <p:nvSpPr>
          <p:cNvPr id="2765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Education Sector Development Framework (ESDF)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DRAFT 1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A0F2179-2EAC-4D2D-AEB8-5A1549F77323}" type="slidenum">
              <a:rPr lang="en-US" altLang="ja-JP">
                <a:latin typeface="Arial" charset="0"/>
              </a:rPr>
              <a:pPr/>
              <a:t>12</a:t>
            </a:fld>
            <a:endParaRPr lang="en-US" altLang="ja-JP">
              <a:latin typeface="Arial" charset="0"/>
            </a:endParaRPr>
          </a:p>
        </p:txBody>
      </p:sp>
      <p:sp>
        <p:nvSpPr>
          <p:cNvPr id="2765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Education Sector Development Framework (ESDF)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DRAFT 1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A0F2179-2EAC-4D2D-AEB8-5A1549F77323}" type="slidenum">
              <a:rPr lang="en-US" altLang="ja-JP">
                <a:latin typeface="Arial" charset="0"/>
              </a:rPr>
              <a:pPr/>
              <a:t>13</a:t>
            </a:fld>
            <a:endParaRPr lang="en-US" altLang="ja-JP">
              <a:latin typeface="Arial" charset="0"/>
            </a:endParaRPr>
          </a:p>
        </p:txBody>
      </p:sp>
      <p:sp>
        <p:nvSpPr>
          <p:cNvPr id="2765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Education Sector Development Framework (ESDF)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DRAFT 1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A0F2179-2EAC-4D2D-AEB8-5A1549F77323}" type="slidenum">
              <a:rPr lang="en-US" altLang="ja-JP">
                <a:latin typeface="Arial" charset="0"/>
              </a:rPr>
              <a:pPr/>
              <a:t>14</a:t>
            </a:fld>
            <a:endParaRPr lang="en-US" altLang="ja-JP">
              <a:latin typeface="Arial" charset="0"/>
            </a:endParaRPr>
          </a:p>
        </p:txBody>
      </p:sp>
      <p:sp>
        <p:nvSpPr>
          <p:cNvPr id="2765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Education Sector Development Framework (ESDF)</a:t>
            </a:r>
          </a:p>
        </p:txBody>
      </p:sp>
      <p:sp>
        <p:nvSpPr>
          <p:cNvPr id="1945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DRAFT 1</a:t>
            </a:r>
          </a:p>
        </p:txBody>
      </p:sp>
      <p:sp>
        <p:nvSpPr>
          <p:cNvPr id="194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9EDE825-FBED-432E-AA73-9B2B85AF8CDB}" type="slidenum">
              <a:rPr lang="en-US" altLang="ja-JP">
                <a:latin typeface="Arial" charset="0"/>
              </a:rPr>
              <a:pPr/>
              <a:t>3</a:t>
            </a:fld>
            <a:endParaRPr lang="en-US" altLang="ja-JP">
              <a:latin typeface="Arial" charset="0"/>
            </a:endParaRPr>
          </a:p>
        </p:txBody>
      </p:sp>
      <p:sp>
        <p:nvSpPr>
          <p:cNvPr id="1946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Education Sector Development Framework (ESDF)</a:t>
            </a:r>
          </a:p>
        </p:txBody>
      </p:sp>
      <p:sp>
        <p:nvSpPr>
          <p:cNvPr id="2048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DRAFT 1</a:t>
            </a:r>
          </a:p>
        </p:txBody>
      </p:sp>
      <p:sp>
        <p:nvSpPr>
          <p:cNvPr id="204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7D35F5B-BFF2-4874-BF22-4C6EFAD2C7DC}" type="slidenum">
              <a:rPr lang="en-US" altLang="ja-JP">
                <a:latin typeface="Arial" charset="0"/>
              </a:rPr>
              <a:pPr/>
              <a:t>4</a:t>
            </a:fld>
            <a:endParaRPr lang="en-US" altLang="ja-JP">
              <a:latin typeface="Arial" charset="0"/>
            </a:endParaRPr>
          </a:p>
        </p:txBody>
      </p:sp>
      <p:sp>
        <p:nvSpPr>
          <p:cNvPr id="2048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Education Sector Development Framework (ESDF)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DRAFT 1</a:t>
            </a:r>
          </a:p>
        </p:txBody>
      </p:sp>
      <p:sp>
        <p:nvSpPr>
          <p:cNvPr id="2150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DF4F242D-F573-46F9-9CC0-727E922636A1}" type="slidenum">
              <a:rPr lang="en-US" altLang="ja-JP">
                <a:latin typeface="Arial" charset="0"/>
              </a:rPr>
              <a:pPr/>
              <a:t>5</a:t>
            </a:fld>
            <a:endParaRPr lang="en-US" altLang="ja-JP">
              <a:latin typeface="Arial" charset="0"/>
            </a:endParaRPr>
          </a:p>
        </p:txBody>
      </p:sp>
      <p:sp>
        <p:nvSpPr>
          <p:cNvPr id="2150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Education Sector Development Framework (ESDF)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DRAFT 1</a:t>
            </a:r>
          </a:p>
        </p:txBody>
      </p:sp>
      <p:sp>
        <p:nvSpPr>
          <p:cNvPr id="2253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38E4D31-2217-4065-8A16-B07B738D57F3}" type="slidenum">
              <a:rPr lang="en-US" altLang="ja-JP">
                <a:latin typeface="Arial" charset="0"/>
              </a:rPr>
              <a:pPr/>
              <a:t>6</a:t>
            </a:fld>
            <a:endParaRPr lang="en-US" altLang="ja-JP">
              <a:latin typeface="Arial" charset="0"/>
            </a:endParaRPr>
          </a:p>
        </p:txBody>
      </p:sp>
      <p:sp>
        <p:nvSpPr>
          <p:cNvPr id="2253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525" y="4686300"/>
            <a:ext cx="4938713" cy="44402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Education Sector Development Framework (ESDF)</a:t>
            </a:r>
          </a:p>
        </p:txBody>
      </p:sp>
      <p:sp>
        <p:nvSpPr>
          <p:cNvPr id="235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DRAFT 1</a:t>
            </a:r>
          </a:p>
        </p:txBody>
      </p:sp>
      <p:sp>
        <p:nvSpPr>
          <p:cNvPr id="235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92DD4AE-C846-4C75-A5E2-527DF639D6E5}" type="slidenum">
              <a:rPr lang="en-US" altLang="ja-JP">
                <a:latin typeface="Arial" charset="0"/>
              </a:rPr>
              <a:pPr/>
              <a:t>7</a:t>
            </a:fld>
            <a:endParaRPr lang="en-US" altLang="ja-JP">
              <a:latin typeface="Arial" charset="0"/>
            </a:endParaRPr>
          </a:p>
        </p:txBody>
      </p:sp>
      <p:sp>
        <p:nvSpPr>
          <p:cNvPr id="2355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Education Sector Development Framework (ESDF)</a:t>
            </a:r>
          </a:p>
        </p:txBody>
      </p:sp>
      <p:sp>
        <p:nvSpPr>
          <p:cNvPr id="2355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DRAFT 1</a:t>
            </a:r>
          </a:p>
        </p:txBody>
      </p:sp>
      <p:sp>
        <p:nvSpPr>
          <p:cNvPr id="2355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92DD4AE-C846-4C75-A5E2-527DF639D6E5}" type="slidenum">
              <a:rPr lang="en-US" altLang="ja-JP">
                <a:latin typeface="Arial" charset="0"/>
              </a:rPr>
              <a:pPr/>
              <a:t>8</a:t>
            </a:fld>
            <a:endParaRPr lang="en-US" altLang="ja-JP">
              <a:latin typeface="Arial" charset="0"/>
            </a:endParaRPr>
          </a:p>
        </p:txBody>
      </p:sp>
      <p:sp>
        <p:nvSpPr>
          <p:cNvPr id="2355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Education Sector Development Framework (ESDF)</a:t>
            </a:r>
          </a:p>
        </p:txBody>
      </p:sp>
      <p:sp>
        <p:nvSpPr>
          <p:cNvPr id="2560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DRAFT 1</a:t>
            </a:r>
          </a:p>
        </p:txBody>
      </p:sp>
      <p:sp>
        <p:nvSpPr>
          <p:cNvPr id="256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7032FCE0-3648-442C-81AD-B700BD4D6C2C}" type="slidenum">
              <a:rPr lang="en-US" altLang="ja-JP">
                <a:latin typeface="Arial" charset="0"/>
              </a:rPr>
              <a:pPr/>
              <a:t>9</a:t>
            </a:fld>
            <a:endParaRPr lang="en-US" altLang="ja-JP">
              <a:latin typeface="Arial" charset="0"/>
            </a:endParaRPr>
          </a:p>
        </p:txBody>
      </p:sp>
      <p:sp>
        <p:nvSpPr>
          <p:cNvPr id="2560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Education Sector Development Framework (ESDF)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latin typeface="Arial" charset="0"/>
              </a:rPr>
              <a:t>DRAFT 1</a:t>
            </a:r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A0F2179-2EAC-4D2D-AEB8-5A1549F77323}" type="slidenum">
              <a:rPr lang="en-US" altLang="ja-JP">
                <a:latin typeface="Arial" charset="0"/>
              </a:rPr>
              <a:pPr/>
              <a:t>10</a:t>
            </a:fld>
            <a:endParaRPr lang="en-US" altLang="ja-JP">
              <a:latin typeface="Arial" charset="0"/>
            </a:endParaRPr>
          </a:p>
        </p:txBody>
      </p:sp>
      <p:sp>
        <p:nvSpPr>
          <p:cNvPr id="2765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h-TH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defRPr/>
            </a:pPr>
            <a:endParaRPr lang="ja-JP" altLang="ja-JP" sz="2400" smtClean="0">
              <a:latin typeface="Times New Roman" panose="02020603050405020304" pitchFamily="18" charset="0"/>
            </a:endParaRPr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Education Sector Developmen strategies and policies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5FF77E9-B76A-4F03-AAE7-92D48212CB6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0911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Education Sector Developmen strategies and policies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C175C-6366-447C-BFDD-FB5671E6B3D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78483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Education Sector Developmen strategies and policies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B475B6-E934-407B-A3DE-9085615C05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6559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Education Sector Developmen strategies and policies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2AEC9-59BC-49C3-9B01-F6B89436B7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4240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Education Sector Developmen strategies and policies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229F1-3B77-48E2-A7FA-36CFD6793D1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9807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Education Sector Developmen strategies and policies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1CFDC-683C-4E5B-B154-607DEC8B38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0589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Education Sector Developmen strategies and policies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FACEC-D055-45DD-954B-D1AA7852F9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9083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Education Sector Developmen strategies and policies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84E9E-DF6E-41A1-AB63-55DDA5A8B18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6242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Education Sector Developmen strategies and policies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C7265-7B9B-46E6-BAA8-3D61487B53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3987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Education Sector Developmen strategies and policies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5EAA5-930D-4F3A-AAA1-5DBC53475C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0426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Education Sector Developmen strategies and policies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2FE34-4380-4AC7-A77B-CA92237FE6D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5333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Education Sector Developmen strategies and policies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7D14A-5C5E-4683-8893-5F6412F048A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062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26726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defRPr/>
            </a:pPr>
            <a:endParaRPr lang="ja-JP" altLang="ja-JP" sz="2400" smtClean="0">
              <a:latin typeface="Times New Roman" panose="02020603050405020304" pitchFamily="18" charset="0"/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2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ja-JP"/>
          </a:p>
        </p:txBody>
      </p:sp>
      <p:sp>
        <p:nvSpPr>
          <p:cNvPr id="26727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r>
              <a:rPr lang="en-US"/>
              <a:t>Education Sector Developmen strategies and policies</a:t>
            </a:r>
          </a:p>
        </p:txBody>
      </p:sp>
      <p:sp>
        <p:nvSpPr>
          <p:cNvPr id="26727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638BEFEA-F8FC-4973-AA75-B5B712BC781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2362200"/>
          </a:xfrm>
        </p:spPr>
        <p:txBody>
          <a:bodyPr/>
          <a:lstStyle/>
          <a:p>
            <a:pPr algn="ctr" eaLnBrk="1" hangingPunct="1"/>
            <a:r>
              <a:rPr lang="en-US" altLang="ja-JP" b="1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Pedagogical </a:t>
            </a:r>
            <a:r>
              <a:rPr lang="en-US" altLang="ja-JP" b="1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Education </a:t>
            </a:r>
            <a:r>
              <a:rPr lang="en-US" altLang="ja-JP" b="1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System</a:t>
            </a:r>
            <a:r>
              <a:rPr lang="th-TH" altLang="ja-JP" b="1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/>
            </a:r>
            <a:br>
              <a:rPr lang="th-TH" altLang="ja-JP" b="1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</a:br>
            <a:r>
              <a:rPr lang="en-US" altLang="ja-JP" b="1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in </a:t>
            </a:r>
            <a:r>
              <a:rPr lang="en-US" altLang="ja-JP" b="1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Lao </a:t>
            </a:r>
            <a:r>
              <a:rPr lang="en-US" altLang="ja-JP" b="1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PDR: A Case of </a:t>
            </a:r>
            <a:r>
              <a:rPr lang="en-US" altLang="ja-JP" b="1" dirty="0" err="1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Souphanouvong</a:t>
            </a:r>
            <a:r>
              <a:rPr lang="en-US" altLang="ja-JP" b="1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University</a:t>
            </a:r>
            <a:r>
              <a:rPr lang="en-US" altLang="ja-JP" sz="4200" b="1" dirty="0" smtClean="0">
                <a:solidFill>
                  <a:schemeClr val="hlink"/>
                </a:solidFill>
                <a:latin typeface="Saysettha Lao" pitchFamily="34" charset="0"/>
                <a:ea typeface="ＭＳ Ｐゴシック" charset="-128"/>
              </a:rPr>
              <a:t/>
            </a:r>
            <a:br>
              <a:rPr lang="en-US" altLang="ja-JP" sz="4200" b="1" dirty="0" smtClean="0">
                <a:solidFill>
                  <a:schemeClr val="hlink"/>
                </a:solidFill>
                <a:latin typeface="Saysettha Lao" pitchFamily="34" charset="0"/>
                <a:ea typeface="ＭＳ Ｐゴシック" charset="-128"/>
              </a:rPr>
            </a:br>
            <a:endParaRPr lang="en-US" altLang="ja-JP" sz="2400" b="1" dirty="0" smtClean="0">
              <a:solidFill>
                <a:srgbClr val="FFFF00"/>
              </a:solidFill>
              <a:latin typeface="Saysettha Lao" pitchFamily="34" charset="0"/>
              <a:ea typeface="ＭＳ Ｐゴシック" charset="-128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2667000"/>
            <a:ext cx="8458200" cy="3352800"/>
          </a:xfrm>
        </p:spPr>
        <p:txBody>
          <a:bodyPr/>
          <a:lstStyle/>
          <a:p>
            <a:pPr eaLnBrk="1" hangingPunct="1"/>
            <a:r>
              <a:rPr lang="en-US" altLang="ja-JP" dirty="0" smtClean="0">
                <a:latin typeface="Saysettha Lao" pitchFamily="34" charset="0"/>
                <a:ea typeface="ＭＳ Ｐゴシック" charset="-128"/>
              </a:rPr>
              <a:t> </a:t>
            </a:r>
          </a:p>
          <a:p>
            <a:pPr algn="r" eaLnBrk="1" hangingPunct="1"/>
            <a:r>
              <a:rPr lang="en-US" altLang="ja-JP" sz="2400" b="1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By:</a:t>
            </a:r>
          </a:p>
          <a:p>
            <a:pPr algn="r" eaLnBrk="1" hangingPunct="1"/>
            <a:r>
              <a:rPr lang="en-US" altLang="ja-JP" sz="1800" b="1" i="1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Mr. Si </a:t>
            </a:r>
            <a:r>
              <a:rPr lang="en-US" altLang="ja-JP" sz="1800" b="1" i="1" dirty="0" err="1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Anouvong</a:t>
            </a:r>
            <a:r>
              <a:rPr lang="en-US" altLang="ja-JP" sz="1800" b="1" i="1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SAVATHVONG</a:t>
            </a:r>
            <a:endParaRPr lang="en-US" altLang="ja-JP" sz="1800" b="1" i="1" dirty="0" smtClean="0">
              <a:solidFill>
                <a:schemeClr val="hlink"/>
              </a:solidFill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  <a:p>
            <a:pPr algn="r" eaLnBrk="1" hangingPunct="1"/>
            <a:r>
              <a:rPr lang="en-US" altLang="ja-JP" sz="1800" b="1" i="1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Vice President, In Charge of Academic Affairs</a:t>
            </a:r>
            <a:endParaRPr lang="en-US" altLang="ja-JP" sz="1800" b="1" i="1" dirty="0" smtClean="0">
              <a:solidFill>
                <a:schemeClr val="hlink"/>
              </a:solidFill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  <a:p>
            <a:pPr algn="r" eaLnBrk="1" hangingPunct="1"/>
            <a:r>
              <a:rPr lang="en-US" altLang="ja-JP" sz="1800" b="1" i="1" dirty="0" err="1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Souphanouvong</a:t>
            </a:r>
            <a:r>
              <a:rPr lang="en-US" altLang="ja-JP" sz="1800" b="1" i="1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University, Lao PDR</a:t>
            </a:r>
            <a:endParaRPr lang="en-US" altLang="ja-JP" sz="1800" b="1" i="1" dirty="0" smtClean="0">
              <a:solidFill>
                <a:schemeClr val="hlink"/>
              </a:solidFill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  <a:p>
            <a:pPr algn="ctr" eaLnBrk="1" hangingPunct="1"/>
            <a:endParaRPr lang="en-US" altLang="ja-JP" sz="1800" b="1" i="1" dirty="0" smtClean="0">
              <a:solidFill>
                <a:schemeClr val="hlink"/>
              </a:solidFill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  <a:p>
            <a:pPr algn="ctr" eaLnBrk="1" hangingPunct="1"/>
            <a:endParaRPr lang="en-US" altLang="ja-JP" sz="1800" b="1" dirty="0" smtClean="0">
              <a:solidFill>
                <a:schemeClr val="hlink"/>
              </a:solidFill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  <a:p>
            <a:pPr algn="ctr" eaLnBrk="1" hangingPunct="1"/>
            <a:endParaRPr lang="en-US" altLang="ja-JP" sz="1800" b="1" dirty="0">
              <a:solidFill>
                <a:schemeClr val="hlink"/>
              </a:solidFill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  <a:p>
            <a:pPr algn="ctr" eaLnBrk="1" hangingPunct="1"/>
            <a:r>
              <a:rPr lang="en-US" altLang="ja-JP" sz="1800" b="1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June 2019</a:t>
            </a:r>
            <a:endParaRPr lang="en-US" altLang="ja-JP" sz="1800" b="1" dirty="0" smtClean="0">
              <a:solidFill>
                <a:schemeClr val="hlink"/>
              </a:solidFill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  <a:p>
            <a:pPr algn="ctr" eaLnBrk="1" hangingPunct="1"/>
            <a:endParaRPr lang="en-US" altLang="ja-JP" sz="1800" b="1" i="1" dirty="0" smtClean="0">
              <a:solidFill>
                <a:schemeClr val="hlink"/>
              </a:solidFill>
              <a:latin typeface="Saysettha Lao" pitchFamily="34" charset="0"/>
              <a:ea typeface="ＭＳ Ｐゴシック" charset="-128"/>
            </a:endParaRPr>
          </a:p>
        </p:txBody>
      </p:sp>
      <p:pic>
        <p:nvPicPr>
          <p:cNvPr id="3076" name="Picture 4" descr="D:\Year2018\ooooo\SU\Org\su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14600"/>
            <a:ext cx="3214574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5371DD8-E7F2-4B8C-86D5-1DB7CB062CB4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744538" y="692150"/>
            <a:ext cx="8086725" cy="649288"/>
          </a:xfrm>
        </p:spPr>
        <p:txBody>
          <a:bodyPr/>
          <a:lstStyle/>
          <a:p>
            <a:pPr eaLnBrk="1" hangingPunct="1"/>
            <a:r>
              <a:rPr lang="en-GB" altLang="ja-JP" sz="24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III. Current situation of </a:t>
            </a:r>
            <a:r>
              <a:rPr lang="en-GB" altLang="ja-JP" sz="24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</a:t>
            </a:r>
            <a:r>
              <a:rPr lang="en-US" altLang="ja-JP" sz="2400" dirty="0" err="1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edagogical</a:t>
            </a:r>
            <a:r>
              <a:rPr lang="en-GB" altLang="ja-JP" sz="24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GB" altLang="ja-JP" sz="24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education in </a:t>
            </a:r>
            <a:r>
              <a:rPr lang="en-GB" altLang="ja-JP" sz="2400" dirty="0" err="1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Souphanouvong</a:t>
            </a:r>
            <a:r>
              <a:rPr lang="en-GB" altLang="ja-JP" sz="24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University, Lao PDR</a:t>
            </a:r>
            <a:endParaRPr lang="en-GB" altLang="ja-JP" sz="2400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16113"/>
            <a:ext cx="8086725" cy="4479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ja-JP" sz="32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</a:t>
            </a:r>
            <a:r>
              <a:rPr lang="en-US" altLang="ja-JP" sz="3200" dirty="0" err="1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edagogy</a:t>
            </a:r>
            <a:r>
              <a:rPr lang="en-GB" altLang="ja-JP" sz="32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education in </a:t>
            </a:r>
            <a:r>
              <a:rPr lang="en-GB" altLang="ja-JP" sz="3200" dirty="0" err="1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Souphanouvong</a:t>
            </a:r>
            <a:r>
              <a:rPr lang="en-GB" altLang="ja-JP" sz="32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University </a:t>
            </a:r>
            <a:r>
              <a:rPr lang="pt-BR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has </a:t>
            </a:r>
            <a:r>
              <a:rPr lang="pt-BR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expanded rapidly in recent decade</a:t>
            </a:r>
          </a:p>
          <a:p>
            <a:pPr eaLnBrk="1" hangingPunct="1">
              <a:lnSpc>
                <a:spcPct val="90000"/>
              </a:lnSpc>
            </a:pPr>
            <a:r>
              <a:rPr lang="pt-BR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But, such development is not consistent with the actual labor demand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Too much main stream professional education compared to TVET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In main stream professional education, there is also imbalance among disciplines</a:t>
            </a:r>
            <a:endParaRPr lang="en-GB" altLang="ja-JP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5371DD8-E7F2-4B8C-86D5-1DB7CB062CB4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744538" y="692150"/>
            <a:ext cx="8086725" cy="649288"/>
          </a:xfrm>
        </p:spPr>
        <p:txBody>
          <a:bodyPr/>
          <a:lstStyle/>
          <a:p>
            <a:pPr eaLnBrk="1" hangingPunct="1"/>
            <a:r>
              <a:rPr lang="en-GB" altLang="ja-JP" sz="24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III. Current situation of </a:t>
            </a:r>
            <a:r>
              <a:rPr lang="en-GB" altLang="ja-JP" sz="24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</a:t>
            </a:r>
            <a:r>
              <a:rPr lang="en-US" altLang="ja-JP" sz="2400" dirty="0" err="1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edagogical</a:t>
            </a:r>
            <a:r>
              <a:rPr lang="en-GB" altLang="ja-JP" sz="24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GB" altLang="ja-JP" sz="24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education in </a:t>
            </a:r>
            <a:r>
              <a:rPr lang="en-GB" altLang="ja-JP" sz="2400" dirty="0" err="1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Souphanouvong</a:t>
            </a:r>
            <a:r>
              <a:rPr lang="en-GB" altLang="ja-JP" sz="24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University (SU), Lao PDR</a:t>
            </a:r>
            <a:endParaRPr lang="en-GB" altLang="ja-JP" sz="2400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16113"/>
            <a:ext cx="8086725" cy="4479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is 1 of 5 public higher education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institutions</a:t>
            </a:r>
            <a:endParaRPr lang="th-TH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academic structure comprises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Faculty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 Education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(FOE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Faculty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Economics and Tourism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(FET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Faculty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Engineering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(FEN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Faculty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Agriculture and Forest Resource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(FAF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Faculty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Architecture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(FAR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), 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Faculty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Languages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(FOL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Faculty of Education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(FOE)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take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response for pedagogy training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altLang="ja-JP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87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5371DD8-E7F2-4B8C-86D5-1DB7CB062CB4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744538" y="692150"/>
            <a:ext cx="8086725" cy="649288"/>
          </a:xfrm>
        </p:spPr>
        <p:txBody>
          <a:bodyPr/>
          <a:lstStyle/>
          <a:p>
            <a:pPr eaLnBrk="1" hangingPunct="1"/>
            <a:r>
              <a:rPr lang="en-GB" altLang="ja-JP" sz="24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III. Current situation of </a:t>
            </a:r>
            <a:r>
              <a:rPr lang="en-GB" altLang="ja-JP" sz="24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</a:t>
            </a:r>
            <a:r>
              <a:rPr lang="en-US" altLang="ja-JP" sz="2400" dirty="0" err="1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edagogical</a:t>
            </a:r>
            <a:r>
              <a:rPr lang="en-GB" altLang="ja-JP" sz="24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GB" altLang="ja-JP" sz="24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education in </a:t>
            </a:r>
            <a:r>
              <a:rPr lang="en-GB" altLang="ja-JP" sz="2400" dirty="0" err="1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Souphanouvong</a:t>
            </a:r>
            <a:r>
              <a:rPr lang="en-GB" altLang="ja-JP" sz="24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University (SU), Lao PDR</a:t>
            </a:r>
            <a:endParaRPr lang="en-GB" altLang="ja-JP" sz="2400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16113"/>
            <a:ext cx="8086725" cy="4479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</a:t>
            </a:r>
            <a:r>
              <a:rPr lang="en-US" altLang="ja-JP" dirty="0" err="1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edagogical</a:t>
            </a:r>
            <a:r>
              <a:rPr lang="en-GB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education </a:t>
            </a:r>
            <a:r>
              <a:rPr lang="pt-BR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has </a:t>
            </a:r>
            <a:r>
              <a:rPr lang="pt-BR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expanded rapidly in recent decade</a:t>
            </a:r>
          </a:p>
          <a:p>
            <a:pPr eaLnBrk="1" hangingPunct="1">
              <a:lnSpc>
                <a:spcPct val="90000"/>
              </a:lnSpc>
            </a:pPr>
            <a:r>
              <a:rPr lang="pt-BR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But, such development is not consistent with the actual labor demand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Too much main stream professional education </a:t>
            </a:r>
            <a:r>
              <a:rPr lang="pt-BR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for secondary school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Government asks SU for only producing university and specialist teacher</a:t>
            </a:r>
            <a:endParaRPr lang="en-GB" altLang="ja-JP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53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5371DD8-E7F2-4B8C-86D5-1DB7CB062CB4}" type="slidenum">
              <a:rPr lang="en-US" altLang="ja-JP"/>
              <a:pPr/>
              <a:t>13</a:t>
            </a:fld>
            <a:endParaRPr lang="en-US" altLang="ja-JP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744538" y="692150"/>
            <a:ext cx="8086725" cy="649288"/>
          </a:xfrm>
        </p:spPr>
        <p:txBody>
          <a:bodyPr/>
          <a:lstStyle/>
          <a:p>
            <a:pPr marL="812800" indent="-812800" eaLnBrk="1" hangingPunct="1"/>
            <a:r>
              <a:rPr lang="en-US" altLang="ja-JP" sz="32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IV. </a:t>
            </a:r>
            <a:r>
              <a:rPr lang="en-US" altLang="ja-JP" sz="32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Future </a:t>
            </a:r>
            <a:r>
              <a:rPr lang="en-US" altLang="ja-JP" sz="3200" dirty="0" err="1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prospectrum</a:t>
            </a:r>
            <a:endParaRPr lang="en-US" altLang="ja-JP" sz="3200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16113"/>
            <a:ext cx="8086725" cy="4479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Pedagogical Training in SU will be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focussing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on university teacher training and on science and technology sector</a:t>
            </a:r>
            <a:endParaRPr lang="th-TH" i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“Training is essential as it activates lifelong learning for teacher educator in SU because it is the knowledge and skills improvement and to learn the new theory and new sciences”.</a:t>
            </a:r>
            <a:endParaRPr lang="en-GB" altLang="ja-JP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ja-JP" i="1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New facilities has to improve for suitable change.</a:t>
            </a:r>
            <a:endParaRPr lang="en-GB" altLang="ja-JP" i="1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87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5371DD8-E7F2-4B8C-86D5-1DB7CB062CB4}" type="slidenum">
              <a:rPr lang="en-US" altLang="ja-JP"/>
              <a:pPr/>
              <a:t>14</a:t>
            </a:fld>
            <a:endParaRPr lang="en-US" altLang="ja-JP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744538" y="381000"/>
            <a:ext cx="8086725" cy="649288"/>
          </a:xfrm>
        </p:spPr>
        <p:txBody>
          <a:bodyPr/>
          <a:lstStyle/>
          <a:p>
            <a:pPr marL="812800" indent="-812800" eaLnBrk="1" hangingPunct="1"/>
            <a:r>
              <a:rPr lang="en-US" altLang="ja-JP" sz="32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IV. </a:t>
            </a:r>
            <a:r>
              <a:rPr lang="en-US" altLang="ja-JP" sz="32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Future </a:t>
            </a:r>
            <a:r>
              <a:rPr lang="en-US" altLang="ja-JP" sz="3200" dirty="0" err="1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prospectrum</a:t>
            </a:r>
            <a:r>
              <a:rPr lang="th-TH" altLang="ja-JP" sz="3200" dirty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altLang="ja-JP" sz="32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(</a:t>
            </a:r>
            <a:r>
              <a:rPr lang="en-US" altLang="ja-JP" sz="3200" dirty="0" err="1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cont</a:t>
            </a:r>
            <a:r>
              <a:rPr lang="en-US" altLang="ja-JP" sz="32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’)</a:t>
            </a:r>
            <a:endParaRPr lang="en-US" altLang="ja-JP" sz="3200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295400"/>
            <a:ext cx="8086725" cy="5100639"/>
          </a:xfrm>
        </p:spPr>
        <p:txBody>
          <a:bodyPr/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improve pedagogical skills of young professionals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SU, 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goals of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pedagogical trainings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are that participants learn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• plan a course as a coherent entity 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• plan and apply teaching methods that activate and engage students 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• apply teaching methods that promote students generic skills and working life competences 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• develop teaching together with other teachers </a:t>
            </a:r>
          </a:p>
          <a:p>
            <a:pPr marL="0" indent="0">
              <a:buNone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• become more aware of own teaching practices and make plans for developing own teacher expertise.</a:t>
            </a:r>
            <a:r>
              <a:rPr lang="en-US" sz="2800" dirty="0"/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altLang="ja-JP" i="1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53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0C34E43-6C53-4CA1-AEE4-24BE88AF9B60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Presentation Outline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12800" indent="-812800" eaLnBrk="1" hangingPunct="1">
              <a:buFont typeface="Wingdings" pitchFamily="2" charset="2"/>
              <a:buAutoNum type="romanUcPeriod"/>
            </a:pPr>
            <a:r>
              <a:rPr lang="en-US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Overview of education policy and directions of the Lao government</a:t>
            </a:r>
          </a:p>
          <a:p>
            <a:pPr marL="812800" indent="-812800" eaLnBrk="1" hangingPunct="1">
              <a:buFont typeface="Wingdings" pitchFamily="2" charset="2"/>
              <a:buAutoNum type="romanUcPeriod"/>
            </a:pPr>
            <a:r>
              <a:rPr lang="en-US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Professional Education System Structure</a:t>
            </a:r>
          </a:p>
          <a:p>
            <a:pPr marL="812800" indent="-812800" eaLnBrk="1" hangingPunct="1">
              <a:buFont typeface="Wingdings" pitchFamily="2" charset="2"/>
              <a:buAutoNum type="romanUcPeriod"/>
            </a:pPr>
            <a:r>
              <a:rPr lang="en-GB" altLang="ja-JP" sz="32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Current situation of </a:t>
            </a:r>
            <a:r>
              <a:rPr lang="en-GB" altLang="ja-JP" sz="32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pedagogical </a:t>
            </a:r>
            <a:r>
              <a:rPr lang="en-GB" altLang="ja-JP" sz="32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education in </a:t>
            </a:r>
            <a:r>
              <a:rPr lang="en-GB" altLang="ja-JP" sz="32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Lao PDR</a:t>
            </a:r>
            <a:endParaRPr lang="en-US" altLang="ja-JP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  <a:p>
            <a:pPr marL="812800" indent="-812800" eaLnBrk="1" hangingPunct="1">
              <a:buFont typeface="Wingdings" pitchFamily="2" charset="2"/>
              <a:buAutoNum type="romanUcPeriod"/>
            </a:pPr>
            <a:r>
              <a:rPr lang="en-US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Future </a:t>
            </a:r>
            <a:r>
              <a:rPr lang="en-US" altLang="ja-JP" dirty="0" err="1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prospect</a:t>
            </a:r>
            <a:r>
              <a:rPr lang="en-US" altLang="ja-JP" dirty="0" err="1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r</a:t>
            </a:r>
            <a:r>
              <a:rPr lang="en-US" altLang="ja-JP" dirty="0" err="1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um</a:t>
            </a:r>
            <a:endParaRPr lang="en-US" altLang="ja-JP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9AD511AD-89DC-493D-8213-C625577BB70D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z="3000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I. Education Development policy</a:t>
            </a:r>
            <a:endParaRPr lang="th-TH" altLang="ja-JP" sz="3000" dirty="0" smtClean="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sz="2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Education is a core of human resource development to serve the country’s socio-economic development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To enhance human resource development is one of the government’s priorities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sz="2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HRD is carried out through the three </a:t>
            </a:r>
            <a:r>
              <a:rPr lang="en-US" altLang="ja-JP" sz="2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programs </a:t>
            </a:r>
            <a:r>
              <a:rPr lang="en-US" altLang="ja-JP" sz="2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as follows: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sz="2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	1. Increase equitable access to education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sz="2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	2. Improve education quality and </a:t>
            </a:r>
            <a:r>
              <a:rPr lang="en-US" altLang="ja-JP" sz="2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education framework</a:t>
            </a:r>
            <a:endParaRPr lang="en-US" altLang="ja-JP" sz="2600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ja-JP" sz="2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	3. Strengthen education management</a:t>
            </a:r>
            <a:endParaRPr lang="th-TH" altLang="ja-JP" sz="2600" dirty="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FB62FE0-23F8-4937-B763-8AA4AF53E134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z="3000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I. Education Development </a:t>
            </a:r>
            <a:r>
              <a:rPr lang="en-US" altLang="ja-JP" sz="3000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policy (</a:t>
            </a:r>
            <a:r>
              <a:rPr lang="en-US" altLang="ja-JP" sz="3000" dirty="0" err="1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cont</a:t>
            </a:r>
            <a:r>
              <a:rPr lang="en-US" altLang="ja-JP" sz="3000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’)</a:t>
            </a:r>
            <a:endParaRPr lang="th-TH" altLang="ja-JP" sz="3000" dirty="0" smtClean="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sz="2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Requirements for education development</a:t>
            </a:r>
          </a:p>
          <a:p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Consistency with national socio-economic development plan and human resource development plan</a:t>
            </a:r>
          </a:p>
          <a:p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Need to ensure three characteristics: national, modern and scientific, and interpersonal characteristics</a:t>
            </a:r>
          </a:p>
          <a:p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Learners should be developed in five pillars such as morale, intellectual, labor, physical strength and </a:t>
            </a:r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arts</a:t>
            </a:r>
            <a:endParaRPr lang="en-US" altLang="ja-JP" sz="2000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  <a:p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Learners should gain a good balance between theories and practices</a:t>
            </a:r>
          </a:p>
          <a:p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Learners should be encouraged to learn both in the classroom and real life situation</a:t>
            </a:r>
          </a:p>
          <a:p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Ensure high quality and constancy with the regional and global contexts</a:t>
            </a:r>
          </a:p>
          <a:p>
            <a:pPr lvl="1" eaLnBrk="1" hangingPunct="1">
              <a:lnSpc>
                <a:spcPct val="90000"/>
              </a:lnSpc>
            </a:pPr>
            <a:endParaRPr lang="th-TH" altLang="ja-JP" sz="22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ja-JP" smtClean="0">
                <a:ea typeface="ＭＳ Ｐゴシック" charset="-128"/>
              </a:rPr>
              <a:t>Education Sector Developmen strategies and policies</a:t>
            </a:r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293F0EE-C861-4C43-A0B7-D1D79CF2F12E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2838450" y="0"/>
            <a:ext cx="5545138" cy="863600"/>
          </a:xfrm>
          <a:solidFill>
            <a:srgbClr val="0066FF"/>
          </a:solidFill>
          <a:ln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ja-JP" sz="2500" b="1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Education </a:t>
            </a:r>
            <a:r>
              <a:rPr lang="en-US" altLang="ja-JP" sz="2500" b="1" dirty="0" smtClean="0">
                <a:solidFill>
                  <a:schemeClr val="bg1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System Structure </a:t>
            </a:r>
          </a:p>
        </p:txBody>
      </p:sp>
      <p:sp>
        <p:nvSpPr>
          <p:cNvPr id="7174" name="Rectangle 4"/>
          <p:cNvSpPr>
            <a:spLocks noChangeArrowheads="1"/>
          </p:cNvSpPr>
          <p:nvPr/>
        </p:nvSpPr>
        <p:spPr bwMode="auto">
          <a:xfrm>
            <a:off x="1754188" y="5791200"/>
            <a:ext cx="5041900" cy="836612"/>
          </a:xfrm>
          <a:prstGeom prst="rect">
            <a:avLst/>
          </a:prstGeom>
          <a:solidFill>
            <a:srgbClr val="00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pPr eaLnBrk="1" hangingPunct="1"/>
            <a:r>
              <a:rPr lang="en-US" altLang="ja-JP" sz="2000" b="1" dirty="0">
                <a:solidFill>
                  <a:schemeClr val="bg1"/>
                </a:solidFill>
                <a:latin typeface="Saysettha Lao" pitchFamily="34" charset="0"/>
                <a:ea typeface="ＭＳ Ｐゴシック" charset="-128"/>
              </a:rPr>
              <a:t>	        </a:t>
            </a:r>
            <a:r>
              <a:rPr lang="en-US" altLang="ja-JP" sz="2000" b="1" dirty="0">
                <a:solidFill>
                  <a:schemeClr val="bg1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Kindergarten( 3- </a:t>
            </a:r>
            <a:r>
              <a:rPr lang="en-US" altLang="ja-JP" sz="2000" b="1" dirty="0" smtClean="0">
                <a:solidFill>
                  <a:schemeClr val="bg1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5 </a:t>
            </a:r>
            <a:r>
              <a:rPr lang="en-US" altLang="ja-JP" sz="2000" b="1" dirty="0" err="1">
                <a:solidFill>
                  <a:schemeClr val="bg1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yrs</a:t>
            </a:r>
            <a:r>
              <a:rPr lang="en-US" altLang="ja-JP" sz="2000" b="1" dirty="0">
                <a:solidFill>
                  <a:schemeClr val="bg1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)</a:t>
            </a:r>
          </a:p>
          <a:p>
            <a:pPr eaLnBrk="1" hangingPunct="1"/>
            <a:endParaRPr lang="en-US" altLang="ja-JP" sz="800" b="1" dirty="0">
              <a:solidFill>
                <a:schemeClr val="bg1"/>
              </a:solidFill>
              <a:latin typeface="Saysettha Lao" pitchFamily="34" charset="0"/>
              <a:ea typeface="ＭＳ Ｐゴシック" charset="-128"/>
            </a:endParaRPr>
          </a:p>
          <a:p>
            <a:pPr eaLnBrk="1" hangingPunct="1"/>
            <a:r>
              <a:rPr lang="en-US" altLang="ja-JP" sz="2000" b="1" dirty="0">
                <a:solidFill>
                  <a:schemeClr val="bg1"/>
                </a:solidFill>
                <a:latin typeface="Saysettha Lao" pitchFamily="34" charset="0"/>
                <a:ea typeface="ＭＳ Ｐゴシック" charset="-128"/>
              </a:rPr>
              <a:t>                     </a:t>
            </a:r>
            <a:r>
              <a:rPr lang="en-US" altLang="ja-JP" sz="2000" b="1" dirty="0" err="1">
                <a:solidFill>
                  <a:schemeClr val="bg1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Creche</a:t>
            </a:r>
            <a:r>
              <a:rPr lang="en-US" altLang="ja-JP" sz="2000" b="1" dirty="0">
                <a:solidFill>
                  <a:schemeClr val="bg1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( 3 m </a:t>
            </a:r>
            <a:r>
              <a:rPr lang="en-US" altLang="ja-JP" sz="2000" b="1" dirty="0" smtClean="0">
                <a:solidFill>
                  <a:schemeClr val="bg1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- </a:t>
            </a:r>
            <a:r>
              <a:rPr lang="en-US" altLang="ja-JP" sz="2000" b="1" dirty="0">
                <a:solidFill>
                  <a:schemeClr val="bg1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3 </a:t>
            </a:r>
            <a:r>
              <a:rPr lang="en-US" altLang="ja-JP" sz="2000" b="1" dirty="0" err="1">
                <a:solidFill>
                  <a:schemeClr val="bg1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yrs</a:t>
            </a:r>
            <a:r>
              <a:rPr lang="en-US" altLang="ja-JP" sz="2000" b="1" dirty="0">
                <a:solidFill>
                  <a:schemeClr val="bg1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 )</a:t>
            </a:r>
          </a:p>
        </p:txBody>
      </p:sp>
      <p:sp>
        <p:nvSpPr>
          <p:cNvPr id="7175" name="Rectangle 5"/>
          <p:cNvSpPr>
            <a:spLocks noChangeArrowheads="1"/>
          </p:cNvSpPr>
          <p:nvPr/>
        </p:nvSpPr>
        <p:spPr bwMode="auto">
          <a:xfrm>
            <a:off x="1746599" y="4451677"/>
            <a:ext cx="5041900" cy="1170781"/>
          </a:xfrm>
          <a:prstGeom prst="rect">
            <a:avLst/>
          </a:prstGeom>
          <a:solidFill>
            <a:srgbClr val="00CC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00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altLang="ja-JP" sz="2000" b="1" dirty="0">
                <a:solidFill>
                  <a:srgbClr val="CCEC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UPE( 5 </a:t>
            </a:r>
            <a:r>
              <a:rPr lang="en-US" altLang="ja-JP" sz="2000" b="1" dirty="0" err="1">
                <a:solidFill>
                  <a:srgbClr val="CCEC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yrs</a:t>
            </a:r>
            <a:r>
              <a:rPr lang="en-US" altLang="ja-JP" sz="2000" b="1" dirty="0">
                <a:solidFill>
                  <a:srgbClr val="CCEC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 </a:t>
            </a:r>
            <a:r>
              <a:rPr lang="en-US" altLang="ja-JP" sz="2000" b="1" dirty="0">
                <a:solidFill>
                  <a:srgbClr val="CCECFF"/>
                </a:solidFill>
                <a:latin typeface="Saysettha Lao" pitchFamily="34" charset="0"/>
                <a:ea typeface="ＭＳ Ｐゴシック" charset="-128"/>
              </a:rPr>
              <a:t>)</a:t>
            </a:r>
          </a:p>
        </p:txBody>
      </p:sp>
      <p:sp>
        <p:nvSpPr>
          <p:cNvPr id="7176" name="Rectangle 6"/>
          <p:cNvSpPr>
            <a:spLocks noChangeArrowheads="1"/>
          </p:cNvSpPr>
          <p:nvPr/>
        </p:nvSpPr>
        <p:spPr bwMode="auto">
          <a:xfrm>
            <a:off x="1766888" y="3429000"/>
            <a:ext cx="5041900" cy="1022677"/>
          </a:xfrm>
          <a:prstGeom prst="rect">
            <a:avLst/>
          </a:prstGeom>
          <a:solidFill>
            <a:srgbClr val="FFFF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00"/>
            </a:extrusionClr>
          </a:sp3d>
        </p:spPr>
        <p:txBody>
          <a:bodyPr wrap="none" anchor="ctr">
            <a:flatTx/>
          </a:bodyPr>
          <a:lstStyle/>
          <a:p>
            <a:pPr eaLnBrk="1" hangingPunct="1"/>
            <a:r>
              <a:rPr lang="en-US" altLang="ja-JP" sz="2000" b="1" dirty="0">
                <a:solidFill>
                  <a:srgbClr val="CCECFF"/>
                </a:solidFill>
                <a:latin typeface="Saysettha Lao" pitchFamily="34" charset="0"/>
                <a:ea typeface="ＭＳ Ｐゴシック" charset="-128"/>
              </a:rPr>
              <a:t>                    </a:t>
            </a:r>
            <a:r>
              <a:rPr lang="en-US" altLang="ja-JP" sz="2000" b="1" dirty="0">
                <a:solidFill>
                  <a:srgbClr val="CCEC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LSE (4 </a:t>
            </a:r>
            <a:r>
              <a:rPr lang="en-US" altLang="ja-JP" sz="2000" b="1" dirty="0" err="1">
                <a:solidFill>
                  <a:srgbClr val="CCEC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yrs</a:t>
            </a:r>
            <a:r>
              <a:rPr lang="en-US" altLang="ja-JP" sz="2000" b="1" dirty="0">
                <a:solidFill>
                  <a:srgbClr val="CCEC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)</a:t>
            </a:r>
          </a:p>
        </p:txBody>
      </p:sp>
      <p:sp>
        <p:nvSpPr>
          <p:cNvPr id="7177" name="Rectangle 7"/>
          <p:cNvSpPr>
            <a:spLocks noChangeArrowheads="1"/>
          </p:cNvSpPr>
          <p:nvPr/>
        </p:nvSpPr>
        <p:spPr bwMode="auto">
          <a:xfrm>
            <a:off x="1779588" y="2525713"/>
            <a:ext cx="2809875" cy="903288"/>
          </a:xfrm>
          <a:prstGeom prst="rect">
            <a:avLst/>
          </a:prstGeom>
          <a:solidFill>
            <a:srgbClr val="FF660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6600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altLang="ja-JP" sz="2000" b="1" dirty="0">
                <a:solidFill>
                  <a:srgbClr val="CCEC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USE ( 3 </a:t>
            </a:r>
            <a:r>
              <a:rPr lang="en-US" altLang="ja-JP" sz="2000" b="1" dirty="0" err="1">
                <a:solidFill>
                  <a:srgbClr val="CCEC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yrs</a:t>
            </a:r>
            <a:r>
              <a:rPr lang="en-US" altLang="ja-JP" sz="2000" b="1" dirty="0">
                <a:solidFill>
                  <a:srgbClr val="CCEC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)</a:t>
            </a:r>
          </a:p>
        </p:txBody>
      </p:sp>
      <p:sp>
        <p:nvSpPr>
          <p:cNvPr id="7178" name="Rectangle 8"/>
          <p:cNvSpPr>
            <a:spLocks noChangeArrowheads="1"/>
          </p:cNvSpPr>
          <p:nvPr/>
        </p:nvSpPr>
        <p:spPr bwMode="auto">
          <a:xfrm>
            <a:off x="4668838" y="2743200"/>
            <a:ext cx="2089150" cy="719138"/>
          </a:xfrm>
          <a:prstGeom prst="rect">
            <a:avLst/>
          </a:prstGeom>
          <a:solidFill>
            <a:schemeClr val="accent2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endParaRPr lang="th-TH" altLang="ja-JP">
              <a:latin typeface="Saysettha Lao" pitchFamily="34" charset="0"/>
            </a:endParaRPr>
          </a:p>
        </p:txBody>
      </p:sp>
      <p:sp>
        <p:nvSpPr>
          <p:cNvPr id="7179" name="Text Box 9"/>
          <p:cNvSpPr txBox="1">
            <a:spLocks noChangeArrowheads="1"/>
          </p:cNvSpPr>
          <p:nvPr/>
        </p:nvSpPr>
        <p:spPr bwMode="auto">
          <a:xfrm>
            <a:off x="4706938" y="2743200"/>
            <a:ext cx="1800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ja-JP" b="1" dirty="0">
                <a:solidFill>
                  <a:srgbClr val="FFFF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TVET</a:t>
            </a:r>
          </a:p>
          <a:p>
            <a:pPr algn="ctr" eaLnBrk="1" hangingPunct="1"/>
            <a:r>
              <a:rPr lang="en-US" altLang="ja-JP" b="1" dirty="0">
                <a:solidFill>
                  <a:srgbClr val="FFFF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( 2 </a:t>
            </a:r>
            <a:r>
              <a:rPr lang="en-US" altLang="ja-JP" b="1" dirty="0" smtClean="0">
                <a:solidFill>
                  <a:srgbClr val="FFFF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- </a:t>
            </a:r>
            <a:r>
              <a:rPr lang="en-US" altLang="ja-JP" b="1" dirty="0">
                <a:solidFill>
                  <a:srgbClr val="FFFF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3 </a:t>
            </a:r>
            <a:r>
              <a:rPr lang="en-US" altLang="ja-JP" b="1" dirty="0" err="1">
                <a:solidFill>
                  <a:srgbClr val="FFFF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yrs</a:t>
            </a:r>
            <a:r>
              <a:rPr lang="en-US" altLang="ja-JP" b="1" dirty="0">
                <a:solidFill>
                  <a:srgbClr val="FFFF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)</a:t>
            </a:r>
          </a:p>
        </p:txBody>
      </p:sp>
      <p:sp>
        <p:nvSpPr>
          <p:cNvPr id="7180" name="Rectangle 10"/>
          <p:cNvSpPr>
            <a:spLocks noChangeArrowheads="1"/>
          </p:cNvSpPr>
          <p:nvPr/>
        </p:nvSpPr>
        <p:spPr bwMode="auto">
          <a:xfrm>
            <a:off x="1771650" y="1600200"/>
            <a:ext cx="1123950" cy="1000125"/>
          </a:xfrm>
          <a:prstGeom prst="rect">
            <a:avLst/>
          </a:prstGeom>
          <a:solidFill>
            <a:srgbClr val="FF0066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66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altLang="ja-JP" b="1" dirty="0" smtClean="0">
                <a:solidFill>
                  <a:schemeClr val="bg1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University </a:t>
            </a:r>
          </a:p>
          <a:p>
            <a:pPr algn="ctr" eaLnBrk="1" hangingPunct="1"/>
            <a:r>
              <a:rPr lang="en-US" altLang="ja-JP" b="1" dirty="0" smtClean="0">
                <a:solidFill>
                  <a:schemeClr val="bg1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(4-6 </a:t>
            </a:r>
            <a:r>
              <a:rPr lang="en-US" altLang="ja-JP" b="1" dirty="0" err="1" smtClean="0">
                <a:solidFill>
                  <a:schemeClr val="bg1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yrs</a:t>
            </a:r>
            <a:r>
              <a:rPr lang="en-US" altLang="ja-JP" b="1" dirty="0" smtClean="0">
                <a:solidFill>
                  <a:schemeClr val="bg1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)</a:t>
            </a:r>
          </a:p>
          <a:p>
            <a:pPr algn="ctr" eaLnBrk="1" hangingPunct="1"/>
            <a:endParaRPr lang="en-US" altLang="ja-JP" b="1" dirty="0">
              <a:solidFill>
                <a:schemeClr val="bg1"/>
              </a:solidFill>
              <a:latin typeface="Phetsarath OT" pitchFamily="2" charset="0"/>
              <a:ea typeface="ＭＳ Ｐゴシック" charset="-128"/>
              <a:cs typeface="Phetsarath OT" pitchFamily="2" charset="0"/>
            </a:endParaRPr>
          </a:p>
        </p:txBody>
      </p:sp>
      <p:sp>
        <p:nvSpPr>
          <p:cNvPr id="7181" name="Rectangle 11"/>
          <p:cNvSpPr>
            <a:spLocks noChangeArrowheads="1"/>
          </p:cNvSpPr>
          <p:nvPr/>
        </p:nvSpPr>
        <p:spPr bwMode="auto">
          <a:xfrm>
            <a:off x="1958975" y="809625"/>
            <a:ext cx="647700" cy="790575"/>
          </a:xfrm>
          <a:prstGeom prst="rect">
            <a:avLst/>
          </a:prstGeom>
          <a:solidFill>
            <a:srgbClr val="FF0066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0066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endParaRPr lang="th-TH" altLang="ja-JP">
              <a:latin typeface="Saysettha Lao" pitchFamily="34" charset="0"/>
            </a:endParaRPr>
          </a:p>
        </p:txBody>
      </p:sp>
      <p:sp>
        <p:nvSpPr>
          <p:cNvPr id="7182" name="Text Box 12"/>
          <p:cNvSpPr txBox="1">
            <a:spLocks noChangeArrowheads="1"/>
          </p:cNvSpPr>
          <p:nvPr/>
        </p:nvSpPr>
        <p:spPr bwMode="auto">
          <a:xfrm>
            <a:off x="2847975" y="986135"/>
            <a:ext cx="49688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2400" b="1" dirty="0">
                <a:solidFill>
                  <a:srgbClr val="336600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  </a:t>
            </a:r>
            <a:r>
              <a:rPr lang="en-US" altLang="ja-JP" b="1" dirty="0">
                <a:solidFill>
                  <a:srgbClr val="336600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Medical </a:t>
            </a:r>
            <a:r>
              <a:rPr lang="en-US" altLang="ja-JP" b="1" dirty="0" smtClean="0">
                <a:solidFill>
                  <a:srgbClr val="336600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Sciences &amp;Postgraduate </a:t>
            </a:r>
            <a:r>
              <a:rPr lang="en-US" altLang="ja-JP" b="1" dirty="0">
                <a:solidFill>
                  <a:srgbClr val="336600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programs</a:t>
            </a:r>
          </a:p>
        </p:txBody>
      </p:sp>
      <p:sp>
        <p:nvSpPr>
          <p:cNvPr id="7183" name="Rectangle 13"/>
          <p:cNvSpPr>
            <a:spLocks noChangeArrowheads="1"/>
          </p:cNvSpPr>
          <p:nvPr/>
        </p:nvSpPr>
        <p:spPr bwMode="auto">
          <a:xfrm>
            <a:off x="3048000" y="1654175"/>
            <a:ext cx="1876425" cy="936625"/>
          </a:xfrm>
          <a:prstGeom prst="rect">
            <a:avLst/>
          </a:prstGeom>
          <a:solidFill>
            <a:srgbClr val="FF99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FF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/>
            <a:r>
              <a:rPr lang="en-US" altLang="ja-JP" b="1" dirty="0">
                <a:solidFill>
                  <a:srgbClr val="CCEC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Higher </a:t>
            </a:r>
          </a:p>
          <a:p>
            <a:pPr algn="ctr" eaLnBrk="1" hangingPunct="1"/>
            <a:r>
              <a:rPr lang="en-US" altLang="ja-JP" b="1" dirty="0">
                <a:solidFill>
                  <a:srgbClr val="CCEC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Diploma (  3  </a:t>
            </a:r>
            <a:r>
              <a:rPr lang="en-US" altLang="ja-JP" b="1" dirty="0" err="1">
                <a:solidFill>
                  <a:srgbClr val="CCEC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yrs</a:t>
            </a:r>
            <a:r>
              <a:rPr lang="en-US" altLang="ja-JP" sz="2000" b="1" dirty="0">
                <a:solidFill>
                  <a:srgbClr val="CCECFF"/>
                </a:solidFill>
                <a:latin typeface="Phetsarath OT" pitchFamily="2" charset="0"/>
                <a:ea typeface="ＭＳ Ｐゴシック" charset="-128"/>
                <a:cs typeface="Phetsarath OT" pitchFamily="2" charset="0"/>
              </a:rPr>
              <a:t> )</a:t>
            </a:r>
          </a:p>
        </p:txBody>
      </p:sp>
      <p:graphicFrame>
        <p:nvGraphicFramePr>
          <p:cNvPr id="270350" name="Group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7685589"/>
              </p:ext>
            </p:extLst>
          </p:nvPr>
        </p:nvGraphicFramePr>
        <p:xfrm>
          <a:off x="1144588" y="549275"/>
          <a:ext cx="593725" cy="6026151"/>
        </p:xfrm>
        <a:graphic>
          <a:graphicData uri="http://schemas.openxmlformats.org/drawingml/2006/table">
            <a:tbl>
              <a:tblPr/>
              <a:tblGrid>
                <a:gridCol w="593725"/>
              </a:tblGrid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25 </a:t>
                      </a:r>
                      <a:r>
                        <a:rPr kumimoji="0" lang="en-US" altLang="ja-JP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ice5 Lao" pitchFamily="34" charset="0"/>
                          <a:ea typeface="ＭＳ Ｐゴシック" charset="-128"/>
                        </a:rPr>
                        <a:t>yrs</a:t>
                      </a:r>
                      <a:endParaRPr kumimoji="0" lang="en-US" altLang="ja-JP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17 </a:t>
                      </a:r>
                      <a:r>
                        <a:rPr kumimoji="0" lang="en-US" altLang="ja-JP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ice5 Lao" pitchFamily="34" charset="0"/>
                          <a:ea typeface="ＭＳ Ｐゴシック" charset="-128"/>
                        </a:rPr>
                        <a:t>yrs</a:t>
                      </a:r>
                      <a:endParaRPr kumimoji="0" lang="en-US" altLang="ja-JP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altLang="ja-JP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charset="-128"/>
                        </a:rPr>
                        <a:t>3 </a:t>
                      </a:r>
                      <a:r>
                        <a:rPr kumimoji="0" lang="en-US" altLang="ja-JP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lice5 Lao" pitchFamily="34" charset="0"/>
                          <a:ea typeface="ＭＳ Ｐゴシック" charset="-128"/>
                        </a:rPr>
                        <a:t>¯ó</a:t>
                      </a:r>
                      <a:endParaRPr kumimoji="0" lang="en-US" altLang="ja-JP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CCFF"/>
                    </a:solidFill>
                  </a:tcPr>
                </a:tc>
              </a:tr>
            </a:tbl>
          </a:graphicData>
        </a:graphic>
      </p:graphicFrame>
      <p:sp>
        <p:nvSpPr>
          <p:cNvPr id="270400" name="Rectangle 64"/>
          <p:cNvSpPr>
            <a:spLocks noChangeArrowheads="1"/>
          </p:cNvSpPr>
          <p:nvPr/>
        </p:nvSpPr>
        <p:spPr bwMode="auto">
          <a:xfrm>
            <a:off x="7608888" y="2708275"/>
            <a:ext cx="1295400" cy="316865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FF00"/>
            </a:extrusionClr>
          </a:sp3d>
        </p:spPr>
        <p:txBody>
          <a:bodyPr wrap="none" anchor="ctr">
            <a:flatTx/>
          </a:bodyPr>
          <a:lstStyle/>
          <a:p>
            <a:pPr algn="ctr" eaLnBrk="1" hangingPunct="1">
              <a:defRPr/>
            </a:pPr>
            <a:endParaRPr lang="th-TH" altLang="ja-JP">
              <a:latin typeface="Saysettha Lao" pitchFamily="34" charset="0"/>
            </a:endParaRPr>
          </a:p>
        </p:txBody>
      </p:sp>
      <p:sp>
        <p:nvSpPr>
          <p:cNvPr id="7235" name="Text Box 65"/>
          <p:cNvSpPr txBox="1">
            <a:spLocks noChangeArrowheads="1"/>
          </p:cNvSpPr>
          <p:nvPr/>
        </p:nvSpPr>
        <p:spPr bwMode="auto">
          <a:xfrm>
            <a:off x="7622738" y="2997200"/>
            <a:ext cx="1292662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US" altLang="ja-JP" sz="2400" b="1" dirty="0" smtClean="0">
                <a:solidFill>
                  <a:srgbClr val="0000CC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Non</a:t>
            </a:r>
            <a:r>
              <a:rPr lang="th-TH" altLang="ja-JP" sz="2400" b="1" dirty="0" smtClean="0">
                <a:solidFill>
                  <a:srgbClr val="0000CC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 </a:t>
            </a:r>
            <a:r>
              <a:rPr lang="en-US" altLang="ja-JP" sz="2400" b="1" dirty="0" smtClean="0">
                <a:solidFill>
                  <a:srgbClr val="0000CC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Formal</a:t>
            </a:r>
            <a:endParaRPr lang="en-US" altLang="ja-JP" sz="2400" b="1" dirty="0">
              <a:solidFill>
                <a:srgbClr val="0000CC"/>
              </a:solidFill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  <a:p>
            <a:pPr algn="ctr" eaLnBrk="1" hangingPunct="1">
              <a:lnSpc>
                <a:spcPct val="150000"/>
              </a:lnSpc>
            </a:pPr>
            <a:r>
              <a:rPr lang="en-US" altLang="ja-JP" sz="2400" b="1" dirty="0" smtClean="0">
                <a:solidFill>
                  <a:srgbClr val="0000CC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Education</a:t>
            </a:r>
            <a:endParaRPr lang="en-US" altLang="ja-JP" sz="2400" b="1" dirty="0">
              <a:solidFill>
                <a:srgbClr val="0000CC"/>
              </a:solidFill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</p:txBody>
      </p:sp>
      <p:sp>
        <p:nvSpPr>
          <p:cNvPr id="7236" name="Text Box 66"/>
          <p:cNvSpPr txBox="1">
            <a:spLocks noChangeArrowheads="1"/>
          </p:cNvSpPr>
          <p:nvPr/>
        </p:nvSpPr>
        <p:spPr bwMode="auto">
          <a:xfrm>
            <a:off x="6516688" y="4437063"/>
            <a:ext cx="7762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th-TH" altLang="ja-JP">
              <a:latin typeface="Arial" charset="0"/>
            </a:endParaRPr>
          </a:p>
        </p:txBody>
      </p:sp>
      <p:sp>
        <p:nvSpPr>
          <p:cNvPr id="7237" name="Text Box 67"/>
          <p:cNvSpPr txBox="1">
            <a:spLocks noChangeArrowheads="1"/>
          </p:cNvSpPr>
          <p:nvPr/>
        </p:nvSpPr>
        <p:spPr bwMode="auto">
          <a:xfrm>
            <a:off x="7156450" y="2720975"/>
            <a:ext cx="792163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ja-JP" sz="2400">
              <a:solidFill>
                <a:srgbClr val="FF3300"/>
              </a:solidFill>
              <a:latin typeface="Arial" charset="0"/>
              <a:ea typeface="ＭＳ Ｐゴシック" charset="-128"/>
              <a:sym typeface="Wingdings 3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2400" b="1">
                <a:solidFill>
                  <a:srgbClr val="FF3300"/>
                </a:solidFill>
                <a:latin typeface="Arial" charset="0"/>
                <a:ea typeface="ＭＳ Ｐゴシック" charset="-128"/>
                <a:sym typeface="Wingdings 3" pitchFamily="18" charset="2"/>
              </a:rPr>
              <a:t>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2400" b="1">
                <a:solidFill>
                  <a:srgbClr val="FF3300"/>
                </a:solidFill>
                <a:latin typeface="Arial" charset="0"/>
                <a:ea typeface="ＭＳ Ｐゴシック" charset="-128"/>
                <a:sym typeface="Wingdings 3" pitchFamily="18" charset="2"/>
              </a:rPr>
              <a:t></a:t>
            </a:r>
          </a:p>
          <a:p>
            <a:pPr eaLnBrk="1" hangingPunct="1"/>
            <a:r>
              <a:rPr lang="en-US" altLang="ja-JP" sz="2400" b="1">
                <a:solidFill>
                  <a:srgbClr val="FF3300"/>
                </a:solidFill>
                <a:latin typeface="Arial" charset="0"/>
                <a:ea typeface="ＭＳ Ｐゴシック" charset="-128"/>
                <a:sym typeface="Wingdings 3" pitchFamily="18" charset="2"/>
              </a:rPr>
              <a:t></a:t>
            </a:r>
          </a:p>
          <a:p>
            <a:pPr eaLnBrk="1" hangingPunct="1"/>
            <a:endParaRPr lang="en-US" altLang="ja-JP" sz="2400" b="1">
              <a:solidFill>
                <a:srgbClr val="FF3300"/>
              </a:solidFill>
              <a:latin typeface="Arial" charset="0"/>
              <a:ea typeface="ＭＳ Ｐゴシック" charset="-128"/>
              <a:sym typeface="Wingdings 3" pitchFamily="18" charset="2"/>
            </a:endParaRPr>
          </a:p>
          <a:p>
            <a:pPr eaLnBrk="1" hangingPunct="1"/>
            <a:r>
              <a:rPr lang="en-US" altLang="ja-JP" sz="2400" b="1">
                <a:solidFill>
                  <a:srgbClr val="FF3300"/>
                </a:solidFill>
                <a:latin typeface="Arial" charset="0"/>
                <a:ea typeface="ＭＳ Ｐゴシック" charset="-128"/>
                <a:sym typeface="Wingdings 3" pitchFamily="18" charset="2"/>
              </a:rPr>
              <a:t></a:t>
            </a:r>
          </a:p>
          <a:p>
            <a:pPr eaLnBrk="1" hangingPunct="1"/>
            <a:r>
              <a:rPr lang="en-US" altLang="ja-JP" sz="2400" b="1">
                <a:solidFill>
                  <a:srgbClr val="FF3300"/>
                </a:solidFill>
                <a:latin typeface="Arial" charset="0"/>
                <a:ea typeface="ＭＳ Ｐゴシック" charset="-128"/>
                <a:sym typeface="Wingdings 3" pitchFamily="18" charset="2"/>
              </a:rPr>
              <a:t>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93A08B4-F0E2-412B-BD9C-5AEFA89F7FBF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z="3400" dirty="0" smtClean="0">
                <a:solidFill>
                  <a:schemeClr val="hlink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Professional education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900" y="1989138"/>
            <a:ext cx="8001000" cy="39925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ja-JP" sz="28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Professional education starts from upper secondary education consisting of technical and vocational education and training (TVET</a:t>
            </a:r>
            <a:r>
              <a:rPr lang="en-US" altLang="ja-JP" sz="28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), pedagogy training </a:t>
            </a:r>
            <a:r>
              <a:rPr lang="en-US" altLang="ja-JP" sz="28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and main stream higher education through upper secondary education.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ja-JP" dirty="0" smtClean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56E5292-13C1-4027-9225-29A615A3D003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744538" y="692150"/>
            <a:ext cx="8086725" cy="649288"/>
          </a:xfrm>
        </p:spPr>
        <p:txBody>
          <a:bodyPr/>
          <a:lstStyle/>
          <a:p>
            <a:pPr eaLnBrk="1" hangingPunct="1"/>
            <a:r>
              <a:rPr lang="en-GB" altLang="ja-JP" sz="3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TVET - Requirements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00201"/>
            <a:ext cx="8086725" cy="4795838"/>
          </a:xfrm>
        </p:spPr>
        <p:txBody>
          <a:bodyPr/>
          <a:lstStyle/>
          <a:p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TVET should be conducted according to three features, five education principles and ensuring meeting labor quality standards.</a:t>
            </a:r>
          </a:p>
          <a:p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TVET should ensure good balance between theories and practice, consistency, continuity, connectivity and life-long learning.</a:t>
            </a:r>
          </a:p>
          <a:p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TVET should ensure that learners can be self-employed, balancing between domestic and foreign labor supply.</a:t>
            </a:r>
          </a:p>
          <a:p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TVET should not discriminate learners regardless of their physical, mental, economical and social statuses</a:t>
            </a:r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GB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Formal and non-formal TVET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ja-JP" sz="18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Formal TVET</a:t>
            </a:r>
          </a:p>
          <a:p>
            <a:pPr lvl="2" eaLnBrk="1" hangingPunct="1">
              <a:lnSpc>
                <a:spcPct val="90000"/>
              </a:lnSpc>
            </a:pPr>
            <a:r>
              <a:rPr lang="en-GB" altLang="ja-JP" sz="1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Technical degree </a:t>
            </a:r>
            <a:r>
              <a:rPr lang="en-US" altLang="ja-JP" sz="1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(9+3 or 12+2)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ja-JP" sz="1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Diploma degree (12+2 or 12+3)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ja-JP" sz="1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Bachelor degree (12+4)</a:t>
            </a:r>
          </a:p>
          <a:p>
            <a:pPr lvl="1" eaLnBrk="1" hangingPunct="1">
              <a:lnSpc>
                <a:spcPct val="90000"/>
              </a:lnSpc>
            </a:pPr>
            <a:r>
              <a:rPr lang="en-GB" altLang="ja-JP" sz="18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Non-formal TVET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ja-JP" sz="16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Short term trainings conducted either by training institution or by the employers</a:t>
            </a:r>
            <a:endParaRPr lang="en-GB" altLang="ja-JP" sz="1600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  <a:p>
            <a:endParaRPr lang="en-US" altLang="ja-JP" sz="2000" dirty="0" smtClean="0">
              <a:ea typeface="ＭＳ Ｐゴシック" charset="-128"/>
            </a:endParaRPr>
          </a:p>
          <a:p>
            <a:pPr eaLnBrk="1" hangingPunct="1">
              <a:lnSpc>
                <a:spcPct val="90000"/>
              </a:lnSpc>
            </a:pPr>
            <a:endParaRPr lang="en-GB" altLang="ja-JP" dirty="0" smtClean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56E5292-13C1-4027-9225-29A615A3D003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744538" y="692150"/>
            <a:ext cx="8086725" cy="649288"/>
          </a:xfrm>
        </p:spPr>
        <p:txBody>
          <a:bodyPr/>
          <a:lstStyle/>
          <a:p>
            <a:pPr eaLnBrk="1" hangingPunct="1"/>
            <a:r>
              <a:rPr lang="en-GB" altLang="ja-JP" sz="3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Pedagogy </a:t>
            </a:r>
            <a:r>
              <a:rPr lang="en-GB" altLang="ja-JP" sz="3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- Requirements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16113"/>
            <a:ext cx="8086725" cy="4479925"/>
          </a:xfrm>
        </p:spPr>
        <p:txBody>
          <a:bodyPr/>
          <a:lstStyle/>
          <a:p>
            <a:r>
              <a:rPr lang="en-US" i="1" dirty="0">
                <a:latin typeface="Times New Roman" pitchFamily="18" charset="0"/>
                <a:cs typeface="Times New Roman" pitchFamily="18" charset="0"/>
              </a:rPr>
              <a:t>“Training is essential as it activates lifelong learning for teacher educator in the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higher</a:t>
            </a:r>
            <a:r>
              <a:rPr lang="th-TH" i="1" dirty="0" smtClean="0">
                <a:latin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learning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institution because it is the knowledge and skills improvement and to learn the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newtheory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and new sciences”.</a:t>
            </a:r>
            <a:endParaRPr lang="en-GB" altLang="ja-JP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1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72E2E16-3297-434E-841D-2CCC2DF633C3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744538" y="692150"/>
            <a:ext cx="8086725" cy="649288"/>
          </a:xfrm>
        </p:spPr>
        <p:txBody>
          <a:bodyPr/>
          <a:lstStyle/>
          <a:p>
            <a:pPr eaLnBrk="1" hangingPunct="1"/>
            <a:r>
              <a:rPr lang="en-GB" altLang="ja-JP" sz="3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Main stream professional education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16113"/>
            <a:ext cx="8086725" cy="4479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also called higher education, or post-secondary education or post-technical degree education.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starts from diploma degree through doctorate degree, for promoting life-long learning, aiming to create experts, researchers and </a:t>
            </a:r>
            <a:r>
              <a:rPr lang="en-US" altLang="ja-JP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scientists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Diploma degree (12+2 or 12+3)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Bachelor degree (12+4)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Master degree (12+4+2)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2000" dirty="0" smtClean="0">
                <a:latin typeface="Times New Roman" pitchFamily="18" charset="0"/>
                <a:ea typeface="ＭＳ Ｐゴシック" charset="-128"/>
                <a:cs typeface="Times New Roman" pitchFamily="18" charset="0"/>
              </a:rPr>
              <a:t>Doctorate degree (12+4+2+3)</a:t>
            </a:r>
            <a:endParaRPr lang="en-GB" altLang="ja-JP" sz="2000" dirty="0" smtClean="0">
              <a:latin typeface="Times New Roman" pitchFamily="18" charset="0"/>
              <a:ea typeface="ＭＳ Ｐゴシック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1341</TotalTime>
  <Words>1000</Words>
  <Application>Microsoft Office PowerPoint</Application>
  <PresentationFormat>On-screen Show (4:3)</PresentationFormat>
  <Paragraphs>177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6" baseType="lpstr">
      <vt:lpstr>Verdana</vt:lpstr>
      <vt:lpstr>Arial</vt:lpstr>
      <vt:lpstr>Wingdings</vt:lpstr>
      <vt:lpstr>ＭＳ Ｐゴシック</vt:lpstr>
      <vt:lpstr>Saysettha Lao</vt:lpstr>
      <vt:lpstr>Saysettha 95</vt:lpstr>
      <vt:lpstr>Alice5 Lao</vt:lpstr>
      <vt:lpstr>Wingdings 3</vt:lpstr>
      <vt:lpstr>Times New Roman</vt:lpstr>
      <vt:lpstr>Calibri</vt:lpstr>
      <vt:lpstr>Cordia New</vt:lpstr>
      <vt:lpstr>Profile</vt:lpstr>
      <vt:lpstr>Pedagogical Education System in Lao PDR: A Case of Souphanouvong University </vt:lpstr>
      <vt:lpstr>Presentation Outline</vt:lpstr>
      <vt:lpstr>I. Education Development policy</vt:lpstr>
      <vt:lpstr>I. Education Development policy (cont’)</vt:lpstr>
      <vt:lpstr>Education System Structure </vt:lpstr>
      <vt:lpstr>Professional education</vt:lpstr>
      <vt:lpstr>TVET - Requirements</vt:lpstr>
      <vt:lpstr>Pedagogy - Requirements</vt:lpstr>
      <vt:lpstr>Main stream professional education</vt:lpstr>
      <vt:lpstr>III. Current situation of pedagogical education in Souphanouvong University, Lao PDR</vt:lpstr>
      <vt:lpstr>III. Current situation of pedagogical education in Souphanouvong University (SU), Lao PDR</vt:lpstr>
      <vt:lpstr>III. Current situation of pedagogical education in Souphanouvong University (SU), Lao PDR</vt:lpstr>
      <vt:lpstr>IV. Future prospectrum</vt:lpstr>
      <vt:lpstr>IV. Future prospectrum (cont’)</vt:lpstr>
    </vt:vector>
  </TitlesOfParts>
  <Company>&lt;arabianhorse&gt;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»È¾¤¢º®²ñ©ê½­¾ê‰¸¢½Á¹­¤ ¡¾­¦ô¡¦¾ 2009Œ-2020 ¦½®ñ®êó I</dc:title>
  <dc:creator>Sisamone</dc:creator>
  <cp:lastModifiedBy>Syanouvong</cp:lastModifiedBy>
  <cp:revision>328</cp:revision>
  <cp:lastPrinted>2016-05-09T10:20:51Z</cp:lastPrinted>
  <dcterms:created xsi:type="dcterms:W3CDTF">2008-10-10T06:38:17Z</dcterms:created>
  <dcterms:modified xsi:type="dcterms:W3CDTF">2019-06-04T07:17:46Z</dcterms:modified>
</cp:coreProperties>
</file>