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60" r:id="rId1"/>
  </p:sldMasterIdLst>
  <p:notesMasterIdLst>
    <p:notesMasterId r:id="rId26"/>
  </p:notesMasterIdLst>
  <p:handoutMasterIdLst>
    <p:handoutMasterId r:id="rId27"/>
  </p:handoutMasterIdLst>
  <p:sldIdLst>
    <p:sldId id="473" r:id="rId2"/>
    <p:sldId id="474" r:id="rId3"/>
    <p:sldId id="509" r:id="rId4"/>
    <p:sldId id="477" r:id="rId5"/>
    <p:sldId id="478" r:id="rId6"/>
    <p:sldId id="479" r:id="rId7"/>
    <p:sldId id="513" r:id="rId8"/>
    <p:sldId id="510" r:id="rId9"/>
    <p:sldId id="493" r:id="rId10"/>
    <p:sldId id="494" r:id="rId11"/>
    <p:sldId id="483" r:id="rId12"/>
    <p:sldId id="495" r:id="rId13"/>
    <p:sldId id="511" r:id="rId14"/>
    <p:sldId id="496" r:id="rId15"/>
    <p:sldId id="497" r:id="rId16"/>
    <p:sldId id="498" r:id="rId17"/>
    <p:sldId id="499" r:id="rId18"/>
    <p:sldId id="512" r:id="rId19"/>
    <p:sldId id="500" r:id="rId20"/>
    <p:sldId id="501" r:id="rId21"/>
    <p:sldId id="502" r:id="rId22"/>
    <p:sldId id="503" r:id="rId23"/>
    <p:sldId id="487" r:id="rId24"/>
    <p:sldId id="504" r:id="rId25"/>
  </p:sldIdLst>
  <p:sldSz cx="9144000" cy="6858000" type="screen4x3"/>
  <p:notesSz cx="6858000" cy="9144000"/>
  <p:embeddedFontLst>
    <p:embeddedFont>
      <p:font typeface="맑은 고딕" pitchFamily="50" charset="-127"/>
      <p:regular r:id="rId28"/>
      <p:bold r:id="rId29"/>
    </p:embeddedFont>
    <p:embeddedFont>
      <p:font typeface="Calibri" pitchFamily="34" charset="0"/>
      <p:regular r:id="rId30"/>
      <p:bold r:id="rId31"/>
      <p:italic r:id="rId32"/>
      <p:boldItalic r:id="rId33"/>
    </p:embeddedFont>
    <p:embeddedFont>
      <p:font typeface="Arial Unicode MS" pitchFamily="50" charset="-127"/>
      <p:regular r:id="rId34"/>
    </p:embeddedFont>
    <p:embeddedFont>
      <p:font typeface="ＭＳ Ｐゴシック" pitchFamily="34" charset="-128"/>
      <p:regular r:id="rId35"/>
    </p:embeddedFont>
    <p:embeddedFont>
      <p:font typeface="Georgia" pitchFamily="18" charset="0"/>
      <p:regular r:id="rId36"/>
      <p:bold r:id="rId37"/>
      <p:italic r:id="rId38"/>
      <p:boldItalic r:id="rId39"/>
    </p:embeddedFont>
    <p:embeddedFont>
      <p:font typeface="HY견고딕" pitchFamily="18" charset="-127"/>
      <p:regular r:id="rId40"/>
    </p:embeddedFont>
  </p:embeddedFontLst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46C0A"/>
    <a:srgbClr val="D7FF78"/>
    <a:srgbClr val="0099FF"/>
    <a:srgbClr val="FAC090"/>
    <a:srgbClr val="9BC100"/>
    <a:srgbClr val="31859C"/>
    <a:srgbClr val="93CDDD"/>
    <a:srgbClr val="00CCFF"/>
    <a:srgbClr val="E77707"/>
    <a:srgbClr val="0C0C7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0" autoAdjust="0"/>
    <p:restoredTop sz="94624" autoAdjust="0"/>
  </p:normalViewPr>
  <p:slideViewPr>
    <p:cSldViewPr>
      <p:cViewPr varScale="1">
        <p:scale>
          <a:sx n="105" d="100"/>
          <a:sy n="105" d="100"/>
        </p:scale>
        <p:origin x="-16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1974" y="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933A1C0-1424-46EF-AFA7-B944B8BAF7E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="" xmlns:p14="http://schemas.microsoft.com/office/powerpoint/2010/main" val="2678183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6F0A35C-0267-4BAA-A1C6-906D685CDA2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="" xmlns:p14="http://schemas.microsoft.com/office/powerpoint/2010/main" val="19235011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614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469DAB-430D-466E-BEA8-A782820B8057}" type="slidenum">
              <a:rPr lang="ko-KR" alt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ko-KR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3187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1줄넣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김영석김희선\Desktop\slideshare\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6623878"/>
            <a:ext cx="8928992" cy="83527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9144000" cy="70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9"/>
          <p:cNvSpPr/>
          <p:nvPr userDrawn="1"/>
        </p:nvSpPr>
        <p:spPr>
          <a:xfrm flipV="1">
            <a:off x="-1" y="979696"/>
            <a:ext cx="9144001" cy="3385408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E5F8FF"/>
              </a:gs>
              <a:gs pos="29000">
                <a:srgbClr val="E5F8FF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8920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1줄넣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김영석김희선\Desktop\slideshare\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6623878"/>
            <a:ext cx="8928992" cy="83527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9144000" cy="70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9"/>
          <p:cNvSpPr/>
          <p:nvPr userDrawn="1"/>
        </p:nvSpPr>
        <p:spPr>
          <a:xfrm flipV="1">
            <a:off x="-1" y="1339736"/>
            <a:ext cx="9144001" cy="288135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E5F8FF"/>
              </a:gs>
              <a:gs pos="29000">
                <a:srgbClr val="E5F8FF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7046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1줄넣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김영석김희선\Desktop\slideshare\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6623878"/>
            <a:ext cx="8928992" cy="83527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808"/>
            <a:ext cx="9144000" cy="70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9"/>
          <p:cNvSpPr/>
          <p:nvPr userDrawn="1"/>
        </p:nvSpPr>
        <p:spPr>
          <a:xfrm flipV="1">
            <a:off x="-1" y="1771784"/>
            <a:ext cx="9144001" cy="288135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E5F8FF"/>
              </a:gs>
              <a:gs pos="29000">
                <a:srgbClr val="E5F8FF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6777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1줄넣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김영석김희선\Desktop\slideshare\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6623878"/>
            <a:ext cx="8928992" cy="83527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9144000" cy="70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9"/>
          <p:cNvSpPr/>
          <p:nvPr userDrawn="1"/>
        </p:nvSpPr>
        <p:spPr>
          <a:xfrm flipV="1">
            <a:off x="-1" y="979696"/>
            <a:ext cx="9144001" cy="3385408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E5F8FF"/>
              </a:gs>
              <a:gs pos="29000">
                <a:srgbClr val="E5F8FF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524739" y="915281"/>
            <a:ext cx="55373" cy="489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03010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A9FA4-988B-46CB-92E9-29B9325D6212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="" xmlns:p14="http://schemas.microsoft.com/office/powerpoint/2010/main" val="576768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 userDrawn="1"/>
        </p:nvSpPr>
        <p:spPr>
          <a:xfrm>
            <a:off x="0" y="0"/>
            <a:ext cx="9144000" cy="249289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rgbClr val="E77707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636165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722898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E89CAE3-0E77-4281-A425-3B0492E86287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="" xmlns:p14="http://schemas.microsoft.com/office/powerpoint/2010/main" val="1261536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5" r:id="rId2"/>
    <p:sldLayoutId id="2147483876" r:id="rId3"/>
    <p:sldLayoutId id="2147483874" r:id="rId4"/>
    <p:sldLayoutId id="2147483762" r:id="rId5"/>
    <p:sldLayoutId id="2147483767" r:id="rId6"/>
    <p:sldLayoutId id="2147483772" r:id="rId7"/>
  </p:sldLayoutIdLst>
  <p:txStyles>
    <p:titleStyle>
      <a:lvl1pPr algn="ctr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HY견고딕" panose="02030600000101010101" pitchFamily="18" charset="-127"/>
          <a:ea typeface="HY견고딕" panose="02030600000101010101" pitchFamily="18" charset="-127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ea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ea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ea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ea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ea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김영석김희선\Desktop\slideshare\캡처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76" y="4725144"/>
            <a:ext cx="8870332" cy="1988840"/>
          </a:xfrm>
          <a:prstGeom prst="rect">
            <a:avLst/>
          </a:prstGeom>
          <a:noFill/>
        </p:spPr>
      </p:pic>
      <p:sp>
        <p:nvSpPr>
          <p:cNvPr id="5" name="직사각형 8"/>
          <p:cNvSpPr>
            <a:spLocks noChangeArrowheads="1"/>
          </p:cNvSpPr>
          <p:nvPr/>
        </p:nvSpPr>
        <p:spPr bwMode="auto">
          <a:xfrm>
            <a:off x="395536" y="404664"/>
            <a:ext cx="7160935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3400" b="1" dirty="0">
                <a:blipFill>
                  <a:blip r:embed="rId4"/>
                  <a:stretch>
                    <a:fillRect/>
                  </a:stretch>
                </a:blipFill>
                <a:latin typeface="맑은 고딕" pitchFamily="50" charset="-127"/>
                <a:ea typeface="맑은 고딕" pitchFamily="50" charset="-127"/>
              </a:rPr>
              <a:t>School-Based Lifelong Education </a:t>
            </a:r>
            <a:endParaRPr lang="en-US" altLang="ko-KR" sz="3400" b="1" dirty="0" smtClean="0">
              <a:blipFill>
                <a:blip r:embed="rId4"/>
                <a:stretch>
                  <a:fillRect/>
                </a:stretch>
              </a:blip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3400" b="1" dirty="0" smtClean="0">
                <a:blipFill>
                  <a:blip r:embed="rId4"/>
                  <a:stretch>
                    <a:fillRect/>
                  </a:stretch>
                </a:blipFill>
                <a:latin typeface="맑은 고딕" pitchFamily="50" charset="-127"/>
                <a:ea typeface="맑은 고딕" pitchFamily="50" charset="-127"/>
              </a:rPr>
              <a:t>Policies </a:t>
            </a:r>
            <a:r>
              <a:rPr lang="en-US" altLang="ko-KR" sz="3400" b="1" dirty="0">
                <a:blipFill>
                  <a:blip r:embed="rId4"/>
                  <a:stretch>
                    <a:fillRect/>
                  </a:stretch>
                </a:blipFill>
                <a:latin typeface="맑은 고딕" pitchFamily="50" charset="-127"/>
                <a:ea typeface="맑은 고딕" pitchFamily="50" charset="-127"/>
              </a:rPr>
              <a:t>In South </a:t>
            </a:r>
            <a:r>
              <a:rPr lang="en-US" altLang="ko-KR" sz="3400" b="1" dirty="0" smtClean="0">
                <a:blipFill>
                  <a:blip r:embed="rId4"/>
                  <a:stretch>
                    <a:fillRect/>
                  </a:stretch>
                </a:blipFill>
                <a:latin typeface="맑은 고딕" pitchFamily="50" charset="-127"/>
                <a:ea typeface="맑은 고딕" pitchFamily="50" charset="-127"/>
              </a:rPr>
              <a:t>Korea</a:t>
            </a:r>
            <a:endParaRPr lang="en-US" altLang="ko-KR" sz="3400" b="1" dirty="0">
              <a:blipFill>
                <a:blip r:embed="rId4"/>
                <a:stretch>
                  <a:fillRect/>
                </a:stretch>
              </a:blip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642000" y="3356992"/>
            <a:ext cx="43204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ko-KR" sz="2200" b="1" dirty="0">
                <a:solidFill>
                  <a:srgbClr val="797979"/>
                </a:solidFill>
                <a:latin typeface="Calibri" pitchFamily="34" charset="0"/>
                <a:ea typeface="Arial Unicode MS" pitchFamily="50" charset="-127"/>
                <a:cs typeface="Calibri" pitchFamily="34" charset="0"/>
              </a:rPr>
              <a:t>Kim, Young </a:t>
            </a:r>
            <a:r>
              <a:rPr lang="en-US" altLang="ko-KR" sz="2200" b="1" dirty="0" err="1" smtClean="0">
                <a:solidFill>
                  <a:srgbClr val="797979"/>
                </a:solidFill>
                <a:latin typeface="Calibri" pitchFamily="34" charset="0"/>
                <a:ea typeface="Arial Unicode MS" pitchFamily="50" charset="-127"/>
                <a:cs typeface="Calibri" pitchFamily="34" charset="0"/>
              </a:rPr>
              <a:t>Sek</a:t>
            </a:r>
            <a:endParaRPr lang="en-US" altLang="ko-KR" sz="2200" b="1" dirty="0" smtClean="0">
              <a:solidFill>
                <a:srgbClr val="797979"/>
              </a:solidFill>
              <a:latin typeface="Calibri" pitchFamily="34" charset="0"/>
              <a:ea typeface="Arial Unicode MS" pitchFamily="50" charset="-127"/>
              <a:cs typeface="Calibri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ko-KR" sz="2200" b="1" dirty="0" smtClean="0">
                <a:solidFill>
                  <a:srgbClr val="797979"/>
                </a:solidFill>
                <a:latin typeface="Calibri" pitchFamily="34" charset="0"/>
                <a:ea typeface="Arial Unicode MS" pitchFamily="50" charset="-127"/>
                <a:cs typeface="Calibri" pitchFamily="34" charset="0"/>
              </a:rPr>
              <a:t>Department </a:t>
            </a:r>
            <a:r>
              <a:rPr lang="en-US" altLang="ko-KR" sz="2200" b="1" dirty="0">
                <a:solidFill>
                  <a:srgbClr val="797979"/>
                </a:solidFill>
                <a:latin typeface="Calibri" pitchFamily="34" charset="0"/>
                <a:ea typeface="Arial Unicode MS" pitchFamily="50" charset="-127"/>
                <a:cs typeface="Calibri" pitchFamily="34" charset="0"/>
              </a:rPr>
              <a:t>of Education, </a:t>
            </a:r>
            <a:r>
              <a:rPr lang="en-US" altLang="ko-KR" sz="2200" b="1" dirty="0" smtClean="0">
                <a:solidFill>
                  <a:srgbClr val="797979"/>
                </a:solidFill>
                <a:latin typeface="Calibri" pitchFamily="34" charset="0"/>
                <a:ea typeface="Arial Unicode MS" pitchFamily="50" charset="-127"/>
                <a:cs typeface="Calibri" pitchFamily="34" charset="0"/>
              </a:rPr>
              <a:t>KNUE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ko-KR" sz="2200" b="1" dirty="0" smtClean="0">
                <a:solidFill>
                  <a:srgbClr val="797979"/>
                </a:solidFill>
                <a:latin typeface="Calibri" pitchFamily="34" charset="0"/>
                <a:ea typeface="Arial Unicode MS" pitchFamily="50" charset="-127"/>
                <a:cs typeface="Calibri" pitchFamily="34" charset="0"/>
              </a:rPr>
              <a:t>youngsek@knue.ac.kr</a:t>
            </a:r>
            <a:endParaRPr lang="en-US" altLang="ko-KR" sz="2200" b="1" dirty="0">
              <a:solidFill>
                <a:srgbClr val="797979"/>
              </a:solidFill>
              <a:latin typeface="Calibri" pitchFamily="34" charset="0"/>
              <a:ea typeface="Arial Unicode MS" pitchFamily="50" charset="-127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629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8"/>
          <p:cNvSpPr>
            <a:spLocks noChangeArrowheads="1"/>
          </p:cNvSpPr>
          <p:nvPr/>
        </p:nvSpPr>
        <p:spPr bwMode="auto">
          <a:xfrm>
            <a:off x="103937" y="103040"/>
            <a:ext cx="90595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200" b="1" dirty="0">
                <a:blipFill>
                  <a:blip r:embed="rId2"/>
                  <a:stretch>
                    <a:fillRect/>
                  </a:stretch>
                </a:blipFill>
                <a:latin typeface="맑은 고딕" pitchFamily="50" charset="-127"/>
                <a:ea typeface="맑은 고딕" pitchFamily="50" charset="-127"/>
              </a:rPr>
              <a:t>Types of After-School Programs</a:t>
            </a:r>
          </a:p>
        </p:txBody>
      </p:sp>
      <p:sp>
        <p:nvSpPr>
          <p:cNvPr id="6" name="직사각형 8"/>
          <p:cNvSpPr>
            <a:spLocks noChangeArrowheads="1"/>
          </p:cNvSpPr>
          <p:nvPr/>
        </p:nvSpPr>
        <p:spPr bwMode="auto">
          <a:xfrm>
            <a:off x="251520" y="702126"/>
            <a:ext cx="871296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600" b="1" dirty="0">
                <a:ln>
                  <a:solidFill>
                    <a:srgbClr val="797979">
                      <a:alpha val="30000"/>
                    </a:srgbClr>
                  </a:solidFill>
                </a:ln>
                <a:solidFill>
                  <a:srgbClr val="797979"/>
                </a:solidFill>
                <a:latin typeface="Calibri" pitchFamily="34" charset="0"/>
                <a:ea typeface="Arial Unicode MS" pitchFamily="50" charset="-127"/>
                <a:cs typeface="Calibri" pitchFamily="34" charset="0"/>
              </a:rPr>
              <a:t>(Department of Education, 2017)</a:t>
            </a: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83219037"/>
              </p:ext>
            </p:extLst>
          </p:nvPr>
        </p:nvGraphicFramePr>
        <p:xfrm>
          <a:off x="259947" y="1916832"/>
          <a:ext cx="8684658" cy="4176463"/>
        </p:xfrm>
        <a:graphic>
          <a:graphicData uri="http://schemas.openxmlformats.org/drawingml/2006/table">
            <a:tbl>
              <a:tblPr/>
              <a:tblGrid>
                <a:gridCol w="783661"/>
                <a:gridCol w="527301"/>
                <a:gridCol w="480811"/>
                <a:gridCol w="648072"/>
                <a:gridCol w="792088"/>
                <a:gridCol w="581912"/>
                <a:gridCol w="500380"/>
                <a:gridCol w="626016"/>
                <a:gridCol w="523940"/>
                <a:gridCol w="700196"/>
                <a:gridCol w="739964"/>
                <a:gridCol w="640379"/>
                <a:gridCol w="569969"/>
                <a:gridCol w="569969"/>
              </a:tblGrid>
              <a:tr h="803343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HY견고딕" panose="02030600000101010101" pitchFamily="18" charset="-127"/>
                          <a:cs typeface="Times New Roman" pitchFamily="18" charset="0"/>
                        </a:rPr>
                        <a:t># of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HY견고딕" panose="02030600000101010101" pitchFamily="18" charset="-127"/>
                          <a:cs typeface="Times New Roman" pitchFamily="18" charset="0"/>
                        </a:rPr>
                        <a:t>Programs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Y견고딕" panose="02030600000101010101" pitchFamily="18" charset="-127"/>
                        <a:cs typeface="Times New Roman" pitchFamily="18" charset="0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HY견고딕" panose="02030600000101010101" pitchFamily="18" charset="-127"/>
                          <a:cs typeface="Times New Roman" pitchFamily="18" charset="0"/>
                        </a:rPr>
                        <a:t>School Curriculum Related Programs</a:t>
                      </a:r>
                      <a:endParaRPr lang="ko-KR" altLang="en-US" sz="1500" b="1" kern="0" spc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Y견고딕" panose="02030600000101010101" pitchFamily="18" charset="-127"/>
                        <a:cs typeface="Times New Roman" pitchFamily="18" charset="0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HY견고딕" panose="02030600000101010101" pitchFamily="18" charset="-127"/>
                          <a:cs typeface="Times New Roman" pitchFamily="18" charset="0"/>
                        </a:rPr>
                        <a:t>Specialty</a:t>
                      </a:r>
                      <a:r>
                        <a:rPr lang="en-US" altLang="ko-KR" sz="1500" b="1" kern="0" spc="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HY견고딕" panose="02030600000101010101" pitchFamily="18" charset="-127"/>
                          <a:cs typeface="Times New Roman" pitchFamily="18" charset="0"/>
                        </a:rPr>
                        <a:t> Programs</a:t>
                      </a:r>
                      <a:endParaRPr lang="ko-KR" altLang="en-US" sz="1500" b="1" kern="0" spc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Y견고딕" panose="02030600000101010101" pitchFamily="18" charset="-127"/>
                        <a:cs typeface="Times New Roman" pitchFamily="18" charset="0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HY견고딕" panose="02030600000101010101" pitchFamily="18" charset="-127"/>
                          <a:cs typeface="Times New Roman" pitchFamily="18" charset="0"/>
                        </a:rPr>
                        <a:t>Total</a:t>
                      </a:r>
                    </a:p>
                    <a:p>
                      <a:pPr marL="0" marR="0" indent="0" algn="ctr" fontAlgn="base" latinLnBrk="0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HY견고딕" panose="02030600000101010101" pitchFamily="18" charset="-127"/>
                          <a:cs typeface="Times New Roman" pitchFamily="18" charset="0"/>
                        </a:rPr>
                        <a:t>(%)</a:t>
                      </a:r>
                      <a:endParaRPr lang="ko-KR" altLang="en-US" sz="1500" b="1" kern="0" spc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Y견고딕" panose="02030600000101010101" pitchFamily="18" charset="-127"/>
                        <a:cs typeface="Times New Roman" pitchFamily="18" charset="0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9469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-8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HY견고딕" panose="02030600000101010101" pitchFamily="18" charset="-127"/>
                          <a:cs typeface="Times New Roman" pitchFamily="18" charset="0"/>
                        </a:rPr>
                        <a:t>English</a:t>
                      </a:r>
                      <a:endParaRPr lang="ko-KR" altLang="en-US" sz="1500" b="1" kern="0" spc="-8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Y견고딕" panose="02030600000101010101" pitchFamily="18" charset="-127"/>
                        <a:cs typeface="Times New Roman" pitchFamily="18" charset="0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-8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HY견고딕" panose="02030600000101010101" pitchFamily="18" charset="-127"/>
                          <a:cs typeface="Times New Roman" pitchFamily="18" charset="0"/>
                        </a:rPr>
                        <a:t>Math</a:t>
                      </a:r>
                      <a:endParaRPr lang="ko-KR" altLang="en-US" sz="1500" b="1" kern="0" spc="-8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Y견고딕" panose="02030600000101010101" pitchFamily="18" charset="-127"/>
                        <a:cs typeface="Times New Roman" pitchFamily="18" charset="0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-8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HY견고딕" panose="02030600000101010101" pitchFamily="18" charset="-127"/>
                          <a:cs typeface="Times New Roman" pitchFamily="18" charset="0"/>
                        </a:rPr>
                        <a:t>Science</a:t>
                      </a:r>
                      <a:endParaRPr lang="ko-KR" altLang="en-US" sz="1500" b="1" kern="0" spc="-8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Y견고딕" panose="02030600000101010101" pitchFamily="18" charset="-127"/>
                        <a:cs typeface="Times New Roman" pitchFamily="18" charset="0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-8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HY견고딕" panose="02030600000101010101" pitchFamily="18" charset="-127"/>
                          <a:cs typeface="Times New Roman" pitchFamily="18" charset="0"/>
                        </a:rPr>
                        <a:t>Korean</a:t>
                      </a:r>
                    </a:p>
                    <a:p>
                      <a:pPr marL="0" marR="0" indent="0" algn="ctr" fontAlgn="base" latinLnBrk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500" b="1" kern="0" spc="-8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Y견고딕" panose="02030600000101010101" pitchFamily="18" charset="-127"/>
                        <a:cs typeface="Times New Roman" pitchFamily="18" charset="0"/>
                      </a:endParaRPr>
                    </a:p>
                    <a:p>
                      <a:pPr marL="0" marR="0" indent="0" algn="ctr" fontAlgn="base" latinLnBrk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-8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HY견고딕" panose="02030600000101010101" pitchFamily="18" charset="-127"/>
                          <a:cs typeface="Times New Roman" pitchFamily="18" charset="0"/>
                        </a:rPr>
                        <a:t>Language</a:t>
                      </a:r>
                      <a:endParaRPr lang="ko-KR" altLang="en-US" sz="1500" b="1" kern="0" spc="-8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Y견고딕" panose="02030600000101010101" pitchFamily="18" charset="-127"/>
                        <a:cs typeface="Times New Roman" pitchFamily="18" charset="0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-8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HY견고딕" panose="02030600000101010101" pitchFamily="18" charset="-127"/>
                          <a:cs typeface="Times New Roman" pitchFamily="18" charset="0"/>
                        </a:rPr>
                        <a:t>Social</a:t>
                      </a:r>
                      <a:r>
                        <a:rPr lang="en-US" altLang="ko-KR" sz="1500" b="1" kern="0" spc="-8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HY견고딕" panose="02030600000101010101" pitchFamily="18" charset="-127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ctr" fontAlgn="base" latinLnBrk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500" b="1" kern="0" spc="-80" baseline="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Y견고딕" panose="02030600000101010101" pitchFamily="18" charset="-127"/>
                        <a:cs typeface="Times New Roman" pitchFamily="18" charset="0"/>
                      </a:endParaRPr>
                    </a:p>
                    <a:p>
                      <a:pPr marL="0" marR="0" indent="0" algn="ctr" fontAlgn="base" latinLnBrk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-8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HY견고딕" panose="02030600000101010101" pitchFamily="18" charset="-127"/>
                          <a:cs typeface="Times New Roman" pitchFamily="18" charset="0"/>
                        </a:rPr>
                        <a:t>Studies</a:t>
                      </a:r>
                      <a:endParaRPr lang="ko-KR" altLang="en-US" sz="1500" b="1" kern="0" spc="-8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Y견고딕" panose="02030600000101010101" pitchFamily="18" charset="-127"/>
                        <a:cs typeface="Times New Roman" pitchFamily="18" charset="0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-8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HY견고딕" panose="02030600000101010101" pitchFamily="18" charset="-127"/>
                          <a:cs typeface="Times New Roman" pitchFamily="18" charset="0"/>
                        </a:rPr>
                        <a:t>etc</a:t>
                      </a:r>
                      <a:endParaRPr lang="ko-KR" altLang="en-US" sz="1500" b="1" kern="0" spc="-8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Y견고딕" panose="02030600000101010101" pitchFamily="18" charset="-127"/>
                        <a:cs typeface="Times New Roman" pitchFamily="18" charset="0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-8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HY견고딕" panose="02030600000101010101" pitchFamily="18" charset="-127"/>
                          <a:cs typeface="Times New Roman" pitchFamily="18" charset="0"/>
                        </a:rPr>
                        <a:t>Music</a:t>
                      </a:r>
                      <a:endParaRPr lang="ko-KR" altLang="en-US" sz="1500" b="1" kern="0" spc="-8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Y견고딕" panose="02030600000101010101" pitchFamily="18" charset="-127"/>
                        <a:cs typeface="Times New Roman" pitchFamily="18" charset="0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-8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HY견고딕" panose="02030600000101010101" pitchFamily="18" charset="-127"/>
                          <a:cs typeface="Times New Roman" pitchFamily="18" charset="0"/>
                        </a:rPr>
                        <a:t>Arts</a:t>
                      </a:r>
                      <a:endParaRPr lang="ko-KR" altLang="en-US" sz="1500" b="1" kern="0" spc="-8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Y견고딕" panose="02030600000101010101" pitchFamily="18" charset="-127"/>
                        <a:cs typeface="Times New Roman" pitchFamily="18" charset="0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-8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HY견고딕" panose="02030600000101010101" pitchFamily="18" charset="-127"/>
                          <a:cs typeface="Times New Roman" pitchFamily="18" charset="0"/>
                        </a:rPr>
                        <a:t>Physical</a:t>
                      </a:r>
                    </a:p>
                    <a:p>
                      <a:pPr marL="0" marR="0" indent="0" algn="ctr" fontAlgn="base" latinLnBrk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500" b="1" kern="0" spc="-8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Y견고딕" panose="02030600000101010101" pitchFamily="18" charset="-127"/>
                        <a:cs typeface="Times New Roman" pitchFamily="18" charset="0"/>
                      </a:endParaRPr>
                    </a:p>
                    <a:p>
                      <a:pPr marL="0" marR="0" indent="0" algn="ctr" fontAlgn="base" latinLnBrk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-8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HY견고딕" panose="02030600000101010101" pitchFamily="18" charset="-127"/>
                          <a:cs typeface="Times New Roman" pitchFamily="18" charset="0"/>
                        </a:rPr>
                        <a:t>Training</a:t>
                      </a:r>
                      <a:endParaRPr lang="ko-KR" altLang="en-US" sz="1500" b="1" kern="0" spc="-8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Y견고딕" panose="02030600000101010101" pitchFamily="18" charset="-127"/>
                        <a:cs typeface="Times New Roman" pitchFamily="18" charset="0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-15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HY견고딕" panose="02030600000101010101" pitchFamily="18" charset="-127"/>
                          <a:cs typeface="Times New Roman" pitchFamily="18" charset="0"/>
                        </a:rPr>
                        <a:t>Computer</a:t>
                      </a:r>
                      <a:endParaRPr lang="ko-KR" altLang="en-US" sz="1500" b="1" kern="0" spc="-1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Y견고딕" panose="02030600000101010101" pitchFamily="18" charset="-127"/>
                        <a:cs typeface="Times New Roman" pitchFamily="18" charset="0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-8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HY견고딕" panose="02030600000101010101" pitchFamily="18" charset="-127"/>
                          <a:cs typeface="Times New Roman" pitchFamily="18" charset="0"/>
                        </a:rPr>
                        <a:t>Reading</a:t>
                      </a:r>
                      <a:r>
                        <a:rPr lang="en-US" altLang="ko-KR" sz="1500" b="1" kern="0" spc="-8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HY견고딕" panose="02030600000101010101" pitchFamily="18" charset="-127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ctr" fontAlgn="base" latinLnBrk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500" b="1" kern="0" spc="-80" baseline="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Y견고딕" panose="02030600000101010101" pitchFamily="18" charset="-127"/>
                        <a:cs typeface="Times New Roman" pitchFamily="18" charset="0"/>
                      </a:endParaRPr>
                    </a:p>
                    <a:p>
                      <a:pPr marL="0" marR="0" indent="0" algn="ctr" fontAlgn="base" latinLnBrk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-8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HY견고딕" panose="02030600000101010101" pitchFamily="18" charset="-127"/>
                          <a:cs typeface="Times New Roman" pitchFamily="18" charset="0"/>
                        </a:rPr>
                        <a:t>&amp;</a:t>
                      </a:r>
                    </a:p>
                    <a:p>
                      <a:pPr marL="0" marR="0" indent="0" algn="ctr" fontAlgn="base" latinLnBrk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500" b="1" kern="0" spc="-80" baseline="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Y견고딕" panose="02030600000101010101" pitchFamily="18" charset="-127"/>
                        <a:cs typeface="Times New Roman" pitchFamily="18" charset="0"/>
                      </a:endParaRPr>
                    </a:p>
                    <a:p>
                      <a:pPr marL="0" marR="0" indent="0" algn="ctr" fontAlgn="base" latinLnBrk="0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-8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HY견고딕" panose="02030600000101010101" pitchFamily="18" charset="-127"/>
                          <a:cs typeface="Times New Roman" pitchFamily="18" charset="0"/>
                        </a:rPr>
                        <a:t>Writing</a:t>
                      </a:r>
                      <a:endParaRPr lang="ko-KR" altLang="en-US" sz="1500" b="1" kern="0" spc="-8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Y견고딕" panose="02030600000101010101" pitchFamily="18" charset="-127"/>
                        <a:cs typeface="Times New Roman" pitchFamily="18" charset="0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base" latinLnBrk="0" hangingPunct="1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kern="0" spc="-8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HY견고딕" panose="02030600000101010101" pitchFamily="18" charset="-127"/>
                          <a:cs typeface="Times New Roman" pitchFamily="18" charset="0"/>
                        </a:rPr>
                        <a:t>etc</a:t>
                      </a:r>
                      <a:endParaRPr lang="ko-KR" altLang="en-US" sz="1500" b="1" kern="0" spc="-8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Y견고딕" panose="02030600000101010101" pitchFamily="18" charset="-127"/>
                        <a:cs typeface="Times New Roman" pitchFamily="18" charset="0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29610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-15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HY견고딕" panose="02030600000101010101" pitchFamily="18" charset="-127"/>
                          <a:cs typeface="Times New Roman" pitchFamily="18" charset="0"/>
                        </a:rPr>
                        <a:t>Percentage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-15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HY견고딕" panose="02030600000101010101" pitchFamily="18" charset="-127"/>
                          <a:cs typeface="Times New Roman" pitchFamily="18" charset="0"/>
                        </a:rPr>
                        <a:t>(%)</a:t>
                      </a:r>
                      <a:endParaRPr lang="ko-KR" altLang="en-US" sz="1500" b="1" kern="0" spc="-1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Y견고딕" panose="02030600000101010101" pitchFamily="18" charset="-127"/>
                        <a:cs typeface="Times New Roman" pitchFamily="18" charset="0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0" spc="-7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HY견고딕" panose="02030600000101010101" pitchFamily="18" charset="-127"/>
                          <a:cs typeface="Times New Roman" pitchFamily="18" charset="0"/>
                        </a:rPr>
                        <a:t>12.9</a:t>
                      </a: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0" spc="-7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HY견고딕" panose="02030600000101010101" pitchFamily="18" charset="-127"/>
                          <a:cs typeface="Times New Roman" pitchFamily="18" charset="0"/>
                        </a:rPr>
                        <a:t>11.9</a:t>
                      </a: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0" spc="-7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HY견고딕" panose="02030600000101010101" pitchFamily="18" charset="-127"/>
                          <a:cs typeface="Times New Roman" pitchFamily="18" charset="0"/>
                        </a:rPr>
                        <a:t>8.6</a:t>
                      </a: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0" spc="-7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HY견고딕" panose="02030600000101010101" pitchFamily="18" charset="-127"/>
                          <a:cs typeface="Times New Roman" pitchFamily="18" charset="0"/>
                        </a:rPr>
                        <a:t>7.6</a:t>
                      </a: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0" spc="-7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HY견고딕" panose="02030600000101010101" pitchFamily="18" charset="-127"/>
                          <a:cs typeface="Times New Roman" pitchFamily="18" charset="0"/>
                        </a:rPr>
                        <a:t>5.2</a:t>
                      </a: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0" spc="-7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HY견고딕" panose="02030600000101010101" pitchFamily="18" charset="-127"/>
                          <a:cs typeface="Times New Roman" pitchFamily="18" charset="0"/>
                        </a:rPr>
                        <a:t>4.0</a:t>
                      </a:r>
                      <a:endParaRPr lang="en-US" sz="1500" b="1" kern="0" spc="-7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Y견고딕" panose="02030600000101010101" pitchFamily="18" charset="-127"/>
                        <a:cs typeface="Times New Roman" pitchFamily="18" charset="0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0" spc="-7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HY견고딕" panose="02030600000101010101" pitchFamily="18" charset="-127"/>
                          <a:cs typeface="Times New Roman" pitchFamily="18" charset="0"/>
                        </a:rPr>
                        <a:t>10.6</a:t>
                      </a: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0" spc="-7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HY견고딕" panose="02030600000101010101" pitchFamily="18" charset="-127"/>
                          <a:cs typeface="Times New Roman" pitchFamily="18" charset="0"/>
                        </a:rPr>
                        <a:t>6.4</a:t>
                      </a: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0" spc="-7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HY견고딕" panose="02030600000101010101" pitchFamily="18" charset="-127"/>
                          <a:cs typeface="Times New Roman" pitchFamily="18" charset="0"/>
                        </a:rPr>
                        <a:t>12.3</a:t>
                      </a: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0" spc="-7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HY견고딕" panose="02030600000101010101" pitchFamily="18" charset="-127"/>
                          <a:cs typeface="Times New Roman" pitchFamily="18" charset="0"/>
                        </a:rPr>
                        <a:t>6.1</a:t>
                      </a: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0" spc="-7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HY견고딕" panose="02030600000101010101" pitchFamily="18" charset="-127"/>
                          <a:cs typeface="Times New Roman" pitchFamily="18" charset="0"/>
                        </a:rPr>
                        <a:t>2.0</a:t>
                      </a: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0" spc="-7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HY견고딕" panose="02030600000101010101" pitchFamily="18" charset="-127"/>
                          <a:cs typeface="Times New Roman" pitchFamily="18" charset="0"/>
                        </a:rPr>
                        <a:t>12.6</a:t>
                      </a: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0" spc="-7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HY견고딕" panose="02030600000101010101" pitchFamily="18" charset="-127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8232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HY견고딕" panose="02030600000101010101" pitchFamily="18" charset="-127"/>
                          <a:cs typeface="Times New Roman" pitchFamily="18" charset="0"/>
                        </a:rPr>
                        <a:t>Total</a:t>
                      </a:r>
                    </a:p>
                    <a:p>
                      <a:pPr marL="0" marR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kern="0" spc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HY견고딕" panose="02030600000101010101" pitchFamily="18" charset="-127"/>
                          <a:cs typeface="Times New Roman" pitchFamily="18" charset="0"/>
                        </a:rPr>
                        <a:t>(%)</a:t>
                      </a:r>
                      <a:endParaRPr lang="ko-KR" altLang="en-US" sz="1500" b="1" kern="0" spc="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Y견고딕" panose="02030600000101010101" pitchFamily="18" charset="-127"/>
                        <a:cs typeface="Times New Roman" pitchFamily="18" charset="0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0" spc="-7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HY견고딕" panose="02030600000101010101" pitchFamily="18" charset="-127"/>
                          <a:cs typeface="Times New Roman" pitchFamily="18" charset="0"/>
                        </a:rPr>
                        <a:t>50 </a:t>
                      </a:r>
                      <a:endParaRPr lang="en-US" sz="1500" b="1" kern="0" spc="-7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Y견고딕" panose="02030600000101010101" pitchFamily="18" charset="-127"/>
                        <a:cs typeface="Times New Roman" pitchFamily="18" charset="0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0" spc="-7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0" spc="-7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0" spc="-7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0" spc="-7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0" spc="-7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0" spc="-7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HY견고딕" panose="02030600000101010101" pitchFamily="18" charset="-127"/>
                          <a:cs typeface="Times New Roman" pitchFamily="18" charset="0"/>
                        </a:rPr>
                        <a:t>50</a:t>
                      </a:r>
                      <a:endParaRPr lang="en-US" sz="1500" b="1" kern="0" spc="-7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Y견고딕" panose="02030600000101010101" pitchFamily="18" charset="-127"/>
                        <a:cs typeface="Times New Roman" pitchFamily="18" charset="0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0" spc="-7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0" spc="-7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0" spc="-7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0" spc="-7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0" spc="-7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0" spc="-7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5F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93388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8"/>
          <p:cNvSpPr>
            <a:spLocks noChangeArrowheads="1"/>
          </p:cNvSpPr>
          <p:nvPr/>
        </p:nvSpPr>
        <p:spPr bwMode="auto">
          <a:xfrm>
            <a:off x="251520" y="188640"/>
            <a:ext cx="8481809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3400" b="1" dirty="0">
                <a:blipFill>
                  <a:blip r:embed="rId2"/>
                  <a:stretch>
                    <a:fillRect/>
                  </a:stretch>
                </a:blip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Meaningful Results: After-School Programs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827584" y="1340769"/>
            <a:ext cx="7488832" cy="1918539"/>
            <a:chOff x="1605980" y="2564904"/>
            <a:chExt cx="6422404" cy="1276843"/>
          </a:xfrm>
        </p:grpSpPr>
        <p:sp>
          <p:nvSpPr>
            <p:cNvPr id="4" name="Rectangle 26"/>
            <p:cNvSpPr>
              <a:spLocks noChangeArrowheads="1"/>
            </p:cNvSpPr>
            <p:nvPr/>
          </p:nvSpPr>
          <p:spPr bwMode="auto">
            <a:xfrm>
              <a:off x="1618681" y="2903041"/>
              <a:ext cx="1801192" cy="932163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100000">
                  <a:srgbClr val="FFFFFF"/>
                </a:gs>
              </a:gsLst>
              <a:lin ang="16200000"/>
            </a:gradFill>
            <a:ln w="9525">
              <a:solidFill>
                <a:srgbClr val="E1E1E1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Font typeface="Arial" panose="020B0604020202020204" pitchFamily="34" charset="0"/>
                <a:buChar char="•"/>
              </a:pPr>
              <a:endParaRPr lang="en-GB" sz="2000">
                <a:cs typeface="Arial" panose="020B0604020202020204" pitchFamily="34" charset="0"/>
              </a:endParaRPr>
            </a:p>
          </p:txBody>
        </p:sp>
        <p:sp>
          <p:nvSpPr>
            <p:cNvPr id="5" name="Rectangle 26"/>
            <p:cNvSpPr>
              <a:spLocks noChangeArrowheads="1"/>
            </p:cNvSpPr>
            <p:nvPr/>
          </p:nvSpPr>
          <p:spPr bwMode="auto">
            <a:xfrm>
              <a:off x="3477156" y="2904629"/>
              <a:ext cx="4477040" cy="930953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100000">
                  <a:srgbClr val="FFFFFF"/>
                </a:gs>
              </a:gsLst>
              <a:lin ang="16200000"/>
            </a:gradFill>
            <a:ln w="9525">
              <a:solidFill>
                <a:srgbClr val="E1E1E1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Font typeface="Arial" panose="020B0604020202020204" pitchFamily="34" charset="0"/>
                <a:buChar char="•"/>
              </a:pPr>
              <a:endParaRPr lang="en-GB" sz="2000">
                <a:latin typeface="Calibri" panose="020F0502020204030204" pitchFamily="34" charset="0"/>
              </a:endParaRPr>
            </a:p>
          </p:txBody>
        </p:sp>
        <p:sp>
          <p:nvSpPr>
            <p:cNvPr id="8" name="Rektangel 30"/>
            <p:cNvSpPr>
              <a:spLocks noChangeArrowheads="1"/>
            </p:cNvSpPr>
            <p:nvPr/>
          </p:nvSpPr>
          <p:spPr bwMode="auto">
            <a:xfrm>
              <a:off x="1679249" y="3061871"/>
              <a:ext cx="1667354" cy="614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lvl="0" algn="ctr" eaLnBrk="1" hangingPunct="1">
                <a:spcBef>
                  <a:spcPct val="20000"/>
                </a:spcBef>
              </a:pPr>
              <a:r>
                <a:rPr lang="en-US" altLang="ko-KR" sz="1800" b="1" dirty="0">
                  <a:cs typeface="Arial" panose="020B0604020202020204" pitchFamily="34" charset="0"/>
                </a:rPr>
                <a:t>Interconnecting schools and communities</a:t>
              </a:r>
              <a:endParaRPr lang="en-US" sz="1800" noProof="1">
                <a:solidFill>
                  <a:srgbClr val="070D13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" name="Rektangel 34"/>
            <p:cNvSpPr>
              <a:spLocks noChangeArrowheads="1"/>
            </p:cNvSpPr>
            <p:nvPr/>
          </p:nvSpPr>
          <p:spPr bwMode="auto">
            <a:xfrm>
              <a:off x="3659277" y="2963009"/>
              <a:ext cx="4248472" cy="878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342900" lvl="0" indent="-342900" defTabSz="914400" eaLnBrk="1" hangingPunct="1">
                <a:spcBef>
                  <a:spcPct val="20000"/>
                </a:spcBef>
                <a:buClr>
                  <a:schemeClr val="hlink"/>
                </a:buClr>
                <a:buSzPct val="120000"/>
                <a:buFont typeface="Wingdings" panose="05000000000000000000" pitchFamily="2" charset="2"/>
                <a:buChar char="§"/>
                <a:defRPr/>
              </a:pPr>
              <a:r>
                <a:rPr lang="en-US" altLang="ko-KR" sz="1900" dirty="0">
                  <a:cs typeface="Arial" panose="020B0604020202020204" pitchFamily="34" charset="0"/>
                </a:rPr>
                <a:t>Increasing </a:t>
              </a:r>
              <a:r>
                <a:rPr lang="en-US" altLang="ko-KR" sz="1900" b="1" dirty="0">
                  <a:cs typeface="Arial" panose="020B0604020202020204" pitchFamily="34" charset="0"/>
                </a:rPr>
                <a:t>teachers’ interest</a:t>
              </a:r>
              <a:r>
                <a:rPr lang="en-US" altLang="ko-KR" sz="1900" dirty="0">
                  <a:cs typeface="Arial" panose="020B0604020202020204" pitchFamily="34" charset="0"/>
                </a:rPr>
                <a:t> in local communities</a:t>
              </a:r>
            </a:p>
            <a:p>
              <a:pPr marL="342900" lvl="0" indent="-342900" defTabSz="914400" eaLnBrk="1" hangingPunct="1">
                <a:spcBef>
                  <a:spcPct val="20000"/>
                </a:spcBef>
                <a:buClr>
                  <a:schemeClr val="hlink"/>
                </a:buClr>
                <a:buSzPct val="120000"/>
                <a:buFont typeface="Wingdings" panose="05000000000000000000" pitchFamily="2" charset="2"/>
                <a:buChar char="§"/>
                <a:defRPr/>
              </a:pPr>
              <a:r>
                <a:rPr lang="en-US" altLang="ko-KR" sz="1900" dirty="0">
                  <a:cs typeface="Arial" panose="020B0604020202020204" pitchFamily="34" charset="0"/>
                </a:rPr>
                <a:t>Need to </a:t>
              </a:r>
              <a:r>
                <a:rPr lang="en-US" altLang="ko-KR" sz="1900" b="1" dirty="0">
                  <a:cs typeface="Arial" panose="020B0604020202020204" pitchFamily="34" charset="0"/>
                </a:rPr>
                <a:t>communicate with parents </a:t>
              </a:r>
              <a:r>
                <a:rPr lang="en-US" altLang="ko-KR" sz="1900" dirty="0">
                  <a:cs typeface="Arial" panose="020B0604020202020204" pitchFamily="34" charset="0"/>
                </a:rPr>
                <a:t>to find their needs</a:t>
              </a:r>
              <a:endParaRPr lang="ko-KR" altLang="en-US" sz="1900" dirty="0">
                <a:cs typeface="Arial" panose="020B0604020202020204" pitchFamily="34" charset="0"/>
              </a:endParaRPr>
            </a:p>
          </p:txBody>
        </p:sp>
        <p:sp>
          <p:nvSpPr>
            <p:cNvPr id="11" name="Rectangle 50"/>
            <p:cNvSpPr>
              <a:spLocks noChangeArrowheads="1"/>
            </p:cNvSpPr>
            <p:nvPr/>
          </p:nvSpPr>
          <p:spPr bwMode="auto">
            <a:xfrm>
              <a:off x="1618681" y="2564904"/>
              <a:ext cx="1801192" cy="360362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ko-KR" sz="2000" noProof="1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" name="Rectangle 50"/>
            <p:cNvSpPr>
              <a:spLocks noChangeArrowheads="1"/>
            </p:cNvSpPr>
            <p:nvPr/>
          </p:nvSpPr>
          <p:spPr bwMode="auto">
            <a:xfrm>
              <a:off x="3477156" y="2564904"/>
              <a:ext cx="4477040" cy="360362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lvl1pPr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ko-KR" sz="2000" noProof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" name="Rectangle 50"/>
            <p:cNvSpPr>
              <a:spLocks noChangeArrowheads="1"/>
            </p:cNvSpPr>
            <p:nvPr/>
          </p:nvSpPr>
          <p:spPr bwMode="auto">
            <a:xfrm>
              <a:off x="1605980" y="2564904"/>
              <a:ext cx="1813893" cy="36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lvl="0" indent="0" algn="ctr" eaLnBrk="1" hangingPunct="1">
                <a:spcBef>
                  <a:spcPct val="20000"/>
                </a:spcBef>
                <a:buClr>
                  <a:schemeClr val="hlink"/>
                </a:buClr>
                <a:buSzPct val="120000"/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Lifelong Educational </a:t>
              </a:r>
              <a:r>
                <a:rPr lang="en-US" altLang="ko-KR" sz="14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Significance</a:t>
              </a:r>
              <a:endParaRPr lang="en-US" altLang="ko-KR" sz="14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" name="Rectangle 50"/>
            <p:cNvSpPr>
              <a:spLocks noChangeArrowheads="1"/>
            </p:cNvSpPr>
            <p:nvPr/>
          </p:nvSpPr>
          <p:spPr bwMode="auto">
            <a:xfrm>
              <a:off x="3538644" y="2564904"/>
              <a:ext cx="4489740" cy="36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lvl="0" indent="0" algn="ctr" eaLnBrk="1" hangingPunct="1">
                <a:spcBef>
                  <a:spcPct val="20000"/>
                </a:spcBef>
                <a:buClr>
                  <a:schemeClr val="hlink"/>
                </a:buClr>
                <a:buSzPct val="120000"/>
                <a:defRPr/>
              </a:pPr>
              <a:r>
                <a:rPr lang="en-US" altLang="ko-KR" sz="2000" b="1" dirty="0">
                  <a:solidFill>
                    <a:schemeClr val="bg1"/>
                  </a:solidFill>
                </a:rPr>
                <a:t>Features</a:t>
              </a:r>
            </a:p>
          </p:txBody>
        </p:sp>
      </p:grpSp>
      <p:sp>
        <p:nvSpPr>
          <p:cNvPr id="16" name="Rectangle 26"/>
          <p:cNvSpPr>
            <a:spLocks noChangeArrowheads="1"/>
          </p:cNvSpPr>
          <p:nvPr/>
        </p:nvSpPr>
        <p:spPr bwMode="auto">
          <a:xfrm>
            <a:off x="838039" y="3323941"/>
            <a:ext cx="2100277" cy="1400635"/>
          </a:xfrm>
          <a:prstGeom prst="rect">
            <a:avLst/>
          </a:prstGeom>
          <a:gradFill rotWithShape="1">
            <a:gsLst>
              <a:gs pos="0">
                <a:srgbClr val="E6E6E6"/>
              </a:gs>
              <a:gs pos="100000">
                <a:srgbClr val="FFFFFF"/>
              </a:gs>
            </a:gsLst>
            <a:lin ang="16200000"/>
          </a:gradFill>
          <a:ln w="9525">
            <a:solidFill>
              <a:srgbClr val="E1E1E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endParaRPr lang="en-GB" sz="2000">
              <a:cs typeface="Arial" panose="020B0604020202020204" pitchFamily="34" charset="0"/>
            </a:endParaRPr>
          </a:p>
        </p:txBody>
      </p:sp>
      <p:sp>
        <p:nvSpPr>
          <p:cNvPr id="17" name="Rectangle 26"/>
          <p:cNvSpPr>
            <a:spLocks noChangeArrowheads="1"/>
          </p:cNvSpPr>
          <p:nvPr/>
        </p:nvSpPr>
        <p:spPr bwMode="auto">
          <a:xfrm>
            <a:off x="3005110" y="3326328"/>
            <a:ext cx="5220444" cy="1398816"/>
          </a:xfrm>
          <a:prstGeom prst="rect">
            <a:avLst/>
          </a:prstGeom>
          <a:gradFill rotWithShape="1">
            <a:gsLst>
              <a:gs pos="0">
                <a:srgbClr val="E6E6E6"/>
              </a:gs>
              <a:gs pos="100000">
                <a:srgbClr val="FFFFFF"/>
              </a:gs>
            </a:gsLst>
            <a:lin ang="16200000"/>
          </a:gradFill>
          <a:ln w="9525">
            <a:solidFill>
              <a:srgbClr val="E1E1E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endParaRPr lang="en-GB" sz="2000">
              <a:latin typeface="Calibri" panose="020F0502020204030204" pitchFamily="34" charset="0"/>
            </a:endParaRPr>
          </a:p>
        </p:txBody>
      </p:sp>
      <p:sp>
        <p:nvSpPr>
          <p:cNvPr id="18" name="Rektangel 30"/>
          <p:cNvSpPr>
            <a:spLocks noChangeArrowheads="1"/>
          </p:cNvSpPr>
          <p:nvPr/>
        </p:nvSpPr>
        <p:spPr bwMode="auto">
          <a:xfrm>
            <a:off x="998342" y="3529199"/>
            <a:ext cx="178838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0" algn="ctr" eaLnBrk="1" hangingPunct="1">
              <a:spcBef>
                <a:spcPct val="20000"/>
              </a:spcBef>
            </a:pPr>
            <a:r>
              <a:rPr lang="en-US" altLang="ko-KR" sz="1800" b="1" dirty="0">
                <a:cs typeface="Arial" panose="020B0604020202020204" pitchFamily="34" charset="0"/>
              </a:rPr>
              <a:t>Participating local residents as teachers</a:t>
            </a:r>
            <a:endParaRPr lang="en-US" sz="1800" noProof="1">
              <a:solidFill>
                <a:srgbClr val="070D13"/>
              </a:solidFill>
              <a:cs typeface="Arial" panose="020B0604020202020204" pitchFamily="34" charset="0"/>
            </a:endParaRPr>
          </a:p>
        </p:txBody>
      </p:sp>
      <p:sp>
        <p:nvSpPr>
          <p:cNvPr id="19" name="Rektangel 34"/>
          <p:cNvSpPr>
            <a:spLocks noChangeArrowheads="1"/>
          </p:cNvSpPr>
          <p:nvPr/>
        </p:nvSpPr>
        <p:spPr bwMode="auto">
          <a:xfrm>
            <a:off x="3203029" y="3373776"/>
            <a:ext cx="5113387" cy="132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342900" lvl="0" indent="-342900" defTabSz="914400" eaLnBrk="1" hangingPunct="1">
              <a:spcBef>
                <a:spcPct val="20000"/>
              </a:spcBef>
              <a:buClr>
                <a:schemeClr val="hlink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ko-KR" sz="1900" dirty="0" smtClean="0">
                <a:cs typeface="Arial" panose="020B0604020202020204" pitchFamily="34" charset="0"/>
              </a:rPr>
              <a:t>Able </a:t>
            </a:r>
            <a:r>
              <a:rPr lang="en-US" altLang="ko-KR" sz="1900" dirty="0">
                <a:cs typeface="Arial" panose="020B0604020202020204" pitchFamily="34" charset="0"/>
              </a:rPr>
              <a:t>to </a:t>
            </a:r>
            <a:r>
              <a:rPr lang="en-US" altLang="ko-KR" sz="1900" b="1" dirty="0">
                <a:cs typeface="Arial" panose="020B0604020202020204" pitchFamily="34" charset="0"/>
              </a:rPr>
              <a:t>invite professionals as teachers </a:t>
            </a:r>
            <a:r>
              <a:rPr lang="en-US" altLang="ko-KR" sz="1900" dirty="0">
                <a:cs typeface="Arial" panose="020B0604020202020204" pitchFamily="34" charset="0"/>
              </a:rPr>
              <a:t>regardless of Teacher Certificate </a:t>
            </a:r>
          </a:p>
          <a:p>
            <a:pPr marL="342900" lvl="0" indent="-342900" defTabSz="914400" eaLnBrk="1" hangingPunct="1">
              <a:spcBef>
                <a:spcPct val="20000"/>
              </a:spcBef>
              <a:buClr>
                <a:schemeClr val="hlink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ko-KR" sz="1900" dirty="0">
                <a:cs typeface="Arial" panose="020B0604020202020204" pitchFamily="34" charset="0"/>
              </a:rPr>
              <a:t>Need to investigate the ability of out-of-school teachers continuously </a:t>
            </a:r>
            <a:endParaRPr lang="ko-KR" altLang="en-US" sz="1900" dirty="0">
              <a:cs typeface="Arial" panose="020B0604020202020204" pitchFamily="34" charset="0"/>
            </a:endParaRPr>
          </a:p>
        </p:txBody>
      </p:sp>
      <p:sp>
        <p:nvSpPr>
          <p:cNvPr id="20" name="Rectangle 26"/>
          <p:cNvSpPr>
            <a:spLocks noChangeArrowheads="1"/>
          </p:cNvSpPr>
          <p:nvPr/>
        </p:nvSpPr>
        <p:spPr bwMode="auto">
          <a:xfrm>
            <a:off x="837011" y="4836109"/>
            <a:ext cx="2100277" cy="1400635"/>
          </a:xfrm>
          <a:prstGeom prst="rect">
            <a:avLst/>
          </a:prstGeom>
          <a:gradFill rotWithShape="1">
            <a:gsLst>
              <a:gs pos="0">
                <a:srgbClr val="E6E6E6"/>
              </a:gs>
              <a:gs pos="100000">
                <a:srgbClr val="FFFFFF"/>
              </a:gs>
            </a:gsLst>
            <a:lin ang="16200000"/>
          </a:gradFill>
          <a:ln w="9525">
            <a:solidFill>
              <a:srgbClr val="E1E1E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endParaRPr lang="en-GB" sz="2000">
              <a:cs typeface="Arial" panose="020B0604020202020204" pitchFamily="34" charset="0"/>
            </a:endParaRPr>
          </a:p>
        </p:txBody>
      </p:sp>
      <p:sp>
        <p:nvSpPr>
          <p:cNvPr id="21" name="Rectangle 26"/>
          <p:cNvSpPr>
            <a:spLocks noChangeArrowheads="1"/>
          </p:cNvSpPr>
          <p:nvPr/>
        </p:nvSpPr>
        <p:spPr bwMode="auto">
          <a:xfrm>
            <a:off x="3004082" y="4838496"/>
            <a:ext cx="5220444" cy="1398816"/>
          </a:xfrm>
          <a:prstGeom prst="rect">
            <a:avLst/>
          </a:prstGeom>
          <a:gradFill rotWithShape="1">
            <a:gsLst>
              <a:gs pos="0">
                <a:srgbClr val="E6E6E6"/>
              </a:gs>
              <a:gs pos="100000">
                <a:srgbClr val="FFFFFF"/>
              </a:gs>
            </a:gsLst>
            <a:lin ang="16200000"/>
          </a:gradFill>
          <a:ln w="9525">
            <a:solidFill>
              <a:srgbClr val="E1E1E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endParaRPr lang="en-GB" sz="2000">
              <a:latin typeface="Calibri" panose="020F0502020204030204" pitchFamily="34" charset="0"/>
            </a:endParaRPr>
          </a:p>
        </p:txBody>
      </p:sp>
      <p:sp>
        <p:nvSpPr>
          <p:cNvPr id="22" name="Rektangel 30"/>
          <p:cNvSpPr>
            <a:spLocks noChangeArrowheads="1"/>
          </p:cNvSpPr>
          <p:nvPr/>
        </p:nvSpPr>
        <p:spPr bwMode="auto">
          <a:xfrm>
            <a:off x="998342" y="5031869"/>
            <a:ext cx="178838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0" algn="ctr" eaLnBrk="1" hangingPunct="1">
              <a:spcBef>
                <a:spcPct val="20000"/>
              </a:spcBef>
            </a:pPr>
            <a:r>
              <a:rPr lang="en-US" altLang="ko-KR" sz="1800" b="1" dirty="0" smtClean="0">
                <a:cs typeface="Arial" panose="020B0604020202020204" pitchFamily="34" charset="0"/>
              </a:rPr>
              <a:t>Expanding </a:t>
            </a:r>
            <a:r>
              <a:rPr lang="en-US" altLang="ko-KR" sz="1800" b="1" dirty="0">
                <a:cs typeface="Arial" panose="020B0604020202020204" pitchFamily="34" charset="0"/>
              </a:rPr>
              <a:t>themes of Education</a:t>
            </a:r>
            <a:endParaRPr lang="en-US" sz="1800" noProof="1">
              <a:solidFill>
                <a:srgbClr val="070D13"/>
              </a:solidFill>
              <a:cs typeface="Arial" panose="020B0604020202020204" pitchFamily="34" charset="0"/>
            </a:endParaRPr>
          </a:p>
        </p:txBody>
      </p:sp>
      <p:sp>
        <p:nvSpPr>
          <p:cNvPr id="23" name="Rektangel 34"/>
          <p:cNvSpPr>
            <a:spLocks noChangeArrowheads="1"/>
          </p:cNvSpPr>
          <p:nvPr/>
        </p:nvSpPr>
        <p:spPr bwMode="auto">
          <a:xfrm>
            <a:off x="3194240" y="4871171"/>
            <a:ext cx="4953923" cy="132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342900" lvl="0" indent="-342900" defTabSz="914400" eaLnBrk="1" hangingPunct="1">
              <a:spcBef>
                <a:spcPct val="20000"/>
              </a:spcBef>
              <a:buClr>
                <a:schemeClr val="hlink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ko-KR" sz="1900" dirty="0">
                <a:cs typeface="Arial" panose="020B0604020202020204" pitchFamily="34" charset="0"/>
              </a:rPr>
              <a:t>Teaching </a:t>
            </a:r>
            <a:r>
              <a:rPr lang="en-US" altLang="ko-KR" sz="1900" b="1" dirty="0">
                <a:cs typeface="Arial" panose="020B0604020202020204" pitchFamily="34" charset="0"/>
              </a:rPr>
              <a:t>specialty programs</a:t>
            </a:r>
            <a:r>
              <a:rPr lang="en-US" altLang="ko-KR" sz="1900" dirty="0">
                <a:cs typeface="Arial" panose="020B0604020202020204" pitchFamily="34" charset="0"/>
              </a:rPr>
              <a:t>, which were not included in school curriculum</a:t>
            </a:r>
          </a:p>
          <a:p>
            <a:pPr marL="342900" lvl="0" indent="-342900" defTabSz="914400" eaLnBrk="1" hangingPunct="1">
              <a:spcBef>
                <a:spcPct val="20000"/>
              </a:spcBef>
              <a:buClr>
                <a:schemeClr val="hlink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ko-KR" sz="1900" dirty="0">
                <a:cs typeface="Arial" panose="020B0604020202020204" pitchFamily="34" charset="0"/>
              </a:rPr>
              <a:t>Able to teach </a:t>
            </a:r>
            <a:r>
              <a:rPr lang="en-US" altLang="ko-KR" sz="1900" b="1" dirty="0">
                <a:cs typeface="Arial" panose="020B0604020202020204" pitchFamily="34" charset="0"/>
              </a:rPr>
              <a:t>supplementary lessons </a:t>
            </a:r>
            <a:r>
              <a:rPr lang="en-US" altLang="ko-KR" sz="1900" dirty="0">
                <a:cs typeface="Arial" panose="020B0604020202020204" pitchFamily="34" charset="0"/>
              </a:rPr>
              <a:t>for low-grade students </a:t>
            </a:r>
            <a:endParaRPr lang="ko-KR" altLang="en-US" sz="19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160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8"/>
          <p:cNvSpPr>
            <a:spLocks noChangeArrowheads="1"/>
          </p:cNvSpPr>
          <p:nvPr/>
        </p:nvSpPr>
        <p:spPr bwMode="auto">
          <a:xfrm>
            <a:off x="84445" y="120870"/>
            <a:ext cx="9108519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3400" b="1" dirty="0">
                <a:blipFill>
                  <a:blip r:embed="rId2"/>
                  <a:stretch>
                    <a:fillRect/>
                  </a:stretch>
                </a:blipFill>
                <a:latin typeface="맑은 고딕" pitchFamily="50" charset="-127"/>
                <a:ea typeface="맑은 고딕" pitchFamily="50" charset="-127"/>
              </a:rPr>
              <a:t>School-Based Lifelong Education Policies 2</a:t>
            </a:r>
          </a:p>
          <a:p>
            <a:endParaRPr lang="en-US" altLang="ko-KR" sz="3400" b="1" dirty="0">
              <a:blipFill>
                <a:blip r:embed="rId2"/>
                <a:stretch>
                  <a:fillRect/>
                </a:stretch>
              </a:blipFill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3400" b="1" dirty="0">
              <a:blipFill>
                <a:blip r:embed="rId2"/>
                <a:stretch>
                  <a:fillRect/>
                </a:stretch>
              </a:blipFill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3400" b="1" dirty="0">
              <a:blipFill>
                <a:blip r:embed="rId2"/>
                <a:stretch>
                  <a:fillRect/>
                </a:stretch>
              </a:blip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직사각형 8"/>
          <p:cNvSpPr>
            <a:spLocks noChangeArrowheads="1"/>
          </p:cNvSpPr>
          <p:nvPr/>
        </p:nvSpPr>
        <p:spPr bwMode="auto">
          <a:xfrm>
            <a:off x="251520" y="735971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800" b="1" dirty="0">
                <a:ln>
                  <a:solidFill>
                    <a:srgbClr val="797979">
                      <a:alpha val="30000"/>
                    </a:srgbClr>
                  </a:solidFill>
                </a:ln>
                <a:solidFill>
                  <a:srgbClr val="797979"/>
                </a:solidFill>
                <a:latin typeface="Calibri" pitchFamily="34" charset="0"/>
                <a:ea typeface="Arial Unicode MS" pitchFamily="50" charset="-127"/>
                <a:cs typeface="Calibri" pitchFamily="34" charset="0"/>
              </a:rPr>
              <a:t>: School Sharing with Local Community</a:t>
            </a:r>
          </a:p>
        </p:txBody>
      </p:sp>
      <p:sp>
        <p:nvSpPr>
          <p:cNvPr id="8" name="내용 개체 틀 18"/>
          <p:cNvSpPr txBox="1">
            <a:spLocks/>
          </p:cNvSpPr>
          <p:nvPr/>
        </p:nvSpPr>
        <p:spPr>
          <a:xfrm>
            <a:off x="251520" y="1340768"/>
            <a:ext cx="8820472" cy="504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5143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kumimoji="0" lang="en-US" altLang="ko-KR" sz="2300" b="1" i="1" dirty="0" smtClean="0">
                <a:ln>
                  <a:solidFill>
                    <a:srgbClr val="98EAFA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Period </a:t>
            </a:r>
            <a:r>
              <a:rPr lang="en-US" altLang="ko-KR" sz="2300" b="1" dirty="0">
                <a:ln>
                  <a:solidFill>
                    <a:srgbClr val="797979">
                      <a:alpha val="30000"/>
                    </a:srgbClr>
                  </a:solidFill>
                </a:ln>
                <a:solidFill>
                  <a:srgbClr val="797979"/>
                </a:solidFill>
                <a:latin typeface="Calibri" pitchFamily="34" charset="0"/>
                <a:ea typeface="Arial Unicode MS" pitchFamily="50" charset="-127"/>
                <a:cs typeface="Arial" pitchFamily="34" charset="0"/>
              </a:rPr>
              <a:t> </a:t>
            </a:r>
            <a:r>
              <a:rPr lang="en-US" altLang="ko-KR" sz="2300" b="1" dirty="0" smtClean="0">
                <a:ln>
                  <a:solidFill>
                    <a:srgbClr val="797979">
                      <a:alpha val="30000"/>
                    </a:srgbClr>
                  </a:solidFill>
                </a:ln>
                <a:solidFill>
                  <a:srgbClr val="797979"/>
                </a:solidFill>
                <a:latin typeface="Calibri" pitchFamily="34" charset="0"/>
                <a:ea typeface="Arial Unicode MS" pitchFamily="50" charset="-127"/>
                <a:cs typeface="Calibri" pitchFamily="34" charset="0"/>
              </a:rPr>
              <a:t>:  2007 - 2010</a:t>
            </a:r>
            <a:endParaRPr lang="en-US" altLang="ko-KR" sz="2300" b="1" dirty="0">
              <a:ln>
                <a:solidFill>
                  <a:srgbClr val="797979">
                    <a:alpha val="30000"/>
                  </a:srgbClr>
                </a:solidFill>
              </a:ln>
              <a:solidFill>
                <a:srgbClr val="797979"/>
              </a:solidFill>
              <a:latin typeface="Calibri" pitchFamily="34" charset="0"/>
              <a:ea typeface="Arial Unicode MS" pitchFamily="50" charset="-127"/>
              <a:cs typeface="Calibri" pitchFamily="34" charset="0"/>
            </a:endParaRPr>
          </a:p>
          <a:p>
            <a:pPr marL="342900" lvl="1" indent="-342900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kumimoji="0" lang="en-US" altLang="ko-KR" sz="2300" dirty="0" smtClean="0">
              <a:latin typeface="Georgia" pitchFamily="18" charset="0"/>
            </a:endParaRPr>
          </a:p>
          <a:p>
            <a:pPr marL="342900" lvl="1" indent="-342900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kumimoji="0" lang="en-US" altLang="ko-KR" sz="2300" b="1" i="1" dirty="0" smtClean="0">
                <a:ln>
                  <a:solidFill>
                    <a:srgbClr val="98EAFA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Overview  </a:t>
            </a:r>
            <a:r>
              <a:rPr lang="en-US" altLang="ko-KR" sz="2300" b="1" dirty="0" smtClean="0">
                <a:ln>
                  <a:solidFill>
                    <a:srgbClr val="797979">
                      <a:alpha val="30000"/>
                    </a:srgbClr>
                  </a:solidFill>
                </a:ln>
                <a:solidFill>
                  <a:srgbClr val="797979"/>
                </a:solidFill>
                <a:latin typeface="Calibri" pitchFamily="34" charset="0"/>
                <a:ea typeface="Arial Unicode MS" pitchFamily="50" charset="-127"/>
                <a:cs typeface="Calibri" pitchFamily="34" charset="0"/>
              </a:rPr>
              <a:t>: </a:t>
            </a:r>
            <a:r>
              <a:rPr lang="en-US" altLang="ko-KR" sz="2300" b="1" dirty="0">
                <a:ln>
                  <a:solidFill>
                    <a:srgbClr val="797979">
                      <a:alpha val="30000"/>
                    </a:srgbClr>
                  </a:solidFill>
                </a:ln>
                <a:solidFill>
                  <a:srgbClr val="797979"/>
                </a:solidFill>
                <a:latin typeface="Calibri" pitchFamily="34" charset="0"/>
                <a:ea typeface="Arial Unicode MS" pitchFamily="50" charset="-127"/>
                <a:cs typeface="Calibri" pitchFamily="34" charset="0"/>
              </a:rPr>
              <a:t>Helping schools to function as community lifelong learning centers</a:t>
            </a:r>
          </a:p>
          <a:p>
            <a:pPr marL="0" lvl="1" indent="0" fontAlgn="auto">
              <a:spcAft>
                <a:spcPts val="0"/>
              </a:spcAft>
              <a:buNone/>
              <a:defRPr/>
            </a:pPr>
            <a:endParaRPr kumimoji="0" lang="en-US" altLang="ko-KR" sz="2300" b="1" i="1" dirty="0" smtClean="0">
              <a:ln>
                <a:solidFill>
                  <a:srgbClr val="98EAFA"/>
                </a:solidFill>
              </a:ln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kumimoji="0" lang="en-US" altLang="ko-KR" sz="2300" b="1" i="1" dirty="0" smtClean="0">
                <a:ln>
                  <a:solidFill>
                    <a:srgbClr val="98EAFA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Target  </a:t>
            </a:r>
            <a:r>
              <a:rPr lang="en-US" altLang="ko-KR" sz="2300" b="1" dirty="0">
                <a:ln>
                  <a:solidFill>
                    <a:srgbClr val="797979">
                      <a:alpha val="30000"/>
                    </a:srgbClr>
                  </a:solidFill>
                </a:ln>
                <a:solidFill>
                  <a:srgbClr val="797979"/>
                </a:solidFill>
                <a:latin typeface="Calibri" pitchFamily="34" charset="0"/>
                <a:ea typeface="Arial Unicode MS" pitchFamily="50" charset="-127"/>
                <a:cs typeface="Arial" pitchFamily="34" charset="0"/>
              </a:rPr>
              <a:t>:</a:t>
            </a:r>
            <a:r>
              <a:rPr lang="en-US" altLang="ko-KR" sz="2300" b="1" dirty="0" smtClean="0">
                <a:ln>
                  <a:solidFill>
                    <a:srgbClr val="797979">
                      <a:alpha val="30000"/>
                    </a:srgbClr>
                  </a:solidFill>
                </a:ln>
                <a:solidFill>
                  <a:srgbClr val="797979"/>
                </a:solidFill>
                <a:latin typeface="Calibri" pitchFamily="34" charset="0"/>
                <a:ea typeface="Arial Unicode MS" pitchFamily="50" charset="-127"/>
                <a:cs typeface="Calibri" pitchFamily="34" charset="0"/>
              </a:rPr>
              <a:t> </a:t>
            </a:r>
            <a:r>
              <a:rPr lang="en-US" altLang="ko-KR" sz="2300" b="1" dirty="0">
                <a:ln>
                  <a:solidFill>
                    <a:srgbClr val="797979">
                      <a:alpha val="30000"/>
                    </a:srgbClr>
                  </a:solidFill>
                </a:ln>
                <a:solidFill>
                  <a:srgbClr val="797979"/>
                </a:solidFill>
                <a:latin typeface="Calibri" pitchFamily="34" charset="0"/>
                <a:ea typeface="Arial Unicode MS" pitchFamily="50" charset="-127"/>
                <a:cs typeface="Calibri" pitchFamily="34" charset="0"/>
              </a:rPr>
              <a:t>Parents and Local </a:t>
            </a:r>
            <a:r>
              <a:rPr lang="en-US" altLang="ko-KR" sz="2300" b="1" dirty="0" smtClean="0">
                <a:ln>
                  <a:solidFill>
                    <a:srgbClr val="797979">
                      <a:alpha val="30000"/>
                    </a:srgbClr>
                  </a:solidFill>
                </a:ln>
                <a:solidFill>
                  <a:srgbClr val="797979"/>
                </a:solidFill>
                <a:latin typeface="Calibri" pitchFamily="34" charset="0"/>
                <a:ea typeface="Arial Unicode MS" pitchFamily="50" charset="-127"/>
                <a:cs typeface="Calibri" pitchFamily="34" charset="0"/>
              </a:rPr>
              <a:t>residents</a:t>
            </a:r>
            <a:endParaRPr kumimoji="0" lang="en-US" altLang="ko-KR" sz="2300" dirty="0">
              <a:latin typeface="Georgia" pitchFamily="18" charset="0"/>
            </a:endParaRPr>
          </a:p>
          <a:p>
            <a:pPr marL="0" lvl="1" indent="0" fontAlgn="auto">
              <a:spcAft>
                <a:spcPts val="0"/>
              </a:spcAft>
              <a:buNone/>
              <a:defRPr/>
            </a:pPr>
            <a:endParaRPr kumimoji="0" lang="en-US" altLang="ko-KR" sz="2300" b="1" i="1" dirty="0" smtClean="0">
              <a:ln>
                <a:solidFill>
                  <a:srgbClr val="98EAFA"/>
                </a:solidFill>
              </a:ln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kumimoji="0" lang="en-US" altLang="ko-KR" sz="2300" b="1" i="1" dirty="0" smtClean="0">
                <a:ln>
                  <a:solidFill>
                    <a:srgbClr val="98EAFA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Purposes </a:t>
            </a:r>
            <a:r>
              <a:rPr lang="en-US" altLang="ko-KR" sz="2300" b="1" dirty="0" smtClean="0">
                <a:ln>
                  <a:solidFill>
                    <a:srgbClr val="797979">
                      <a:alpha val="30000"/>
                    </a:srgbClr>
                  </a:solidFill>
                </a:ln>
                <a:solidFill>
                  <a:srgbClr val="797979"/>
                </a:solidFill>
                <a:latin typeface="Calibri" pitchFamily="34" charset="0"/>
                <a:ea typeface="Arial Unicode MS" pitchFamily="50" charset="-127"/>
                <a:cs typeface="Calibri" pitchFamily="34" charset="0"/>
              </a:rPr>
              <a:t>: ① Providing </a:t>
            </a:r>
            <a:r>
              <a:rPr lang="en-US" altLang="ko-KR" sz="2300" b="1" dirty="0">
                <a:ln>
                  <a:solidFill>
                    <a:srgbClr val="797979">
                      <a:alpha val="30000"/>
                    </a:srgbClr>
                  </a:solidFill>
                </a:ln>
                <a:solidFill>
                  <a:srgbClr val="797979"/>
                </a:solidFill>
                <a:latin typeface="Calibri" pitchFamily="34" charset="0"/>
                <a:ea typeface="Arial Unicode MS" pitchFamily="50" charset="-127"/>
                <a:cs typeface="Calibri" pitchFamily="34" charset="0"/>
              </a:rPr>
              <a:t>various learning opportunities to parents and local residents by linking school and local resources </a:t>
            </a:r>
            <a:endParaRPr lang="en-US" altLang="ko-KR" sz="2300" b="1" dirty="0" smtClean="0">
              <a:ln>
                <a:solidFill>
                  <a:srgbClr val="797979">
                    <a:alpha val="30000"/>
                  </a:srgbClr>
                </a:solidFill>
              </a:ln>
              <a:solidFill>
                <a:srgbClr val="797979"/>
              </a:solidFill>
              <a:latin typeface="Calibri" pitchFamily="34" charset="0"/>
              <a:ea typeface="Arial Unicode MS" pitchFamily="50" charset="-127"/>
              <a:cs typeface="Calibri" pitchFamily="34" charset="0"/>
            </a:endParaRPr>
          </a:p>
          <a:p>
            <a:pPr marL="0" lvl="1" indent="0" fontAlgn="auto">
              <a:spcAft>
                <a:spcPts val="0"/>
              </a:spcAft>
              <a:buNone/>
              <a:defRPr/>
            </a:pPr>
            <a:r>
              <a:rPr lang="en-US" altLang="ko-KR" sz="2300" b="1" dirty="0">
                <a:ln>
                  <a:solidFill>
                    <a:srgbClr val="797979">
                      <a:alpha val="30000"/>
                    </a:srgbClr>
                  </a:solidFill>
                </a:ln>
                <a:solidFill>
                  <a:srgbClr val="797979"/>
                </a:solidFill>
                <a:latin typeface="Calibri" pitchFamily="34" charset="0"/>
                <a:ea typeface="Arial Unicode MS" pitchFamily="50" charset="-127"/>
                <a:cs typeface="Calibri" pitchFamily="34" charset="0"/>
              </a:rPr>
              <a:t> </a:t>
            </a:r>
            <a:r>
              <a:rPr lang="en-US" altLang="ko-KR" sz="2300" b="1" dirty="0" smtClean="0">
                <a:ln>
                  <a:solidFill>
                    <a:srgbClr val="797979">
                      <a:alpha val="30000"/>
                    </a:srgbClr>
                  </a:solidFill>
                </a:ln>
                <a:solidFill>
                  <a:srgbClr val="797979"/>
                </a:solidFill>
                <a:latin typeface="Calibri" pitchFamily="34" charset="0"/>
                <a:ea typeface="Arial Unicode MS" pitchFamily="50" charset="-127"/>
                <a:cs typeface="Calibri" pitchFamily="34" charset="0"/>
              </a:rPr>
              <a:t>   ② Creating </a:t>
            </a:r>
            <a:r>
              <a:rPr lang="en-US" altLang="ko-KR" sz="2300" b="1" dirty="0">
                <a:ln>
                  <a:solidFill>
                    <a:srgbClr val="797979">
                      <a:alpha val="30000"/>
                    </a:srgbClr>
                  </a:solidFill>
                </a:ln>
                <a:solidFill>
                  <a:srgbClr val="797979"/>
                </a:solidFill>
                <a:latin typeface="Calibri" pitchFamily="34" charset="0"/>
                <a:ea typeface="Arial Unicode MS" pitchFamily="50" charset="-127"/>
                <a:cs typeface="Calibri" pitchFamily="34" charset="0"/>
              </a:rPr>
              <a:t>a school without fences to communicate with local </a:t>
            </a:r>
            <a:endParaRPr lang="en-US" altLang="ko-KR" sz="2300" b="1" dirty="0" smtClean="0">
              <a:ln>
                <a:solidFill>
                  <a:srgbClr val="797979">
                    <a:alpha val="30000"/>
                  </a:srgbClr>
                </a:solidFill>
              </a:ln>
              <a:solidFill>
                <a:srgbClr val="797979"/>
              </a:solidFill>
              <a:latin typeface="Calibri" pitchFamily="34" charset="0"/>
              <a:ea typeface="Arial Unicode MS" pitchFamily="50" charset="-127"/>
              <a:cs typeface="Calibri" pitchFamily="34" charset="0"/>
            </a:endParaRPr>
          </a:p>
          <a:p>
            <a:pPr marL="0" lvl="1" indent="0" fontAlgn="auto">
              <a:spcAft>
                <a:spcPts val="0"/>
              </a:spcAft>
              <a:buNone/>
              <a:defRPr/>
            </a:pPr>
            <a:r>
              <a:rPr lang="en-US" altLang="ko-KR" sz="2300" b="1" dirty="0">
                <a:ln>
                  <a:solidFill>
                    <a:srgbClr val="797979">
                      <a:alpha val="30000"/>
                    </a:srgbClr>
                  </a:solidFill>
                </a:ln>
                <a:solidFill>
                  <a:srgbClr val="797979"/>
                </a:solidFill>
                <a:latin typeface="Calibri" pitchFamily="34" charset="0"/>
                <a:ea typeface="Arial Unicode MS" pitchFamily="50" charset="-127"/>
                <a:cs typeface="Calibri" pitchFamily="34" charset="0"/>
              </a:rPr>
              <a:t> </a:t>
            </a:r>
            <a:r>
              <a:rPr lang="en-US" altLang="ko-KR" sz="2300" b="1" dirty="0" smtClean="0">
                <a:ln>
                  <a:solidFill>
                    <a:srgbClr val="797979">
                      <a:alpha val="30000"/>
                    </a:srgbClr>
                  </a:solidFill>
                </a:ln>
                <a:solidFill>
                  <a:srgbClr val="797979"/>
                </a:solidFill>
                <a:latin typeface="Calibri" pitchFamily="34" charset="0"/>
                <a:ea typeface="Arial Unicode MS" pitchFamily="50" charset="-127"/>
                <a:cs typeface="Calibri" pitchFamily="34" charset="0"/>
              </a:rPr>
              <a:t>   communities</a:t>
            </a:r>
            <a:endParaRPr lang="en-US" altLang="ko-KR" sz="2300" b="1" dirty="0">
              <a:ln>
                <a:solidFill>
                  <a:srgbClr val="797979">
                    <a:alpha val="30000"/>
                  </a:srgbClr>
                </a:solidFill>
              </a:ln>
              <a:solidFill>
                <a:srgbClr val="797979"/>
              </a:solidFill>
              <a:latin typeface="Calibri" pitchFamily="34" charset="0"/>
              <a:ea typeface="Arial Unicode MS" pitchFamily="50" charset="-127"/>
              <a:cs typeface="Calibri" pitchFamily="34" charset="0"/>
            </a:endParaRPr>
          </a:p>
          <a:p>
            <a:pPr marL="342900" lvl="1" indent="-342900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kumimoji="0" lang="en-US" altLang="ko-KR" sz="2300" b="1" i="1" dirty="0" smtClean="0">
              <a:ln>
                <a:solidFill>
                  <a:srgbClr val="98EAFA"/>
                </a:solidFill>
              </a:ln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kumimoji="0" lang="en-US" altLang="ko-KR" sz="2300" b="1" i="1" dirty="0">
                <a:ln>
                  <a:solidFill>
                    <a:srgbClr val="98EAFA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Types of programs </a:t>
            </a:r>
            <a:r>
              <a:rPr lang="en-US" altLang="ko-KR" sz="2300" b="1" dirty="0" smtClean="0">
                <a:ln>
                  <a:solidFill>
                    <a:srgbClr val="797979">
                      <a:alpha val="30000"/>
                    </a:srgbClr>
                  </a:solidFill>
                </a:ln>
                <a:solidFill>
                  <a:srgbClr val="797979"/>
                </a:solidFill>
                <a:latin typeface="Calibri" pitchFamily="34" charset="0"/>
                <a:ea typeface="Arial Unicode MS" pitchFamily="50" charset="-127"/>
                <a:cs typeface="Arial" pitchFamily="34" charset="0"/>
              </a:rPr>
              <a:t>: </a:t>
            </a:r>
            <a:r>
              <a:rPr lang="en-US" altLang="ko-KR" sz="2300" b="1" dirty="0">
                <a:ln>
                  <a:solidFill>
                    <a:srgbClr val="797979">
                      <a:alpha val="30000"/>
                    </a:srgbClr>
                  </a:solidFill>
                </a:ln>
                <a:solidFill>
                  <a:srgbClr val="797979"/>
                </a:solidFill>
                <a:latin typeface="Calibri" pitchFamily="34" charset="0"/>
                <a:ea typeface="Arial Unicode MS" pitchFamily="50" charset="-127"/>
                <a:cs typeface="Calibri" pitchFamily="34" charset="0"/>
              </a:rPr>
              <a:t>Vocational Training Programs, English and Second Foreign Languages, Parent Education, Hobby Education, and </a:t>
            </a:r>
            <a:r>
              <a:rPr lang="en-US" altLang="ko-KR" sz="2300" b="1" dirty="0" err="1">
                <a:ln>
                  <a:solidFill>
                    <a:srgbClr val="797979">
                      <a:alpha val="30000"/>
                    </a:srgbClr>
                  </a:solidFill>
                </a:ln>
                <a:solidFill>
                  <a:srgbClr val="797979"/>
                </a:solidFill>
                <a:latin typeface="Calibri" pitchFamily="34" charset="0"/>
                <a:ea typeface="Arial Unicode MS" pitchFamily="50" charset="-127"/>
                <a:cs typeface="Calibri" pitchFamily="34" charset="0"/>
              </a:rPr>
              <a:t>etc</a:t>
            </a:r>
            <a:endParaRPr lang="en-US" altLang="ko-KR" sz="2300" b="1" dirty="0">
              <a:ln>
                <a:solidFill>
                  <a:srgbClr val="797979">
                    <a:alpha val="30000"/>
                  </a:srgbClr>
                </a:solidFill>
              </a:ln>
              <a:solidFill>
                <a:srgbClr val="797979"/>
              </a:solidFill>
              <a:latin typeface="Calibri" pitchFamily="34" charset="0"/>
              <a:ea typeface="Arial Unicode MS" pitchFamily="50" charset="-127"/>
              <a:cs typeface="Calibri" pitchFamily="34" charset="0"/>
            </a:endParaRPr>
          </a:p>
          <a:p>
            <a:pPr marL="342900" lvl="1" indent="-342900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kumimoji="0" lang="en-US" altLang="ko-KR" sz="2300" dirty="0">
              <a:latin typeface="Georgia" pitchFamily="18" charset="0"/>
            </a:endParaRPr>
          </a:p>
          <a:p>
            <a:pPr marL="342900" lvl="1" indent="-342900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kumimoji="0" lang="en-US" altLang="ko-KR" sz="2300" b="1" i="1" dirty="0" smtClean="0">
              <a:ln>
                <a:solidFill>
                  <a:srgbClr val="98EAFA"/>
                </a:solidFill>
              </a:ln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kumimoji="0" lang="en-US" altLang="ko-KR" sz="2300" b="1" i="1" dirty="0" smtClean="0">
              <a:ln>
                <a:solidFill>
                  <a:srgbClr val="98EAFA"/>
                </a:solidFill>
              </a:ln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kumimoji="0" lang="en-US" altLang="ko-KR" sz="2300" b="1" i="1" dirty="0">
              <a:ln>
                <a:solidFill>
                  <a:srgbClr val="98EAFA"/>
                </a:solidFill>
              </a:ln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404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5039"/>
            <a:ext cx="3869916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7624" y="2780928"/>
            <a:ext cx="2273251" cy="461665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ko-KR" sz="2400" dirty="0" smtClean="0">
                <a:solidFill>
                  <a:srgbClr val="7030A0"/>
                </a:solidFill>
              </a:rPr>
              <a:t>Tea Ceremony </a:t>
            </a:r>
            <a:endParaRPr lang="ko-KR" altLang="en-US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6632"/>
            <a:ext cx="4118906" cy="27378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62" y="3645024"/>
            <a:ext cx="4224350" cy="25512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73016"/>
            <a:ext cx="3720228" cy="266322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07704" y="6165304"/>
            <a:ext cx="859210" cy="461665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ko-KR" sz="2400" dirty="0" smtClean="0">
                <a:solidFill>
                  <a:srgbClr val="7030A0"/>
                </a:solidFill>
              </a:rPr>
              <a:t>Yoga</a:t>
            </a:r>
            <a:endParaRPr lang="ko-KR" altLang="en-US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56176" y="2708920"/>
            <a:ext cx="1329659" cy="461665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ko-KR" sz="2400" dirty="0" smtClean="0">
                <a:solidFill>
                  <a:srgbClr val="7030A0"/>
                </a:solidFill>
              </a:rPr>
              <a:t>Lectures</a:t>
            </a:r>
            <a:endParaRPr lang="ko-KR" altLang="en-US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24128" y="6093296"/>
            <a:ext cx="2679580" cy="461665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ko-KR" sz="2400" dirty="0" smtClean="0">
                <a:solidFill>
                  <a:srgbClr val="7030A0"/>
                </a:solidFill>
              </a:rPr>
              <a:t>Computer Classes</a:t>
            </a:r>
            <a:endParaRPr lang="ko-KR" altLang="en-US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803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8"/>
          <p:cNvSpPr>
            <a:spLocks noChangeArrowheads="1"/>
          </p:cNvSpPr>
          <p:nvPr/>
        </p:nvSpPr>
        <p:spPr bwMode="auto">
          <a:xfrm>
            <a:off x="84445" y="120870"/>
            <a:ext cx="7691401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3400" b="1" spc="-150" dirty="0">
                <a:blipFill>
                  <a:blip r:embed="rId2"/>
                  <a:stretch>
                    <a:fillRect/>
                  </a:stretch>
                </a:blipFill>
                <a:latin typeface="맑은 고딕" pitchFamily="50" charset="-127"/>
                <a:ea typeface="맑은 고딕" pitchFamily="50" charset="-127"/>
              </a:rPr>
              <a:t>Participation </a:t>
            </a:r>
            <a:r>
              <a:rPr lang="en-US" altLang="ko-KR" sz="3400" b="1" spc="-150" dirty="0" smtClean="0">
                <a:blipFill>
                  <a:blip r:embed="rId2"/>
                  <a:stretch>
                    <a:fillRect/>
                  </a:stretch>
                </a:blipFill>
                <a:latin typeface="맑은 고딕" pitchFamily="50" charset="-127"/>
                <a:ea typeface="맑은 고딕" pitchFamily="50" charset="-127"/>
              </a:rPr>
              <a:t>Status </a:t>
            </a:r>
          </a:p>
          <a:p>
            <a:r>
              <a:rPr lang="en-US" altLang="ko-KR" sz="3400" b="1" spc="-150" dirty="0" smtClean="0">
                <a:blipFill>
                  <a:blip r:embed="rId2"/>
                  <a:stretch>
                    <a:fillRect/>
                  </a:stretch>
                </a:blipFill>
                <a:latin typeface="맑은 고딕" pitchFamily="50" charset="-127"/>
                <a:ea typeface="맑은 고딕" pitchFamily="50" charset="-127"/>
              </a:rPr>
              <a:t>: School </a:t>
            </a:r>
            <a:r>
              <a:rPr lang="en-US" altLang="ko-KR" sz="3400" b="1" spc="-150" dirty="0">
                <a:blipFill>
                  <a:blip r:embed="rId2"/>
                  <a:stretch>
                    <a:fillRect/>
                  </a:stretch>
                </a:blipFill>
                <a:latin typeface="맑은 고딕" pitchFamily="50" charset="-127"/>
                <a:ea typeface="맑은 고딕" pitchFamily="50" charset="-127"/>
              </a:rPr>
              <a:t>Sharing with Local </a:t>
            </a:r>
            <a:r>
              <a:rPr lang="en-US" altLang="ko-KR" sz="3400" b="1" spc="-150" dirty="0" smtClean="0">
                <a:blipFill>
                  <a:blip r:embed="rId2"/>
                  <a:stretch>
                    <a:fillRect/>
                  </a:stretch>
                </a:blipFill>
                <a:latin typeface="맑은 고딕" pitchFamily="50" charset="-127"/>
                <a:ea typeface="맑은 고딕" pitchFamily="50" charset="-127"/>
              </a:rPr>
              <a:t>Community</a:t>
            </a:r>
            <a:endParaRPr lang="en-US" altLang="ko-KR" sz="3400" b="1" spc="-150" dirty="0">
              <a:blipFill>
                <a:blip r:embed="rId2"/>
                <a:stretch>
                  <a:fillRect/>
                </a:stretch>
              </a:blip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직사각형 8"/>
          <p:cNvSpPr>
            <a:spLocks noChangeArrowheads="1"/>
          </p:cNvSpPr>
          <p:nvPr/>
        </p:nvSpPr>
        <p:spPr bwMode="auto">
          <a:xfrm>
            <a:off x="323528" y="1177588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800" b="1" dirty="0">
                <a:ln>
                  <a:solidFill>
                    <a:srgbClr val="797979">
                      <a:alpha val="30000"/>
                    </a:srgbClr>
                  </a:solidFill>
                </a:ln>
                <a:solidFill>
                  <a:srgbClr val="797979"/>
                </a:solidFill>
                <a:latin typeface="Calibri" pitchFamily="34" charset="0"/>
                <a:ea typeface="Arial Unicode MS" pitchFamily="50" charset="-127"/>
                <a:cs typeface="Calibri" pitchFamily="34" charset="0"/>
              </a:rPr>
              <a:t>National Institute of Lifelong Education (2009)</a:t>
            </a: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80216112"/>
              </p:ext>
            </p:extLst>
          </p:nvPr>
        </p:nvGraphicFramePr>
        <p:xfrm>
          <a:off x="827584" y="2757526"/>
          <a:ext cx="7416825" cy="2675344"/>
        </p:xfrm>
        <a:graphic>
          <a:graphicData uri="http://schemas.openxmlformats.org/drawingml/2006/table">
            <a:tbl>
              <a:tblPr/>
              <a:tblGrid>
                <a:gridCol w="2376264"/>
                <a:gridCol w="1680187"/>
                <a:gridCol w="1680187"/>
                <a:gridCol w="1680187"/>
              </a:tblGrid>
              <a:tr h="93610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kern="0" spc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Period</a:t>
                      </a:r>
                    </a:p>
                  </a:txBody>
                  <a:tcPr marL="16348" marR="16348" marT="16348" marB="16348" anchor="ctr">
                    <a:lnL>
                      <a:noFill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kern="0" spc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2007-2008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16348" marR="16348" marT="16348" marB="16348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kern="0" spc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2008-2009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16348" marR="16348" marT="16348" marB="1634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kern="0" spc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2009-2010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16348" marR="16348" marT="16348" marB="1634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</a:gradFill>
                  </a:tcPr>
                </a:tc>
              </a:tr>
              <a:tr h="86962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kern="0" spc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Number of Regional Education Office</a:t>
                      </a:r>
                    </a:p>
                  </a:txBody>
                  <a:tcPr marL="16348" marR="16348" marT="16348" marB="16348" anchor="ctr">
                    <a:lnL>
                      <a:noFill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34</a:t>
                      </a:r>
                      <a:endParaRPr lang="en-US" sz="2000" kern="0" spc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16348" marR="16348" marT="16348" marB="16348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34</a:t>
                      </a:r>
                      <a:endParaRPr lang="en-US" sz="2000" kern="0" spc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16348" marR="16348" marT="16348" marB="1634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38</a:t>
                      </a:r>
                      <a:endParaRPr lang="en-US" sz="2000" kern="0" spc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16348" marR="16348" marT="16348" marB="1634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6962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kern="0" spc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Number of schools</a:t>
                      </a:r>
                    </a:p>
                  </a:txBody>
                  <a:tcPr marL="16348" marR="16348" marT="16348" marB="16348" anchor="ctr">
                    <a:lnL>
                      <a:noFill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1E14B">
                            <a:tint val="66000"/>
                            <a:satMod val="160000"/>
                          </a:srgbClr>
                        </a:gs>
                        <a:gs pos="50000">
                          <a:srgbClr val="C1E14B">
                            <a:tint val="44500"/>
                            <a:satMod val="160000"/>
                          </a:srgbClr>
                        </a:gs>
                        <a:gs pos="100000">
                          <a:srgbClr val="C1E14B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122</a:t>
                      </a:r>
                      <a:endParaRPr lang="en-US" sz="2000" kern="0" spc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16348" marR="16348" marT="16348" marB="16348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1E14B">
                            <a:tint val="66000"/>
                            <a:satMod val="160000"/>
                          </a:srgbClr>
                        </a:gs>
                        <a:gs pos="50000">
                          <a:srgbClr val="C1E14B">
                            <a:tint val="44500"/>
                            <a:satMod val="160000"/>
                          </a:srgbClr>
                        </a:gs>
                        <a:gs pos="100000">
                          <a:srgbClr val="C1E14B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122</a:t>
                      </a:r>
                      <a:endParaRPr lang="en-US" sz="2000" kern="0" spc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16348" marR="16348" marT="16348" marB="1634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1E14B">
                            <a:tint val="66000"/>
                            <a:satMod val="160000"/>
                          </a:srgbClr>
                        </a:gs>
                        <a:gs pos="50000">
                          <a:srgbClr val="C1E14B">
                            <a:tint val="44500"/>
                            <a:satMod val="160000"/>
                          </a:srgbClr>
                        </a:gs>
                        <a:gs pos="100000">
                          <a:srgbClr val="C1E14B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145</a:t>
                      </a:r>
                      <a:endParaRPr lang="en-US" sz="2000" kern="0" spc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16348" marR="16348" marT="16348" marB="1634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1E14B">
                            <a:tint val="66000"/>
                            <a:satMod val="160000"/>
                          </a:srgbClr>
                        </a:gs>
                        <a:gs pos="50000">
                          <a:srgbClr val="C1E14B">
                            <a:tint val="44500"/>
                            <a:satMod val="160000"/>
                          </a:srgbClr>
                        </a:gs>
                        <a:gs pos="100000">
                          <a:srgbClr val="C1E14B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0191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8"/>
          <p:cNvSpPr>
            <a:spLocks noChangeArrowheads="1"/>
          </p:cNvSpPr>
          <p:nvPr/>
        </p:nvSpPr>
        <p:spPr bwMode="auto">
          <a:xfrm>
            <a:off x="251520" y="62936"/>
            <a:ext cx="860203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3400" b="1" dirty="0">
                <a:blipFill>
                  <a:blip r:embed="rId2"/>
                  <a:stretch>
                    <a:fillRect/>
                  </a:stretch>
                </a:blip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School-Based Lifelong Education Policies 2</a:t>
            </a:r>
          </a:p>
        </p:txBody>
      </p:sp>
      <p:sp>
        <p:nvSpPr>
          <p:cNvPr id="24" name="직사각형 8"/>
          <p:cNvSpPr>
            <a:spLocks noChangeArrowheads="1"/>
          </p:cNvSpPr>
          <p:nvPr/>
        </p:nvSpPr>
        <p:spPr bwMode="auto">
          <a:xfrm>
            <a:off x="323528" y="620688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800" b="1" dirty="0">
                <a:ln>
                  <a:solidFill>
                    <a:srgbClr val="797979">
                      <a:alpha val="30000"/>
                    </a:srgbClr>
                  </a:solidFill>
                </a:ln>
                <a:solidFill>
                  <a:srgbClr val="797979"/>
                </a:solidFill>
                <a:latin typeface="Calibri" pitchFamily="34" charset="0"/>
                <a:ea typeface="Arial Unicode MS" pitchFamily="50" charset="-127"/>
                <a:cs typeface="Calibri" pitchFamily="34" charset="0"/>
              </a:rPr>
              <a:t>: School Sharing with Local Community</a:t>
            </a:r>
          </a:p>
        </p:txBody>
      </p:sp>
      <p:grpSp>
        <p:nvGrpSpPr>
          <p:cNvPr id="6" name="그룹 5"/>
          <p:cNvGrpSpPr/>
          <p:nvPr/>
        </p:nvGrpSpPr>
        <p:grpSpPr>
          <a:xfrm>
            <a:off x="323528" y="1556792"/>
            <a:ext cx="8568952" cy="4824536"/>
            <a:chOff x="467544" y="1700808"/>
            <a:chExt cx="8303889" cy="4464497"/>
          </a:xfrm>
        </p:grpSpPr>
        <p:sp>
          <p:nvSpPr>
            <p:cNvPr id="4" name="Rectangle 26"/>
            <p:cNvSpPr>
              <a:spLocks noChangeArrowheads="1"/>
            </p:cNvSpPr>
            <p:nvPr/>
          </p:nvSpPr>
          <p:spPr bwMode="auto">
            <a:xfrm>
              <a:off x="482354" y="2208881"/>
              <a:ext cx="2100277" cy="1940200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100000">
                  <a:srgbClr val="FFFFFF"/>
                </a:gs>
              </a:gsLst>
              <a:lin ang="16200000"/>
            </a:gradFill>
            <a:ln w="9525">
              <a:solidFill>
                <a:srgbClr val="E1E1E1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Font typeface="Arial" panose="020B0604020202020204" pitchFamily="34" charset="0"/>
                <a:buChar char="•"/>
              </a:pPr>
              <a:endParaRPr lang="en-GB" sz="2000">
                <a:cs typeface="Arial" panose="020B0604020202020204" pitchFamily="34" charset="0"/>
              </a:endParaRPr>
            </a:p>
          </p:txBody>
        </p:sp>
        <p:sp>
          <p:nvSpPr>
            <p:cNvPr id="5" name="Rectangle 26"/>
            <p:cNvSpPr>
              <a:spLocks noChangeArrowheads="1"/>
            </p:cNvSpPr>
            <p:nvPr/>
          </p:nvSpPr>
          <p:spPr bwMode="auto">
            <a:xfrm>
              <a:off x="2649424" y="2211268"/>
              <a:ext cx="6027032" cy="1937683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100000">
                  <a:srgbClr val="FFFFFF"/>
                </a:gs>
              </a:gsLst>
              <a:lin ang="16200000"/>
            </a:gradFill>
            <a:ln w="9525">
              <a:solidFill>
                <a:srgbClr val="E1E1E1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Font typeface="Arial" panose="020B0604020202020204" pitchFamily="34" charset="0"/>
                <a:buChar char="•"/>
              </a:pPr>
              <a:endParaRPr lang="en-GB" sz="2000">
                <a:latin typeface="Calibri" panose="020F0502020204030204" pitchFamily="34" charset="0"/>
              </a:endParaRPr>
            </a:p>
          </p:txBody>
        </p:sp>
        <p:sp>
          <p:nvSpPr>
            <p:cNvPr id="8" name="Rektangel 30"/>
            <p:cNvSpPr>
              <a:spLocks noChangeArrowheads="1"/>
            </p:cNvSpPr>
            <p:nvPr/>
          </p:nvSpPr>
          <p:spPr bwMode="auto">
            <a:xfrm>
              <a:off x="560384" y="2665074"/>
              <a:ext cx="194421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lvl="0" algn="ctr" eaLnBrk="1" hangingPunct="1">
                <a:spcBef>
                  <a:spcPct val="20000"/>
                </a:spcBef>
              </a:pPr>
              <a:r>
                <a:rPr lang="en-US" altLang="ko-KR" sz="1800" b="1" dirty="0">
                  <a:cs typeface="Arial" panose="020B0604020202020204" pitchFamily="34" charset="0"/>
                </a:rPr>
                <a:t>Expansion of Educational Target</a:t>
              </a:r>
            </a:p>
          </p:txBody>
        </p:sp>
        <p:sp>
          <p:nvSpPr>
            <p:cNvPr id="10" name="Rektangel 34"/>
            <p:cNvSpPr>
              <a:spLocks noChangeArrowheads="1"/>
            </p:cNvSpPr>
            <p:nvPr/>
          </p:nvSpPr>
          <p:spPr bwMode="auto">
            <a:xfrm>
              <a:off x="2669654" y="2298986"/>
              <a:ext cx="6006596" cy="1700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263525" lvl="0" indent="-263525" defTabSz="914400" eaLnBrk="1" hangingPunct="1">
                <a:spcBef>
                  <a:spcPct val="20000"/>
                </a:spcBef>
                <a:buClr>
                  <a:schemeClr val="hlink"/>
                </a:buClr>
                <a:buSzPct val="120000"/>
                <a:buFont typeface="Wingdings" panose="05000000000000000000" pitchFamily="2" charset="2"/>
                <a:buChar char="§"/>
                <a:defRPr/>
              </a:pPr>
              <a:r>
                <a:rPr lang="en-US" altLang="ko-KR" sz="2100" b="1" spc="-150" dirty="0">
                  <a:latin typeface="Calibri" panose="020F0502020204030204" pitchFamily="34" charset="0"/>
                  <a:cs typeface="Arial" panose="020B0604020202020204" pitchFamily="34" charset="0"/>
                </a:rPr>
                <a:t>Expanding the subject </a:t>
              </a:r>
              <a:r>
                <a:rPr lang="en-US" altLang="ko-KR" sz="2100" spc="-150" dirty="0">
                  <a:latin typeface="Calibri" panose="020F0502020204030204" pitchFamily="34" charset="0"/>
                  <a:cs typeface="Arial" panose="020B0604020202020204" pitchFamily="34" charset="0"/>
                </a:rPr>
                <a:t>of school education to local residents</a:t>
              </a:r>
            </a:p>
            <a:p>
              <a:pPr marL="263525" lvl="0" indent="-263525" defTabSz="914400" eaLnBrk="1" hangingPunct="1">
                <a:spcBef>
                  <a:spcPct val="20000"/>
                </a:spcBef>
                <a:buClr>
                  <a:schemeClr val="hlink"/>
                </a:buClr>
                <a:buSzPct val="120000"/>
                <a:buFont typeface="Wingdings" panose="05000000000000000000" pitchFamily="2" charset="2"/>
                <a:buChar char="§"/>
                <a:defRPr/>
              </a:pPr>
              <a:r>
                <a:rPr lang="en-US" altLang="ko-KR" sz="2100" spc="-150" dirty="0">
                  <a:latin typeface="Calibri" panose="020F0502020204030204" pitchFamily="34" charset="0"/>
                  <a:cs typeface="Arial" panose="020B0604020202020204" pitchFamily="34" charset="0"/>
                </a:rPr>
                <a:t>Building </a:t>
              </a:r>
              <a:r>
                <a:rPr lang="en-US" altLang="ko-KR" sz="2100" b="1" spc="-150" dirty="0">
                  <a:latin typeface="Calibri" panose="020F0502020204030204" pitchFamily="34" charset="0"/>
                  <a:cs typeface="Arial" panose="020B0604020202020204" pitchFamily="34" charset="0"/>
                </a:rPr>
                <a:t>networking between schools and local institutions</a:t>
              </a:r>
              <a:r>
                <a:rPr lang="en-US" altLang="ko-KR" sz="2100" spc="-150" dirty="0">
                  <a:latin typeface="Calibri" panose="020F0502020204030204" pitchFamily="34" charset="0"/>
                  <a:cs typeface="Arial" panose="020B0604020202020204" pitchFamily="34" charset="0"/>
                </a:rPr>
                <a:t>: 14.3 local institutions per a regional education office, 4.7 local institutions per a school</a:t>
              </a:r>
            </a:p>
            <a:p>
              <a:pPr marL="263525" lvl="0" indent="-263525" defTabSz="914400" eaLnBrk="1" hangingPunct="1">
                <a:spcBef>
                  <a:spcPct val="20000"/>
                </a:spcBef>
                <a:buClr>
                  <a:schemeClr val="hlink"/>
                </a:buClr>
                <a:buSzPct val="120000"/>
                <a:buFont typeface="Wingdings" panose="05000000000000000000" pitchFamily="2" charset="2"/>
                <a:buChar char="§"/>
                <a:defRPr/>
              </a:pPr>
              <a:r>
                <a:rPr lang="en-US" altLang="ko-KR" sz="2100" spc="-150" dirty="0">
                  <a:latin typeface="Calibri" panose="020F0502020204030204" pitchFamily="34" charset="0"/>
                  <a:cs typeface="Arial" panose="020B0604020202020204" pitchFamily="34" charset="0"/>
                </a:rPr>
                <a:t>Helping local residents to aware </a:t>
              </a:r>
              <a:r>
                <a:rPr lang="en-US" altLang="ko-KR" sz="2100" b="1" spc="-150" dirty="0">
                  <a:latin typeface="Calibri" panose="020F0502020204030204" pitchFamily="34" charset="0"/>
                  <a:cs typeface="Arial" panose="020B0604020202020204" pitchFamily="34" charset="0"/>
                </a:rPr>
                <a:t>school as local public asset</a:t>
              </a:r>
            </a:p>
          </p:txBody>
        </p:sp>
        <p:sp>
          <p:nvSpPr>
            <p:cNvPr id="11" name="Rectangle 50"/>
            <p:cNvSpPr>
              <a:spLocks noChangeArrowheads="1"/>
            </p:cNvSpPr>
            <p:nvPr/>
          </p:nvSpPr>
          <p:spPr bwMode="auto">
            <a:xfrm>
              <a:off x="482354" y="1700808"/>
              <a:ext cx="2100277" cy="541467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ko-KR" sz="2000" noProof="1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" name="Rectangle 50"/>
            <p:cNvSpPr>
              <a:spLocks noChangeArrowheads="1"/>
            </p:cNvSpPr>
            <p:nvPr/>
          </p:nvSpPr>
          <p:spPr bwMode="auto">
            <a:xfrm>
              <a:off x="2649424" y="1700808"/>
              <a:ext cx="6026827" cy="541467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lvl1pPr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ko-KR" sz="2000" noProof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" name="Rectangle 50"/>
            <p:cNvSpPr>
              <a:spLocks noChangeArrowheads="1"/>
            </p:cNvSpPr>
            <p:nvPr/>
          </p:nvSpPr>
          <p:spPr bwMode="auto">
            <a:xfrm>
              <a:off x="467544" y="1700808"/>
              <a:ext cx="2115087" cy="541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lvl="0" indent="0" algn="ctr" eaLnBrk="1" hangingPunct="1">
                <a:spcBef>
                  <a:spcPct val="20000"/>
                </a:spcBef>
                <a:buClr>
                  <a:schemeClr val="hlink"/>
                </a:buClr>
                <a:buSzPct val="120000"/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Lifelong Educational </a:t>
              </a:r>
              <a:r>
                <a:rPr lang="en-US" altLang="ko-KR" sz="14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Significance</a:t>
              </a:r>
              <a:endParaRPr lang="en-US" altLang="ko-KR" sz="14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" name="Rectangle 50"/>
            <p:cNvSpPr>
              <a:spLocks noChangeArrowheads="1"/>
            </p:cNvSpPr>
            <p:nvPr/>
          </p:nvSpPr>
          <p:spPr bwMode="auto">
            <a:xfrm>
              <a:off x="2721123" y="1700808"/>
              <a:ext cx="5235253" cy="541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lvl="0" indent="0" algn="ctr" eaLnBrk="1" hangingPunct="1">
                <a:spcBef>
                  <a:spcPct val="20000"/>
                </a:spcBef>
                <a:buClr>
                  <a:schemeClr val="hlink"/>
                </a:buClr>
                <a:buSzPct val="120000"/>
                <a:defRPr/>
              </a:pPr>
              <a:r>
                <a:rPr lang="en-US" altLang="ko-KR" sz="2000" b="1" dirty="0">
                  <a:solidFill>
                    <a:schemeClr val="bg1"/>
                  </a:solidFill>
                </a:rPr>
                <a:t>Features</a:t>
              </a:r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486398" y="4225106"/>
              <a:ext cx="2100277" cy="1940199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100000">
                  <a:srgbClr val="FFFFFF"/>
                </a:gs>
              </a:gsLst>
              <a:lin ang="16200000"/>
            </a:gradFill>
            <a:ln w="9525">
              <a:solidFill>
                <a:srgbClr val="E1E1E1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Font typeface="Arial" panose="020B0604020202020204" pitchFamily="34" charset="0"/>
                <a:buChar char="•"/>
              </a:pPr>
              <a:endParaRPr lang="en-GB" sz="2000">
                <a:cs typeface="Arial" panose="020B0604020202020204" pitchFamily="34" charset="0"/>
              </a:endParaRPr>
            </a:p>
          </p:txBody>
        </p:sp>
        <p:sp>
          <p:nvSpPr>
            <p:cNvPr id="30" name="Rectangle 26"/>
            <p:cNvSpPr>
              <a:spLocks noChangeArrowheads="1"/>
            </p:cNvSpPr>
            <p:nvPr/>
          </p:nvSpPr>
          <p:spPr bwMode="auto">
            <a:xfrm>
              <a:off x="2653468" y="4227493"/>
              <a:ext cx="6022783" cy="1937683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100000">
                  <a:srgbClr val="FFFFFF"/>
                </a:gs>
              </a:gsLst>
              <a:lin ang="16200000"/>
            </a:gradFill>
            <a:ln w="9525">
              <a:solidFill>
                <a:srgbClr val="E1E1E1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Font typeface="Arial" panose="020B0604020202020204" pitchFamily="34" charset="0"/>
                <a:buChar char="•"/>
              </a:pPr>
              <a:endParaRPr lang="en-GB" sz="2000">
                <a:latin typeface="Calibri" panose="020F0502020204030204" pitchFamily="34" charset="0"/>
              </a:endParaRPr>
            </a:p>
          </p:txBody>
        </p:sp>
        <p:sp>
          <p:nvSpPr>
            <p:cNvPr id="31" name="Rektangel 30"/>
            <p:cNvSpPr>
              <a:spLocks noChangeArrowheads="1"/>
            </p:cNvSpPr>
            <p:nvPr/>
          </p:nvSpPr>
          <p:spPr bwMode="auto">
            <a:xfrm>
              <a:off x="560384" y="4600904"/>
              <a:ext cx="1944215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lvl="0" algn="ctr" eaLnBrk="1" hangingPunct="1">
                <a:spcBef>
                  <a:spcPct val="20000"/>
                </a:spcBef>
              </a:pPr>
              <a:r>
                <a:rPr lang="en-US" altLang="ko-KR" sz="1800" b="1" dirty="0">
                  <a:cs typeface="Arial" panose="020B0604020202020204" pitchFamily="34" charset="0"/>
                </a:rPr>
                <a:t>Collaboration with lifelong education managers</a:t>
              </a:r>
            </a:p>
          </p:txBody>
        </p:sp>
        <p:sp>
          <p:nvSpPr>
            <p:cNvPr id="33" name="Rektangel 34"/>
            <p:cNvSpPr>
              <a:spLocks noChangeArrowheads="1"/>
            </p:cNvSpPr>
            <p:nvPr/>
          </p:nvSpPr>
          <p:spPr bwMode="auto">
            <a:xfrm>
              <a:off x="2692623" y="4515892"/>
              <a:ext cx="6078810" cy="1520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263525" lvl="0" indent="-263525" defTabSz="914400" eaLnBrk="1" hangingPunct="1">
                <a:spcBef>
                  <a:spcPct val="20000"/>
                </a:spcBef>
                <a:buClr>
                  <a:schemeClr val="hlink"/>
                </a:buClr>
                <a:buSzPct val="120000"/>
                <a:buFont typeface="Wingdings" panose="05000000000000000000" pitchFamily="2" charset="2"/>
                <a:buChar char="§"/>
                <a:defRPr/>
              </a:pPr>
              <a:r>
                <a:rPr lang="en-US" altLang="ko-KR" b="1" spc="-150" dirty="0">
                  <a:latin typeface="Calibri" panose="020F0502020204030204" pitchFamily="34" charset="0"/>
                  <a:cs typeface="Arial" panose="020B0604020202020204" pitchFamily="34" charset="0"/>
                </a:rPr>
                <a:t>Lifelong Education Managers</a:t>
              </a:r>
              <a:r>
                <a:rPr lang="en-US" altLang="ko-KR" spc="-150" dirty="0">
                  <a:latin typeface="Calibri" panose="020F0502020204030204" pitchFamily="34" charset="0"/>
                  <a:cs typeface="Arial" panose="020B0604020202020204" pitchFamily="34" charset="0"/>
                </a:rPr>
                <a:t>: Hiring by regional education office / Working at schools </a:t>
              </a:r>
            </a:p>
            <a:p>
              <a:pPr marL="263525" lvl="0" indent="-263525" defTabSz="914400" eaLnBrk="1" hangingPunct="1">
                <a:spcBef>
                  <a:spcPct val="20000"/>
                </a:spcBef>
                <a:buClr>
                  <a:schemeClr val="hlink"/>
                </a:buClr>
                <a:buSzPct val="120000"/>
                <a:buFont typeface="Wingdings" panose="05000000000000000000" pitchFamily="2" charset="2"/>
                <a:buChar char="§"/>
                <a:defRPr/>
              </a:pPr>
              <a:r>
                <a:rPr lang="en-US" altLang="ko-KR" spc="-150" dirty="0">
                  <a:latin typeface="Calibri" panose="020F0502020204030204" pitchFamily="34" charset="0"/>
                  <a:cs typeface="Arial" panose="020B0604020202020204" pitchFamily="34" charset="0"/>
                </a:rPr>
                <a:t>Providing opportunities to </a:t>
              </a:r>
              <a:r>
                <a:rPr lang="en-US" altLang="ko-KR" b="1" spc="-150" dirty="0">
                  <a:latin typeface="Calibri" panose="020F0502020204030204" pitchFamily="34" charset="0"/>
                  <a:cs typeface="Arial" panose="020B0604020202020204" pitchFamily="34" charset="0"/>
                </a:rPr>
                <a:t>work with lifelong education managers</a:t>
              </a:r>
              <a:r>
                <a:rPr lang="en-US" altLang="ko-KR" spc="-150" dirty="0">
                  <a:latin typeface="Calibri" panose="020F0502020204030204" pitchFamily="34" charset="0"/>
                  <a:cs typeface="Arial" panose="020B0604020202020204" pitchFamily="34" charset="0"/>
                </a:rPr>
                <a:t> to school teachers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92527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8"/>
          <p:cNvSpPr>
            <a:spLocks noChangeArrowheads="1"/>
          </p:cNvSpPr>
          <p:nvPr/>
        </p:nvSpPr>
        <p:spPr bwMode="auto">
          <a:xfrm>
            <a:off x="251520" y="62936"/>
            <a:ext cx="860203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3400" b="1" dirty="0">
                <a:blipFill>
                  <a:blip r:embed="rId2"/>
                  <a:stretch>
                    <a:fillRect/>
                  </a:stretch>
                </a:blip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School-Based Lifelong Education Policies 3</a:t>
            </a:r>
          </a:p>
        </p:txBody>
      </p:sp>
      <p:sp>
        <p:nvSpPr>
          <p:cNvPr id="24" name="직사각형 8"/>
          <p:cNvSpPr>
            <a:spLocks noChangeArrowheads="1"/>
          </p:cNvSpPr>
          <p:nvPr/>
        </p:nvSpPr>
        <p:spPr bwMode="auto">
          <a:xfrm>
            <a:off x="323528" y="620688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800" b="1" dirty="0">
                <a:ln>
                  <a:solidFill>
                    <a:srgbClr val="797979">
                      <a:alpha val="30000"/>
                    </a:srgbClr>
                  </a:solidFill>
                </a:ln>
                <a:solidFill>
                  <a:srgbClr val="797979"/>
                </a:solidFill>
                <a:latin typeface="Calibri" pitchFamily="34" charset="0"/>
                <a:ea typeface="Arial Unicode MS" pitchFamily="50" charset="-127"/>
                <a:cs typeface="Calibri" pitchFamily="34" charset="0"/>
              </a:rPr>
              <a:t>: The Free Semester Programs</a:t>
            </a:r>
          </a:p>
        </p:txBody>
      </p:sp>
      <p:sp>
        <p:nvSpPr>
          <p:cNvPr id="17" name="내용 개체 틀 18"/>
          <p:cNvSpPr txBox="1">
            <a:spLocks/>
          </p:cNvSpPr>
          <p:nvPr/>
        </p:nvSpPr>
        <p:spPr>
          <a:xfrm>
            <a:off x="251520" y="1412776"/>
            <a:ext cx="8820472" cy="504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5143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kumimoji="0" lang="en-US" altLang="ko-KR" sz="2300" b="1" i="1" dirty="0" smtClean="0">
                <a:ln>
                  <a:solidFill>
                    <a:srgbClr val="98EAFA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Period </a:t>
            </a:r>
            <a:r>
              <a:rPr lang="en-US" altLang="ko-KR" sz="2300" b="1" dirty="0">
                <a:ln>
                  <a:solidFill>
                    <a:srgbClr val="797979">
                      <a:alpha val="30000"/>
                    </a:srgbClr>
                  </a:solidFill>
                </a:ln>
                <a:solidFill>
                  <a:srgbClr val="797979"/>
                </a:solidFill>
                <a:latin typeface="Calibri" pitchFamily="34" charset="0"/>
                <a:ea typeface="Arial Unicode MS" pitchFamily="50" charset="-127"/>
                <a:cs typeface="Arial" pitchFamily="34" charset="0"/>
              </a:rPr>
              <a:t> </a:t>
            </a:r>
            <a:r>
              <a:rPr lang="en-US" altLang="ko-KR" sz="2300" b="1" dirty="0" smtClean="0">
                <a:ln>
                  <a:solidFill>
                    <a:srgbClr val="797979">
                      <a:alpha val="30000"/>
                    </a:srgbClr>
                  </a:solidFill>
                </a:ln>
                <a:solidFill>
                  <a:srgbClr val="797979"/>
                </a:solidFill>
                <a:latin typeface="Calibri" pitchFamily="34" charset="0"/>
                <a:ea typeface="Arial Unicode MS" pitchFamily="50" charset="-127"/>
                <a:cs typeface="Calibri" pitchFamily="34" charset="0"/>
              </a:rPr>
              <a:t>:  </a:t>
            </a:r>
            <a:r>
              <a:rPr lang="en-US" altLang="ko-KR" sz="2300" b="1" dirty="0">
                <a:ln>
                  <a:solidFill>
                    <a:srgbClr val="797979">
                      <a:alpha val="30000"/>
                    </a:srgbClr>
                  </a:solidFill>
                </a:ln>
                <a:solidFill>
                  <a:srgbClr val="797979"/>
                </a:solidFill>
                <a:latin typeface="Calibri" pitchFamily="34" charset="0"/>
                <a:ea typeface="Arial Unicode MS" pitchFamily="50" charset="-127"/>
                <a:cs typeface="Calibri" pitchFamily="34" charset="0"/>
              </a:rPr>
              <a:t> 2013 – Now </a:t>
            </a:r>
          </a:p>
          <a:p>
            <a:pPr marL="342900" lvl="1" indent="-342900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kumimoji="0" lang="en-US" altLang="ko-KR" sz="2300" dirty="0" smtClean="0">
              <a:latin typeface="Georgia" pitchFamily="18" charset="0"/>
            </a:endParaRPr>
          </a:p>
          <a:p>
            <a:pPr marL="342900" lvl="1" indent="-342900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kumimoji="0" lang="en-US" altLang="ko-KR" sz="2300" b="1" i="1" dirty="0">
                <a:ln>
                  <a:solidFill>
                    <a:srgbClr val="98EAFA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Participating Rates of Schools </a:t>
            </a:r>
            <a:r>
              <a:rPr lang="en-US" altLang="ko-KR" sz="2300" b="1" dirty="0" smtClean="0">
                <a:ln>
                  <a:solidFill>
                    <a:srgbClr val="797979">
                      <a:alpha val="30000"/>
                    </a:srgbClr>
                  </a:solidFill>
                </a:ln>
                <a:solidFill>
                  <a:srgbClr val="797979"/>
                </a:solidFill>
                <a:latin typeface="Calibri" pitchFamily="34" charset="0"/>
                <a:ea typeface="Arial Unicode MS" pitchFamily="50" charset="-127"/>
                <a:cs typeface="Calibri" pitchFamily="34" charset="0"/>
              </a:rPr>
              <a:t>: </a:t>
            </a:r>
            <a:r>
              <a:rPr lang="en-US" altLang="ko-KR" sz="2300" b="1" dirty="0">
                <a:ln>
                  <a:solidFill>
                    <a:srgbClr val="797979">
                      <a:alpha val="30000"/>
                    </a:srgbClr>
                  </a:solidFill>
                </a:ln>
                <a:solidFill>
                  <a:srgbClr val="797979"/>
                </a:solidFill>
                <a:latin typeface="Calibri" pitchFamily="34" charset="0"/>
                <a:ea typeface="Arial Unicode MS" pitchFamily="50" charset="-127"/>
                <a:cs typeface="Calibri" pitchFamily="34" charset="0"/>
              </a:rPr>
              <a:t>100% of middle schools (From 2016</a:t>
            </a:r>
            <a:r>
              <a:rPr lang="en-US" altLang="ko-KR" sz="2300" b="1" dirty="0" smtClean="0">
                <a:ln>
                  <a:solidFill>
                    <a:srgbClr val="797979">
                      <a:alpha val="30000"/>
                    </a:srgbClr>
                  </a:solidFill>
                </a:ln>
                <a:solidFill>
                  <a:srgbClr val="797979"/>
                </a:solidFill>
                <a:latin typeface="Calibri" pitchFamily="34" charset="0"/>
                <a:ea typeface="Arial Unicode MS" pitchFamily="50" charset="-127"/>
                <a:cs typeface="Calibri" pitchFamily="34" charset="0"/>
              </a:rPr>
              <a:t>)</a:t>
            </a:r>
          </a:p>
          <a:p>
            <a:pPr marL="342900" lvl="1" indent="-342900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kumimoji="0" lang="en-US" altLang="ko-KR" sz="2300" b="1" i="1" dirty="0" smtClean="0">
              <a:ln>
                <a:solidFill>
                  <a:srgbClr val="98EAFA"/>
                </a:solidFill>
              </a:ln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kumimoji="0" lang="en-US" altLang="ko-KR" sz="2300" b="1" i="1" dirty="0" smtClean="0">
                <a:ln>
                  <a:solidFill>
                    <a:srgbClr val="98EAFA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Target  </a:t>
            </a:r>
            <a:r>
              <a:rPr lang="en-US" altLang="ko-KR" sz="2300" b="1" dirty="0">
                <a:ln>
                  <a:solidFill>
                    <a:srgbClr val="797979">
                      <a:alpha val="30000"/>
                    </a:srgbClr>
                  </a:solidFill>
                </a:ln>
                <a:solidFill>
                  <a:srgbClr val="797979"/>
                </a:solidFill>
                <a:latin typeface="Calibri" pitchFamily="34" charset="0"/>
                <a:ea typeface="Arial Unicode MS" pitchFamily="50" charset="-127"/>
                <a:cs typeface="Arial" pitchFamily="34" charset="0"/>
              </a:rPr>
              <a:t>:</a:t>
            </a:r>
            <a:r>
              <a:rPr lang="en-US" altLang="ko-KR" sz="2300" b="1" dirty="0" smtClean="0">
                <a:ln>
                  <a:solidFill>
                    <a:srgbClr val="797979">
                      <a:alpha val="30000"/>
                    </a:srgbClr>
                  </a:solidFill>
                </a:ln>
                <a:solidFill>
                  <a:srgbClr val="797979"/>
                </a:solidFill>
                <a:latin typeface="Calibri" pitchFamily="34" charset="0"/>
                <a:ea typeface="Arial Unicode MS" pitchFamily="50" charset="-127"/>
                <a:cs typeface="Calibri" pitchFamily="34" charset="0"/>
              </a:rPr>
              <a:t> </a:t>
            </a:r>
            <a:r>
              <a:rPr lang="en-US" altLang="ko-KR" sz="2300" b="1" dirty="0">
                <a:ln>
                  <a:solidFill>
                    <a:srgbClr val="797979">
                      <a:alpha val="30000"/>
                    </a:srgbClr>
                  </a:solidFill>
                </a:ln>
                <a:solidFill>
                  <a:srgbClr val="797979"/>
                </a:solidFill>
                <a:latin typeface="Calibri" pitchFamily="34" charset="0"/>
                <a:ea typeface="Arial Unicode MS" pitchFamily="50" charset="-127"/>
                <a:cs typeface="Calibri" pitchFamily="34" charset="0"/>
              </a:rPr>
              <a:t>Middle schools students</a:t>
            </a:r>
            <a:endParaRPr kumimoji="0" lang="en-US" altLang="ko-KR" sz="2300" dirty="0">
              <a:latin typeface="Georgia" pitchFamily="18" charset="0"/>
            </a:endParaRPr>
          </a:p>
          <a:p>
            <a:pPr marL="0" lvl="1" indent="0" fontAlgn="auto">
              <a:spcAft>
                <a:spcPts val="0"/>
              </a:spcAft>
              <a:buNone/>
              <a:defRPr/>
            </a:pPr>
            <a:endParaRPr kumimoji="0" lang="en-US" altLang="ko-KR" sz="2300" b="1" i="1" dirty="0" smtClean="0">
              <a:ln>
                <a:solidFill>
                  <a:srgbClr val="98EAFA"/>
                </a:solidFill>
              </a:ln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kumimoji="0" lang="en-US" altLang="ko-KR" sz="2300" b="1" i="1" dirty="0" smtClean="0">
                <a:ln>
                  <a:solidFill>
                    <a:srgbClr val="98EAFA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Purposes </a:t>
            </a:r>
            <a:r>
              <a:rPr lang="en-US" altLang="ko-KR" sz="2300" b="1" dirty="0" smtClean="0">
                <a:ln>
                  <a:solidFill>
                    <a:srgbClr val="797979">
                      <a:alpha val="30000"/>
                    </a:srgbClr>
                  </a:solidFill>
                </a:ln>
                <a:solidFill>
                  <a:srgbClr val="797979"/>
                </a:solidFill>
                <a:latin typeface="Calibri" pitchFamily="34" charset="0"/>
                <a:ea typeface="Arial Unicode MS" pitchFamily="50" charset="-127"/>
                <a:cs typeface="Calibri" pitchFamily="34" charset="0"/>
              </a:rPr>
              <a:t>: </a:t>
            </a:r>
            <a:r>
              <a:rPr lang="en-US" altLang="ko-KR" sz="2300" b="1" dirty="0">
                <a:ln>
                  <a:solidFill>
                    <a:srgbClr val="797979">
                      <a:alpha val="30000"/>
                    </a:srgbClr>
                  </a:solidFill>
                </a:ln>
                <a:solidFill>
                  <a:srgbClr val="797979"/>
                </a:solidFill>
                <a:latin typeface="Calibri" pitchFamily="34" charset="0"/>
                <a:ea typeface="Arial Unicode MS" pitchFamily="50" charset="-127"/>
                <a:cs typeface="Calibri" pitchFamily="34" charset="0"/>
              </a:rPr>
              <a:t>Providing opportunities for students to seek their dreams and potential during one semester of middle </a:t>
            </a:r>
            <a:r>
              <a:rPr lang="en-US" altLang="ko-KR" sz="2300" b="1" dirty="0" smtClean="0">
                <a:ln>
                  <a:solidFill>
                    <a:srgbClr val="797979">
                      <a:alpha val="30000"/>
                    </a:srgbClr>
                  </a:solidFill>
                </a:ln>
                <a:solidFill>
                  <a:srgbClr val="797979"/>
                </a:solidFill>
                <a:latin typeface="Calibri" pitchFamily="34" charset="0"/>
                <a:ea typeface="Arial Unicode MS" pitchFamily="50" charset="-127"/>
                <a:cs typeface="Calibri" pitchFamily="34" charset="0"/>
              </a:rPr>
              <a:t>school</a:t>
            </a:r>
          </a:p>
          <a:p>
            <a:pPr marL="342900" lvl="1" indent="-342900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kumimoji="0" lang="en-US" altLang="ko-KR" sz="2300" b="1" i="1" dirty="0" smtClean="0">
              <a:ln>
                <a:solidFill>
                  <a:srgbClr val="98EAFA"/>
                </a:solidFill>
              </a:ln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kumimoji="0" lang="en-US" altLang="ko-KR" sz="2300" b="1" i="1" dirty="0">
                <a:ln>
                  <a:solidFill>
                    <a:srgbClr val="98EAFA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Overview </a:t>
            </a:r>
            <a:r>
              <a:rPr lang="en-US" altLang="ko-KR" sz="2300" b="1" dirty="0" smtClean="0">
                <a:ln>
                  <a:solidFill>
                    <a:srgbClr val="797979">
                      <a:alpha val="30000"/>
                    </a:srgbClr>
                  </a:solidFill>
                </a:ln>
                <a:solidFill>
                  <a:srgbClr val="797979"/>
                </a:solidFill>
                <a:latin typeface="Calibri" pitchFamily="34" charset="0"/>
                <a:ea typeface="Arial Unicode MS" pitchFamily="50" charset="-127"/>
                <a:cs typeface="Arial" pitchFamily="34" charset="0"/>
              </a:rPr>
              <a:t>: </a:t>
            </a:r>
            <a:r>
              <a:rPr lang="en-US" altLang="ko-KR" sz="2300" b="1" spc="-100" dirty="0" smtClean="0">
                <a:ln>
                  <a:solidFill>
                    <a:srgbClr val="797979">
                      <a:alpha val="30000"/>
                    </a:srgbClr>
                  </a:solidFill>
                </a:ln>
                <a:solidFill>
                  <a:srgbClr val="797979"/>
                </a:solidFill>
                <a:latin typeface="Calibri" pitchFamily="34" charset="0"/>
                <a:ea typeface="Arial Unicode MS" pitchFamily="50" charset="-127"/>
                <a:cs typeface="Calibri" pitchFamily="34" charset="0"/>
              </a:rPr>
              <a:t>① Having </a:t>
            </a:r>
            <a:r>
              <a:rPr lang="en-US" altLang="ko-KR" sz="2300" b="1" spc="-100" dirty="0">
                <a:ln>
                  <a:solidFill>
                    <a:srgbClr val="797979">
                      <a:alpha val="30000"/>
                    </a:srgbClr>
                  </a:solidFill>
                </a:ln>
                <a:solidFill>
                  <a:srgbClr val="797979"/>
                </a:solidFill>
                <a:latin typeface="Calibri" pitchFamily="34" charset="0"/>
                <a:ea typeface="Arial Unicode MS" pitchFamily="50" charset="-127"/>
                <a:cs typeface="Calibri" pitchFamily="34" charset="0"/>
              </a:rPr>
              <a:t>students be released from the burden of examination, </a:t>
            </a:r>
            <a:r>
              <a:rPr lang="en-US" altLang="ko-KR" sz="2300" b="1" spc="-100" dirty="0" smtClean="0">
                <a:ln>
                  <a:solidFill>
                    <a:srgbClr val="797979">
                      <a:alpha val="30000"/>
                    </a:srgbClr>
                  </a:solidFill>
                </a:ln>
                <a:solidFill>
                  <a:srgbClr val="797979"/>
                </a:solidFill>
                <a:latin typeface="Calibri" pitchFamily="34" charset="0"/>
                <a:ea typeface="Arial Unicode MS" pitchFamily="50" charset="-127"/>
                <a:cs typeface="Calibri" pitchFamily="34" charset="0"/>
              </a:rPr>
              <a:t>② Making </a:t>
            </a:r>
            <a:r>
              <a:rPr lang="en-US" altLang="ko-KR" sz="2300" b="1" spc="-100" dirty="0">
                <a:ln>
                  <a:solidFill>
                    <a:srgbClr val="797979">
                      <a:alpha val="30000"/>
                    </a:srgbClr>
                  </a:solidFill>
                </a:ln>
                <a:solidFill>
                  <a:srgbClr val="797979"/>
                </a:solidFill>
                <a:latin typeface="Calibri" pitchFamily="34" charset="0"/>
                <a:ea typeface="Arial Unicode MS" pitchFamily="50" charset="-127"/>
                <a:cs typeface="Calibri" pitchFamily="34" charset="0"/>
              </a:rPr>
              <a:t>school curriculum be flexible and classes focus on participatory activities (debate, experiment, &amp; </a:t>
            </a:r>
            <a:r>
              <a:rPr lang="en-US" altLang="ko-KR" sz="2300" b="1" spc="-100" dirty="0" err="1">
                <a:ln>
                  <a:solidFill>
                    <a:srgbClr val="797979">
                      <a:alpha val="30000"/>
                    </a:srgbClr>
                  </a:solidFill>
                </a:ln>
                <a:solidFill>
                  <a:srgbClr val="797979"/>
                </a:solidFill>
                <a:latin typeface="Calibri" pitchFamily="34" charset="0"/>
                <a:ea typeface="Arial Unicode MS" pitchFamily="50" charset="-127"/>
                <a:cs typeface="Calibri" pitchFamily="34" charset="0"/>
              </a:rPr>
              <a:t>etc</a:t>
            </a:r>
            <a:r>
              <a:rPr lang="en-US" altLang="ko-KR" sz="2300" b="1" spc="-100" dirty="0">
                <a:ln>
                  <a:solidFill>
                    <a:srgbClr val="797979">
                      <a:alpha val="30000"/>
                    </a:srgbClr>
                  </a:solidFill>
                </a:ln>
                <a:solidFill>
                  <a:srgbClr val="797979"/>
                </a:solidFill>
                <a:latin typeface="Calibri" pitchFamily="34" charset="0"/>
                <a:ea typeface="Arial Unicode MS" pitchFamily="50" charset="-127"/>
                <a:cs typeface="Calibri" pitchFamily="34" charset="0"/>
              </a:rPr>
              <a:t>), </a:t>
            </a:r>
            <a:r>
              <a:rPr lang="en-US" altLang="ko-KR" sz="2300" b="1" spc="-100" dirty="0" smtClean="0">
                <a:ln>
                  <a:solidFill>
                    <a:srgbClr val="797979">
                      <a:alpha val="30000"/>
                    </a:srgbClr>
                  </a:solidFill>
                </a:ln>
                <a:solidFill>
                  <a:srgbClr val="797979"/>
                </a:solidFill>
                <a:latin typeface="Calibri" pitchFamily="34" charset="0"/>
                <a:ea typeface="Arial Unicode MS" pitchFamily="50" charset="-127"/>
                <a:cs typeface="Calibri" pitchFamily="34" charset="0"/>
              </a:rPr>
              <a:t>③ Engaging </a:t>
            </a:r>
            <a:r>
              <a:rPr lang="en-US" altLang="ko-KR" sz="2300" b="1" spc="-100" dirty="0">
                <a:ln>
                  <a:solidFill>
                    <a:srgbClr val="797979">
                      <a:alpha val="30000"/>
                    </a:srgbClr>
                  </a:solidFill>
                </a:ln>
                <a:solidFill>
                  <a:srgbClr val="797979"/>
                </a:solidFill>
                <a:latin typeface="Calibri" pitchFamily="34" charset="0"/>
                <a:ea typeface="Arial Unicode MS" pitchFamily="50" charset="-127"/>
                <a:cs typeface="Calibri" pitchFamily="34" charset="0"/>
              </a:rPr>
              <a:t>in a variety of activities during regular school hours</a:t>
            </a:r>
          </a:p>
          <a:p>
            <a:pPr marL="342900" lvl="1" indent="-342900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kumimoji="0" lang="en-US" altLang="ko-KR" sz="2300" dirty="0">
              <a:latin typeface="Georgia" pitchFamily="18" charset="0"/>
            </a:endParaRPr>
          </a:p>
          <a:p>
            <a:pPr marL="342900" lvl="1" indent="-342900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kumimoji="0" lang="en-US" altLang="ko-KR" sz="2300" b="1" i="1" dirty="0" smtClean="0">
              <a:ln>
                <a:solidFill>
                  <a:srgbClr val="98EAFA"/>
                </a:solidFill>
              </a:ln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kumimoji="0" lang="en-US" altLang="ko-KR" sz="2300" b="1" i="1" dirty="0" smtClean="0">
              <a:ln>
                <a:solidFill>
                  <a:srgbClr val="98EAFA"/>
                </a:solidFill>
              </a:ln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kumimoji="0" lang="en-US" altLang="ko-KR" sz="2300" b="1" i="1" dirty="0">
              <a:ln>
                <a:solidFill>
                  <a:srgbClr val="98EAFA"/>
                </a:solidFill>
              </a:ln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204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8"/>
          <p:cNvSpPr>
            <a:spLocks noChangeArrowheads="1"/>
          </p:cNvSpPr>
          <p:nvPr/>
        </p:nvSpPr>
        <p:spPr bwMode="auto">
          <a:xfrm>
            <a:off x="251520" y="62936"/>
            <a:ext cx="860203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3400" b="1" dirty="0">
                <a:blipFill>
                  <a:blip r:embed="rId2"/>
                  <a:stretch>
                    <a:fillRect/>
                  </a:stretch>
                </a:blip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School-Based Lifelong Education Policies 3</a:t>
            </a:r>
          </a:p>
        </p:txBody>
      </p:sp>
      <p:sp>
        <p:nvSpPr>
          <p:cNvPr id="24" name="직사각형 8"/>
          <p:cNvSpPr>
            <a:spLocks noChangeArrowheads="1"/>
          </p:cNvSpPr>
          <p:nvPr/>
        </p:nvSpPr>
        <p:spPr bwMode="auto">
          <a:xfrm>
            <a:off x="323528" y="620688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800" b="1" dirty="0">
                <a:ln>
                  <a:solidFill>
                    <a:srgbClr val="797979">
                      <a:alpha val="30000"/>
                    </a:srgbClr>
                  </a:solidFill>
                </a:ln>
                <a:solidFill>
                  <a:srgbClr val="797979"/>
                </a:solidFill>
                <a:latin typeface="Calibri" pitchFamily="34" charset="0"/>
                <a:ea typeface="Arial Unicode MS" pitchFamily="50" charset="-127"/>
                <a:cs typeface="Calibri" pitchFamily="34" charset="0"/>
              </a:rPr>
              <a:t>: The Free Semester Programs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65979258"/>
              </p:ext>
            </p:extLst>
          </p:nvPr>
        </p:nvGraphicFramePr>
        <p:xfrm>
          <a:off x="395536" y="1484784"/>
          <a:ext cx="8568952" cy="4964424"/>
        </p:xfrm>
        <a:graphic>
          <a:graphicData uri="http://schemas.openxmlformats.org/drawingml/2006/table">
            <a:tbl>
              <a:tblPr/>
              <a:tblGrid>
                <a:gridCol w="1512168"/>
                <a:gridCol w="7056784"/>
              </a:tblGrid>
              <a:tr h="432048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Activities</a:t>
                      </a:r>
                      <a:endParaRPr kumimoji="0" lang="ko-KR" altLang="en-US" sz="16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16348" marR="16348" marT="16348" marB="16348" anchor="ctr">
                    <a:lnL>
                      <a:noFill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Features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16348" marR="16348" marT="16348" marB="16348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</a:gradFill>
                  </a:tcPr>
                </a:tc>
              </a:tr>
              <a:tr h="109554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Elective</a:t>
                      </a:r>
                    </a:p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Activities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600" kern="0" spc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Surveying </a:t>
                      </a:r>
                      <a:r>
                        <a:rPr lang="en-US" altLang="ko-KR" sz="1600" b="1" kern="0" spc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students’ preferences </a:t>
                      </a:r>
                      <a:r>
                        <a:rPr lang="en-US" altLang="ko-KR" sz="1600" kern="0" spc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and developing</a:t>
                      </a:r>
                      <a:r>
                        <a:rPr lang="en-US" altLang="ko-KR" sz="1600" kern="0" spc="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 5-17 week programs</a:t>
                      </a:r>
                    </a:p>
                    <a:p>
                      <a:pPr marL="285750" marR="0" indent="-28575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600" b="1" kern="0" spc="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Example</a:t>
                      </a:r>
                      <a:r>
                        <a:rPr lang="en-US" altLang="ko-KR" sz="1600" kern="0" spc="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: Providing 2 hours of 3-D printer modeling program two-days a week for students who want make a lamp with recycle materials 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9554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Art and Sports Education Activities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1E14B">
                            <a:tint val="66000"/>
                            <a:satMod val="160000"/>
                          </a:srgbClr>
                        </a:gs>
                        <a:gs pos="50000">
                          <a:srgbClr val="C1E14B">
                            <a:tint val="44500"/>
                            <a:satMod val="160000"/>
                          </a:srgbClr>
                        </a:gs>
                        <a:gs pos="100000">
                          <a:srgbClr val="C1E14B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600" kern="0" spc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Providing art and sports education in order to </a:t>
                      </a:r>
                      <a:r>
                        <a:rPr lang="en-US" altLang="ko-KR" sz="1600" b="1" kern="0" spc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increase students' talents </a:t>
                      </a:r>
                    </a:p>
                    <a:p>
                      <a:pPr marL="285750" marR="0" indent="-28575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600" kern="0" spc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Using</a:t>
                      </a:r>
                      <a:r>
                        <a:rPr lang="en-US" altLang="ko-KR" sz="1600" kern="0" spc="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 materials and professionals of local community as educational resources </a:t>
                      </a:r>
                      <a:endParaRPr lang="en-US" altLang="ko-KR" sz="1600" kern="0" spc="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  <a:p>
                      <a:pPr marL="285750" marR="0" indent="-28575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600" kern="0" spc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Example:</a:t>
                      </a:r>
                      <a:r>
                        <a:rPr lang="en-US" altLang="ko-KR" sz="1600" kern="0" spc="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 Musical Production, Cheerleading, Crafts Activities, &amp; </a:t>
                      </a:r>
                      <a:r>
                        <a:rPr lang="en-US" altLang="ko-KR" sz="1600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etc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1E14B">
                            <a:tint val="66000"/>
                            <a:satMod val="160000"/>
                          </a:srgbClr>
                        </a:gs>
                        <a:gs pos="50000">
                          <a:srgbClr val="C1E14B">
                            <a:tint val="44500"/>
                            <a:satMod val="160000"/>
                          </a:srgbClr>
                        </a:gs>
                        <a:gs pos="100000">
                          <a:srgbClr val="C1E14B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</a:gradFill>
                  </a:tcPr>
                </a:tc>
              </a:tr>
              <a:tr h="109554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Club Activities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indent="-28575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600" kern="0" spc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Joining clubs based on </a:t>
                      </a:r>
                      <a:r>
                        <a:rPr lang="en-US" altLang="ko-KR" sz="1600" b="1" kern="0" spc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students' personal interests</a:t>
                      </a:r>
                    </a:p>
                    <a:p>
                      <a:pPr marL="285750" marR="0" indent="-28575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600" kern="0" spc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Improving </a:t>
                      </a:r>
                      <a:r>
                        <a:rPr lang="en-US" altLang="ko-KR" sz="1600" b="1" kern="0" spc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problem-solving abilities </a:t>
                      </a:r>
                      <a:r>
                        <a:rPr lang="en-US" altLang="ko-KR" sz="1600" kern="0" spc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by managing clubs without teachers' help</a:t>
                      </a:r>
                    </a:p>
                    <a:p>
                      <a:pPr marL="285750" marR="0" indent="-28575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600" kern="0" spc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Interconnecting</a:t>
                      </a:r>
                      <a:r>
                        <a:rPr lang="en-US" altLang="ko-KR" sz="1600" kern="0" spc="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 club activities with festivals of local areas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32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Career Exploration Activities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1E14B">
                            <a:tint val="66000"/>
                            <a:satMod val="160000"/>
                          </a:srgbClr>
                        </a:gs>
                        <a:gs pos="50000">
                          <a:srgbClr val="C1E14B">
                            <a:tint val="44500"/>
                            <a:satMod val="160000"/>
                          </a:srgbClr>
                        </a:gs>
                        <a:gs pos="100000">
                          <a:srgbClr val="C1E14B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600" kern="0" spc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Offering systemic career education </a:t>
                      </a:r>
                    </a:p>
                    <a:p>
                      <a:pPr marL="285750" marR="0" indent="-28575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600" kern="0" spc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Providing </a:t>
                      </a:r>
                      <a:r>
                        <a:rPr lang="en-US" altLang="ko-KR" sz="1600" b="1" kern="0" spc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career counselling </a:t>
                      </a:r>
                      <a:r>
                        <a:rPr lang="en-US" altLang="ko-KR" sz="1600" kern="0" spc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in order to find students' aptitude and talents </a:t>
                      </a:r>
                    </a:p>
                    <a:p>
                      <a:pPr marL="285750" marR="0" indent="-28575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600" kern="0" spc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Setting </a:t>
                      </a:r>
                      <a:r>
                        <a:rPr lang="en-US" altLang="ko-KR" sz="1600" b="1" kern="0" spc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Career Education Places</a:t>
                      </a:r>
                      <a:r>
                        <a:rPr lang="en-US" altLang="ko-KR" sz="1600" kern="0" spc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 within local communities</a:t>
                      </a: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1E14B">
                            <a:tint val="66000"/>
                            <a:satMod val="160000"/>
                          </a:srgbClr>
                        </a:gs>
                        <a:gs pos="50000">
                          <a:srgbClr val="C1E14B">
                            <a:tint val="44500"/>
                            <a:satMod val="160000"/>
                          </a:srgbClr>
                        </a:gs>
                        <a:gs pos="100000">
                          <a:srgbClr val="C1E14B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3793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4664"/>
            <a:ext cx="3967647" cy="253173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2656"/>
            <a:ext cx="3938001" cy="26233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그림 4" descr="KakaoTalk_20190618_0609421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3573016"/>
            <a:ext cx="3798639" cy="28529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그림 5" descr="KakaoTalk_20190618_0609426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3645024"/>
            <a:ext cx="3816424" cy="28069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51520" y="2924944"/>
            <a:ext cx="3951018" cy="46166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ko-KR" sz="2400" dirty="0" smtClean="0">
                <a:solidFill>
                  <a:srgbClr val="E46C0A"/>
                </a:solidFill>
              </a:rPr>
              <a:t>Experiencing Future Career</a:t>
            </a:r>
            <a:endParaRPr lang="ko-KR" altLang="en-US" sz="2400" dirty="0">
              <a:solidFill>
                <a:srgbClr val="E46C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6056" y="2924944"/>
            <a:ext cx="2900474" cy="46166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ko-KR" sz="2400" dirty="0" smtClean="0">
                <a:solidFill>
                  <a:srgbClr val="E46C0A"/>
                </a:solidFill>
              </a:rPr>
              <a:t>Visiting Universities</a:t>
            </a:r>
            <a:endParaRPr lang="ko-KR" altLang="en-US" sz="2400" dirty="0">
              <a:solidFill>
                <a:srgbClr val="E46C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6237312"/>
            <a:ext cx="3921266" cy="46166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ko-KR" sz="2400" dirty="0" smtClean="0">
                <a:solidFill>
                  <a:srgbClr val="E46C0A"/>
                </a:solidFill>
              </a:rPr>
              <a:t>Clu</a:t>
            </a:r>
            <a:r>
              <a:rPr lang="en-US" altLang="ko-KR" dirty="0" smtClean="0">
                <a:solidFill>
                  <a:srgbClr val="E46C0A"/>
                </a:solidFill>
              </a:rPr>
              <a:t>b Activities: 3D Printing</a:t>
            </a:r>
            <a:endParaRPr lang="ko-KR" altLang="en-US" sz="2400" dirty="0">
              <a:solidFill>
                <a:srgbClr val="E46C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32040" y="6237312"/>
            <a:ext cx="3207929" cy="46166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ko-KR" sz="2400" dirty="0" smtClean="0">
                <a:solidFill>
                  <a:srgbClr val="E46C0A"/>
                </a:solidFill>
              </a:rPr>
              <a:t>Clu</a:t>
            </a:r>
            <a:r>
              <a:rPr lang="en-US" altLang="ko-KR" dirty="0" smtClean="0">
                <a:solidFill>
                  <a:srgbClr val="E46C0A"/>
                </a:solidFill>
              </a:rPr>
              <a:t>b Activities: Dance</a:t>
            </a:r>
            <a:endParaRPr lang="ko-KR" altLang="en-US" sz="2400" dirty="0">
              <a:solidFill>
                <a:srgbClr val="E46C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546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8"/>
          <p:cNvSpPr>
            <a:spLocks noChangeArrowheads="1"/>
          </p:cNvSpPr>
          <p:nvPr/>
        </p:nvSpPr>
        <p:spPr bwMode="auto">
          <a:xfrm>
            <a:off x="84445" y="120870"/>
            <a:ext cx="6802503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3400" b="1" spc="-150" dirty="0">
                <a:blipFill>
                  <a:blip r:embed="rId2"/>
                  <a:stretch>
                    <a:fillRect/>
                  </a:stretch>
                </a:blipFill>
                <a:latin typeface="맑은 고딕" pitchFamily="50" charset="-127"/>
                <a:ea typeface="맑은 고딕" pitchFamily="50" charset="-127"/>
              </a:rPr>
              <a:t>The Free Semester Programs</a:t>
            </a:r>
          </a:p>
          <a:p>
            <a:r>
              <a:rPr lang="en-US" altLang="ko-KR" sz="3400" b="1" spc="-150" dirty="0">
                <a:blipFill>
                  <a:blip r:embed="rId2"/>
                  <a:stretch>
                    <a:fillRect/>
                  </a:stretch>
                </a:blipFill>
                <a:latin typeface="맑은 고딕" pitchFamily="50" charset="-127"/>
                <a:ea typeface="맑은 고딕" pitchFamily="50" charset="-127"/>
              </a:rPr>
              <a:t>: Example of Curriculum Operation</a:t>
            </a:r>
          </a:p>
        </p:txBody>
      </p:sp>
      <p:sp>
        <p:nvSpPr>
          <p:cNvPr id="4" name="직사각형 8"/>
          <p:cNvSpPr>
            <a:spLocks noChangeArrowheads="1"/>
          </p:cNvSpPr>
          <p:nvPr/>
        </p:nvSpPr>
        <p:spPr bwMode="auto">
          <a:xfrm>
            <a:off x="179512" y="1177588"/>
            <a:ext cx="89644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b="1" spc="-150" dirty="0">
                <a:ln>
                  <a:solidFill>
                    <a:srgbClr val="797979">
                      <a:alpha val="30000"/>
                    </a:srgbClr>
                  </a:solidFill>
                </a:ln>
                <a:solidFill>
                  <a:srgbClr val="797979"/>
                </a:solidFill>
                <a:latin typeface="Calibri" pitchFamily="34" charset="0"/>
                <a:ea typeface="Arial Unicode MS" pitchFamily="50" charset="-127"/>
                <a:cs typeface="Calibri" pitchFamily="34" charset="0"/>
              </a:rPr>
              <a:t>Ministry of Education &amp; Korean Educational Development Institute (2015)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7341591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0658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8"/>
          <p:cNvSpPr>
            <a:spLocks noChangeArrowheads="1"/>
          </p:cNvSpPr>
          <p:nvPr/>
        </p:nvSpPr>
        <p:spPr bwMode="auto">
          <a:xfrm>
            <a:off x="251520" y="188640"/>
            <a:ext cx="554510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3400" b="1" dirty="0">
                <a:blipFill>
                  <a:blip r:embed="rId2"/>
                  <a:stretch>
                    <a:fillRect/>
                  </a:stretch>
                </a:blip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Lifelong Education By Laws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683568" y="1433530"/>
            <a:ext cx="7668318" cy="180020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Calibri" panose="020F0502020204030204" pitchFamily="34" charset="0"/>
              </a:rPr>
              <a:t>CONSTITUTION OF THE REPUBLIC OF </a:t>
            </a:r>
            <a:r>
              <a:rPr lang="en-US" altLang="ko-KR" dirty="0" smtClean="0">
                <a:latin typeface="Calibri" panose="020F0502020204030204" pitchFamily="34" charset="0"/>
              </a:rPr>
              <a:t>KOREA</a:t>
            </a:r>
          </a:p>
          <a:p>
            <a:pPr algn="ctr"/>
            <a:r>
              <a:rPr lang="en-US" altLang="ko-KR" dirty="0">
                <a:latin typeface="Calibri" panose="020F0502020204030204" pitchFamily="34" charset="0"/>
              </a:rPr>
              <a:t>Article </a:t>
            </a:r>
            <a:r>
              <a:rPr lang="en-US" altLang="ko-KR" dirty="0" smtClean="0">
                <a:latin typeface="Calibri" panose="020F0502020204030204" pitchFamily="34" charset="0"/>
              </a:rPr>
              <a:t>31 (5</a:t>
            </a:r>
            <a:r>
              <a:rPr lang="en-US" altLang="ko-KR" dirty="0">
                <a:latin typeface="Calibri" panose="020F0502020204030204" pitchFamily="34" charset="0"/>
              </a:rPr>
              <a:t>) </a:t>
            </a:r>
            <a:endParaRPr lang="en-US" altLang="ko-KR" dirty="0" smtClean="0">
              <a:latin typeface="Calibri" panose="020F0502020204030204" pitchFamily="34" charset="0"/>
            </a:endParaRPr>
          </a:p>
          <a:p>
            <a:pPr algn="ctr"/>
            <a:endParaRPr lang="en-US" altLang="ko-KR" dirty="0" smtClean="0">
              <a:latin typeface="Calibri" panose="020F0502020204030204" pitchFamily="34" charset="0"/>
            </a:endParaRPr>
          </a:p>
          <a:p>
            <a:pPr algn="ctr"/>
            <a:r>
              <a:rPr lang="en-US" altLang="ko-KR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The</a:t>
            </a:r>
            <a:r>
              <a:rPr lang="en-US" altLang="ko-KR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altLang="ko-KR" b="1" dirty="0">
                <a:solidFill>
                  <a:srgbClr val="0070C0"/>
                </a:solidFill>
                <a:latin typeface="Calibri" panose="020F0502020204030204" pitchFamily="34" charset="0"/>
              </a:rPr>
              <a:t>State</a:t>
            </a:r>
            <a:r>
              <a:rPr lang="en-US" altLang="ko-KR" dirty="0">
                <a:solidFill>
                  <a:srgbClr val="0070C0"/>
                </a:solidFill>
                <a:latin typeface="Calibri" panose="020F0502020204030204" pitchFamily="34" charset="0"/>
              </a:rPr>
              <a:t> shall </a:t>
            </a:r>
            <a:r>
              <a:rPr lang="en-US" altLang="ko-KR" b="1" dirty="0">
                <a:solidFill>
                  <a:srgbClr val="0070C0"/>
                </a:solidFill>
                <a:latin typeface="Calibri" panose="020F0502020204030204" pitchFamily="34" charset="0"/>
              </a:rPr>
              <a:t>promote</a:t>
            </a:r>
            <a:r>
              <a:rPr lang="en-US" altLang="ko-KR" dirty="0">
                <a:solidFill>
                  <a:srgbClr val="0070C0"/>
                </a:solidFill>
                <a:latin typeface="Calibri" panose="020F0502020204030204" pitchFamily="34" charset="0"/>
              </a:rPr>
              <a:t> lifelong education.</a:t>
            </a:r>
            <a:endParaRPr lang="ko-KR" altLang="en-US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716375" y="3624677"/>
            <a:ext cx="7668318" cy="2592288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Calibri" panose="020F0502020204030204" pitchFamily="34" charset="0"/>
              </a:rPr>
              <a:t>FRAMEWORK ACT ON EDUCATION</a:t>
            </a:r>
          </a:p>
          <a:p>
            <a:pPr algn="ctr"/>
            <a:r>
              <a:rPr lang="en-US" altLang="ko-KR" dirty="0" smtClean="0">
                <a:latin typeface="Calibri" panose="020F0502020204030204" pitchFamily="34" charset="0"/>
              </a:rPr>
              <a:t>Article 9 (2) </a:t>
            </a:r>
          </a:p>
          <a:p>
            <a:pPr algn="ctr"/>
            <a:endParaRPr lang="en-US" altLang="ko-KR" dirty="0" smtClean="0">
              <a:latin typeface="Calibri" panose="020F0502020204030204" pitchFamily="34" charset="0"/>
            </a:endParaRPr>
          </a:p>
          <a:p>
            <a:pPr algn="ctr"/>
            <a:r>
              <a:rPr lang="en-US" altLang="ko-KR" b="1" dirty="0">
                <a:solidFill>
                  <a:srgbClr val="0070C0"/>
                </a:solidFill>
                <a:latin typeface="Calibri" panose="020F0502020204030204" pitchFamily="34" charset="0"/>
              </a:rPr>
              <a:t>Schools</a:t>
            </a:r>
            <a:r>
              <a:rPr lang="en-US" altLang="ko-KR" dirty="0">
                <a:solidFill>
                  <a:srgbClr val="0070C0"/>
                </a:solidFill>
                <a:latin typeface="Calibri" panose="020F0502020204030204" pitchFamily="34" charset="0"/>
              </a:rPr>
              <a:t> shall be public in nature and shall make efforts to maintain and develop sciences and cultural heritage and </a:t>
            </a:r>
            <a:r>
              <a:rPr lang="en-US" altLang="ko-KR" b="1" dirty="0">
                <a:solidFill>
                  <a:srgbClr val="0070C0"/>
                </a:solidFill>
                <a:latin typeface="Calibri" panose="020F0502020204030204" pitchFamily="34" charset="0"/>
              </a:rPr>
              <a:t>promote</a:t>
            </a:r>
            <a:r>
              <a:rPr lang="en-US" altLang="ko-KR" dirty="0">
                <a:solidFill>
                  <a:srgbClr val="0070C0"/>
                </a:solidFill>
                <a:latin typeface="Calibri" panose="020F0502020204030204" pitchFamily="34" charset="0"/>
              </a:rPr>
              <a:t> the lifelong education of residents as well as educating students. </a:t>
            </a:r>
            <a:endParaRPr lang="ko-KR" altLang="en-US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722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8"/>
          <p:cNvSpPr>
            <a:spLocks noChangeArrowheads="1"/>
          </p:cNvSpPr>
          <p:nvPr/>
        </p:nvSpPr>
        <p:spPr bwMode="auto">
          <a:xfrm>
            <a:off x="251520" y="62936"/>
            <a:ext cx="860203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3400" b="1" dirty="0">
                <a:blipFill>
                  <a:blip r:embed="rId2"/>
                  <a:stretch>
                    <a:fillRect/>
                  </a:stretch>
                </a:blip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School-Based Lifelong Education Policies 3</a:t>
            </a:r>
          </a:p>
        </p:txBody>
      </p:sp>
      <p:sp>
        <p:nvSpPr>
          <p:cNvPr id="24" name="직사각형 8"/>
          <p:cNvSpPr>
            <a:spLocks noChangeArrowheads="1"/>
          </p:cNvSpPr>
          <p:nvPr/>
        </p:nvSpPr>
        <p:spPr bwMode="auto">
          <a:xfrm>
            <a:off x="323528" y="620688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800" b="1" dirty="0">
                <a:ln>
                  <a:solidFill>
                    <a:srgbClr val="797979">
                      <a:alpha val="30000"/>
                    </a:srgbClr>
                  </a:solidFill>
                </a:ln>
                <a:solidFill>
                  <a:srgbClr val="797979"/>
                </a:solidFill>
                <a:latin typeface="Calibri" pitchFamily="34" charset="0"/>
                <a:ea typeface="Arial Unicode MS" pitchFamily="50" charset="-127"/>
                <a:cs typeface="Calibri" pitchFamily="34" charset="0"/>
              </a:rPr>
              <a:t>: The Free Semester Programs</a:t>
            </a:r>
          </a:p>
        </p:txBody>
      </p:sp>
      <p:grpSp>
        <p:nvGrpSpPr>
          <p:cNvPr id="6" name="그룹 5"/>
          <p:cNvGrpSpPr/>
          <p:nvPr/>
        </p:nvGrpSpPr>
        <p:grpSpPr>
          <a:xfrm>
            <a:off x="323528" y="1556792"/>
            <a:ext cx="8470943" cy="4824536"/>
            <a:chOff x="467544" y="1700808"/>
            <a:chExt cx="8208912" cy="4464497"/>
          </a:xfrm>
        </p:grpSpPr>
        <p:sp>
          <p:nvSpPr>
            <p:cNvPr id="4" name="Rectangle 26"/>
            <p:cNvSpPr>
              <a:spLocks noChangeArrowheads="1"/>
            </p:cNvSpPr>
            <p:nvPr/>
          </p:nvSpPr>
          <p:spPr bwMode="auto">
            <a:xfrm>
              <a:off x="482354" y="2208881"/>
              <a:ext cx="2100277" cy="1940200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100000">
                  <a:srgbClr val="FFFFFF"/>
                </a:gs>
              </a:gsLst>
              <a:lin ang="16200000"/>
            </a:gradFill>
            <a:ln w="9525">
              <a:solidFill>
                <a:srgbClr val="E1E1E1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Font typeface="Arial" panose="020B0604020202020204" pitchFamily="34" charset="0"/>
                <a:buChar char="•"/>
              </a:pPr>
              <a:endParaRPr lang="en-GB" sz="2000">
                <a:cs typeface="Arial" panose="020B0604020202020204" pitchFamily="34" charset="0"/>
              </a:endParaRPr>
            </a:p>
          </p:txBody>
        </p:sp>
        <p:sp>
          <p:nvSpPr>
            <p:cNvPr id="5" name="Rectangle 26"/>
            <p:cNvSpPr>
              <a:spLocks noChangeArrowheads="1"/>
            </p:cNvSpPr>
            <p:nvPr/>
          </p:nvSpPr>
          <p:spPr bwMode="auto">
            <a:xfrm>
              <a:off x="2649424" y="2211268"/>
              <a:ext cx="6027032" cy="1937683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100000">
                  <a:srgbClr val="FFFFFF"/>
                </a:gs>
              </a:gsLst>
              <a:lin ang="16200000"/>
            </a:gradFill>
            <a:ln w="9525">
              <a:solidFill>
                <a:srgbClr val="E1E1E1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Font typeface="Arial" panose="020B0604020202020204" pitchFamily="34" charset="0"/>
                <a:buChar char="•"/>
              </a:pPr>
              <a:endParaRPr lang="en-GB" sz="2000">
                <a:latin typeface="Calibri" panose="020F0502020204030204" pitchFamily="34" charset="0"/>
              </a:endParaRPr>
            </a:p>
          </p:txBody>
        </p:sp>
        <p:sp>
          <p:nvSpPr>
            <p:cNvPr id="8" name="Rektangel 30"/>
            <p:cNvSpPr>
              <a:spLocks noChangeArrowheads="1"/>
            </p:cNvSpPr>
            <p:nvPr/>
          </p:nvSpPr>
          <p:spPr bwMode="auto">
            <a:xfrm>
              <a:off x="560384" y="2665074"/>
              <a:ext cx="1944215" cy="854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lvl="0" algn="ctr" eaLnBrk="1" hangingPunct="1">
                <a:spcBef>
                  <a:spcPct val="20000"/>
                </a:spcBef>
              </a:pPr>
              <a:r>
                <a:rPr lang="en-US" altLang="ko-KR" sz="1800" b="1" dirty="0">
                  <a:cs typeface="Arial" panose="020B0604020202020204" pitchFamily="34" charset="0"/>
                </a:rPr>
                <a:t>Expansion of Educational Places</a:t>
              </a:r>
            </a:p>
          </p:txBody>
        </p:sp>
        <p:sp>
          <p:nvSpPr>
            <p:cNvPr id="10" name="Rektangel 34"/>
            <p:cNvSpPr>
              <a:spLocks noChangeArrowheads="1"/>
            </p:cNvSpPr>
            <p:nvPr/>
          </p:nvSpPr>
          <p:spPr bwMode="auto">
            <a:xfrm>
              <a:off x="2669654" y="2298986"/>
              <a:ext cx="6006596" cy="384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263525" lvl="0" indent="-263525" defTabSz="914400" eaLnBrk="1" hangingPunct="1">
                <a:spcBef>
                  <a:spcPct val="20000"/>
                </a:spcBef>
                <a:buClr>
                  <a:schemeClr val="hlink"/>
                </a:buClr>
                <a:buSzPct val="120000"/>
                <a:buFont typeface="Wingdings" panose="05000000000000000000" pitchFamily="2" charset="2"/>
                <a:buChar char="§"/>
                <a:defRPr/>
              </a:pPr>
              <a:endParaRPr lang="en-US" altLang="ko-KR" sz="2100" b="1" spc="-150" dirty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50"/>
            <p:cNvSpPr>
              <a:spLocks noChangeArrowheads="1"/>
            </p:cNvSpPr>
            <p:nvPr/>
          </p:nvSpPr>
          <p:spPr bwMode="auto">
            <a:xfrm>
              <a:off x="482354" y="1700808"/>
              <a:ext cx="2100277" cy="541467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ko-KR" sz="2000" noProof="1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" name="Rectangle 50"/>
            <p:cNvSpPr>
              <a:spLocks noChangeArrowheads="1"/>
            </p:cNvSpPr>
            <p:nvPr/>
          </p:nvSpPr>
          <p:spPr bwMode="auto">
            <a:xfrm>
              <a:off x="2649424" y="1700808"/>
              <a:ext cx="6026827" cy="541467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lvl1pPr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ko-KR" sz="2000" noProof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" name="Rectangle 50"/>
            <p:cNvSpPr>
              <a:spLocks noChangeArrowheads="1"/>
            </p:cNvSpPr>
            <p:nvPr/>
          </p:nvSpPr>
          <p:spPr bwMode="auto">
            <a:xfrm>
              <a:off x="467544" y="1700808"/>
              <a:ext cx="2115087" cy="541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lvl="0" indent="0" algn="ctr" eaLnBrk="1" hangingPunct="1">
                <a:spcBef>
                  <a:spcPct val="20000"/>
                </a:spcBef>
                <a:buClr>
                  <a:schemeClr val="hlink"/>
                </a:buClr>
                <a:buSzPct val="120000"/>
                <a:defRPr/>
              </a:pPr>
              <a:r>
                <a:rPr lang="en-US" altLang="ko-KR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Lifelong Educational </a:t>
              </a:r>
              <a:r>
                <a:rPr lang="en-US" altLang="ko-KR" sz="14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Significance</a:t>
              </a:r>
              <a:endParaRPr lang="en-US" altLang="ko-KR" sz="14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" name="Rectangle 50"/>
            <p:cNvSpPr>
              <a:spLocks noChangeArrowheads="1"/>
            </p:cNvSpPr>
            <p:nvPr/>
          </p:nvSpPr>
          <p:spPr bwMode="auto">
            <a:xfrm>
              <a:off x="2721123" y="1700808"/>
              <a:ext cx="5235253" cy="541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lvl="0" indent="0" algn="ctr" eaLnBrk="1" hangingPunct="1">
                <a:spcBef>
                  <a:spcPct val="20000"/>
                </a:spcBef>
                <a:buClr>
                  <a:schemeClr val="hlink"/>
                </a:buClr>
                <a:buSzPct val="120000"/>
                <a:defRPr/>
              </a:pPr>
              <a:r>
                <a:rPr lang="en-US" altLang="ko-KR" sz="2000" b="1" dirty="0">
                  <a:solidFill>
                    <a:schemeClr val="bg1"/>
                  </a:solidFill>
                </a:rPr>
                <a:t>Features</a:t>
              </a:r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486398" y="4225106"/>
              <a:ext cx="2100277" cy="1940199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100000">
                  <a:srgbClr val="FFFFFF"/>
                </a:gs>
              </a:gsLst>
              <a:lin ang="16200000"/>
            </a:gradFill>
            <a:ln w="9525">
              <a:solidFill>
                <a:srgbClr val="E1E1E1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Font typeface="Arial" panose="020B0604020202020204" pitchFamily="34" charset="0"/>
                <a:buChar char="•"/>
              </a:pPr>
              <a:endParaRPr lang="en-GB" sz="2000">
                <a:cs typeface="Arial" panose="020B0604020202020204" pitchFamily="34" charset="0"/>
              </a:endParaRPr>
            </a:p>
          </p:txBody>
        </p:sp>
        <p:sp>
          <p:nvSpPr>
            <p:cNvPr id="30" name="Rectangle 26"/>
            <p:cNvSpPr>
              <a:spLocks noChangeArrowheads="1"/>
            </p:cNvSpPr>
            <p:nvPr/>
          </p:nvSpPr>
          <p:spPr bwMode="auto">
            <a:xfrm>
              <a:off x="2653468" y="4227493"/>
              <a:ext cx="6022783" cy="1937683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100000">
                  <a:srgbClr val="FFFFFF"/>
                </a:gs>
              </a:gsLst>
              <a:lin ang="16200000"/>
            </a:gradFill>
            <a:ln w="9525">
              <a:solidFill>
                <a:srgbClr val="E1E1E1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Font typeface="Arial" panose="020B0604020202020204" pitchFamily="34" charset="0"/>
                <a:buChar char="•"/>
              </a:pPr>
              <a:endParaRPr lang="en-GB" sz="2000">
                <a:latin typeface="Calibri" panose="020F0502020204030204" pitchFamily="34" charset="0"/>
              </a:endParaRPr>
            </a:p>
          </p:txBody>
        </p:sp>
        <p:sp>
          <p:nvSpPr>
            <p:cNvPr id="31" name="Rektangel 30"/>
            <p:cNvSpPr>
              <a:spLocks noChangeArrowheads="1"/>
            </p:cNvSpPr>
            <p:nvPr/>
          </p:nvSpPr>
          <p:spPr bwMode="auto">
            <a:xfrm>
              <a:off x="560384" y="4600904"/>
              <a:ext cx="1944215" cy="1110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lvl="0" algn="ctr" eaLnBrk="1" hangingPunct="1">
                <a:spcBef>
                  <a:spcPct val="20000"/>
                </a:spcBef>
              </a:pPr>
              <a:r>
                <a:rPr lang="en-US" altLang="ko-KR" sz="1800" b="1" dirty="0">
                  <a:cs typeface="Arial" panose="020B0604020202020204" pitchFamily="34" charset="0"/>
                </a:rPr>
                <a:t>Emphasizing Students’ Centered Lessons</a:t>
              </a:r>
            </a:p>
          </p:txBody>
        </p:sp>
      </p:grpSp>
      <p:sp>
        <p:nvSpPr>
          <p:cNvPr id="3" name="직사각형 2"/>
          <p:cNvSpPr/>
          <p:nvPr/>
        </p:nvSpPr>
        <p:spPr>
          <a:xfrm>
            <a:off x="2627784" y="2226802"/>
            <a:ext cx="613840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 latinLnBrk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ko-KR" sz="2000" b="1" dirty="0">
                <a:latin typeface="Calibri" panose="020F0502020204030204" pitchFamily="34" charset="0"/>
              </a:rPr>
              <a:t>Connecting school with local communities</a:t>
            </a:r>
            <a:r>
              <a:rPr lang="en-US" altLang="ko-KR" sz="2000" dirty="0">
                <a:latin typeface="Calibri" panose="020F0502020204030204" pitchFamily="34" charset="0"/>
              </a:rPr>
              <a:t>(place and people) for career exploration, arts and sports education, and club activities.</a:t>
            </a:r>
          </a:p>
          <a:p>
            <a:pPr marL="342900" indent="-342900" defTabSz="457200" latinLnBrk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ko-KR" sz="2000" dirty="0">
                <a:latin typeface="Calibri" panose="020F0502020204030204" pitchFamily="34" charset="0"/>
              </a:rPr>
              <a:t>Making school teachers </a:t>
            </a:r>
            <a:r>
              <a:rPr lang="en-US" altLang="ko-KR" sz="2000" b="1" dirty="0">
                <a:latin typeface="Calibri" panose="020F0502020204030204" pitchFamily="34" charset="0"/>
              </a:rPr>
              <a:t>cooperate with </a:t>
            </a:r>
            <a:r>
              <a:rPr lang="en-US" altLang="ko-KR" sz="2000" b="1" dirty="0" smtClean="0">
                <a:latin typeface="Calibri" panose="020F0502020204030204" pitchFamily="34" charset="0"/>
              </a:rPr>
              <a:t>professionals</a:t>
            </a:r>
            <a:r>
              <a:rPr lang="en-US" altLang="ko-KR" sz="2000" dirty="0" smtClean="0">
                <a:latin typeface="Calibri" panose="020F0502020204030204" pitchFamily="34" charset="0"/>
              </a:rPr>
              <a:t>  </a:t>
            </a:r>
            <a:r>
              <a:rPr lang="en-US" altLang="ko-KR" sz="2000" dirty="0">
                <a:latin typeface="Calibri" panose="020F0502020204030204" pitchFamily="34" charset="0"/>
              </a:rPr>
              <a:t>and </a:t>
            </a:r>
            <a:r>
              <a:rPr lang="en-US" altLang="ko-KR" sz="2000" b="1" dirty="0">
                <a:latin typeface="Calibri" panose="020F0502020204030204" pitchFamily="34" charset="0"/>
              </a:rPr>
              <a:t>search for educational places and institutions </a:t>
            </a:r>
            <a:r>
              <a:rPr lang="en-US" altLang="ko-KR" sz="2000" dirty="0">
                <a:latin typeface="Calibri" panose="020F0502020204030204" pitchFamily="34" charset="0"/>
              </a:rPr>
              <a:t>outside of school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2602725" y="4517387"/>
            <a:ext cx="619283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 latinLnBrk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ko-KR" sz="2000" dirty="0">
                <a:latin typeface="Calibri" panose="020F0502020204030204" pitchFamily="34" charset="0"/>
              </a:rPr>
              <a:t>Maximizing </a:t>
            </a:r>
            <a:r>
              <a:rPr lang="en-US" altLang="ko-KR" sz="2000" b="1" dirty="0">
                <a:latin typeface="Calibri" panose="020F0502020204030204" pitchFamily="34" charset="0"/>
              </a:rPr>
              <a:t>cooperative learning and team project</a:t>
            </a:r>
            <a:r>
              <a:rPr lang="en-US" altLang="ko-KR" sz="2000" dirty="0">
                <a:latin typeface="Calibri" panose="020F0502020204030204" pitchFamily="34" charset="0"/>
              </a:rPr>
              <a:t> for encouraging students’ participation and increasing self-expressiveness</a:t>
            </a:r>
          </a:p>
          <a:p>
            <a:pPr marL="342900" indent="-342900" defTabSz="457200" latinLnBrk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ko-KR" sz="2000" dirty="0">
                <a:latin typeface="Calibri" panose="020F0502020204030204" pitchFamily="34" charset="0"/>
              </a:rPr>
              <a:t>Strengthening </a:t>
            </a:r>
            <a:r>
              <a:rPr lang="en-US" altLang="ko-KR" sz="2000" b="1" dirty="0">
                <a:latin typeface="Calibri" panose="020F0502020204030204" pitchFamily="34" charset="0"/>
              </a:rPr>
              <a:t>linkage between school and actual life</a:t>
            </a:r>
            <a:r>
              <a:rPr lang="en-US" altLang="ko-KR" sz="2000" dirty="0">
                <a:latin typeface="Calibri" panose="020F0502020204030204" pitchFamily="34" charset="0"/>
              </a:rPr>
              <a:t> to encourage learning motivation</a:t>
            </a:r>
            <a:endParaRPr lang="ko-KR" alt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421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8"/>
          <p:cNvSpPr>
            <a:spLocks noChangeArrowheads="1"/>
          </p:cNvSpPr>
          <p:nvPr/>
        </p:nvSpPr>
        <p:spPr bwMode="auto">
          <a:xfrm>
            <a:off x="179512" y="116632"/>
            <a:ext cx="79944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3400" b="1" dirty="0">
                <a:blipFill>
                  <a:blip r:embed="rId2"/>
                  <a:stretch>
                    <a:fillRect/>
                  </a:stretch>
                </a:blip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Implications for School Teacher Training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467544" y="2625874"/>
            <a:ext cx="83529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ko-KR" sz="2800" dirty="0">
                <a:latin typeface="Calibri" panose="020F0502020204030204" pitchFamily="34" charset="0"/>
              </a:rPr>
              <a:t>Encouraging school teachers to think outside the box</a:t>
            </a:r>
            <a:r>
              <a:rPr lang="en-US" altLang="ko-KR" sz="2800" dirty="0" smtClean="0">
                <a:latin typeface="Calibri" panose="020F0502020204030204" pitchFamily="34" charset="0"/>
              </a:rPr>
              <a:t>:  </a:t>
            </a:r>
            <a:r>
              <a:rPr lang="en-US" altLang="ko-KR" sz="2800" b="1" dirty="0">
                <a:latin typeface="Calibri" panose="020F0502020204030204" pitchFamily="34" charset="0"/>
              </a:rPr>
              <a:t>“It Takes a Whole Village to Raise a Child”</a:t>
            </a:r>
            <a:r>
              <a:rPr lang="en-US" altLang="ko-KR" sz="2800" dirty="0">
                <a:latin typeface="Calibri" panose="020F0502020204030204" pitchFamily="34" charset="0"/>
              </a:rPr>
              <a:t> (African Saying)</a:t>
            </a:r>
          </a:p>
          <a:p>
            <a:pPr lvl="1" indent="-457200"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ko-KR" sz="2800" dirty="0">
                <a:latin typeface="Calibri" panose="020F0502020204030204" pitchFamily="34" charset="0"/>
              </a:rPr>
              <a:t>Training school teachers how to </a:t>
            </a:r>
            <a:r>
              <a:rPr lang="en-US" altLang="ko-KR" sz="2800" b="1" dirty="0">
                <a:latin typeface="Calibri" panose="020F0502020204030204" pitchFamily="34" charset="0"/>
              </a:rPr>
              <a:t>collaborate with out-of-school educational professionals</a:t>
            </a:r>
          </a:p>
          <a:p>
            <a:pPr lvl="1" indent="-457200"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ko-KR" sz="2800" dirty="0">
                <a:latin typeface="Calibri" panose="020F0502020204030204" pitchFamily="34" charset="0"/>
              </a:rPr>
              <a:t>Helping school teachers to have </a:t>
            </a:r>
            <a:r>
              <a:rPr lang="en-US" altLang="ko-KR" sz="2800" b="1" dirty="0">
                <a:latin typeface="Calibri" panose="020F0502020204030204" pitchFamily="34" charset="0"/>
              </a:rPr>
              <a:t>“time to learn about the </a:t>
            </a:r>
            <a:r>
              <a:rPr lang="en-US" altLang="ko-KR" sz="2800" b="1" dirty="0" smtClean="0">
                <a:latin typeface="Calibri" panose="020F0502020204030204" pitchFamily="34" charset="0"/>
              </a:rPr>
              <a:t>village”</a:t>
            </a:r>
            <a:r>
              <a:rPr lang="en-US" altLang="ko-KR" sz="2800" dirty="0" smtClean="0">
                <a:latin typeface="Calibri" panose="020F0502020204030204" pitchFamily="34" charset="0"/>
              </a:rPr>
              <a:t> </a:t>
            </a:r>
            <a:r>
              <a:rPr lang="en-US" altLang="ko-KR" sz="2800" dirty="0">
                <a:latin typeface="Calibri" panose="020F0502020204030204" pitchFamily="34" charset="0"/>
              </a:rPr>
              <a:t>in order to understand the lives of students and community residents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611560" y="1268760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ko-KR" sz="3200" b="1" i="1" dirty="0">
                <a:ln>
                  <a:solidFill>
                    <a:srgbClr val="98EAFA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Voluntary participation of teachers in school-based lifelong education</a:t>
            </a:r>
          </a:p>
        </p:txBody>
      </p:sp>
    </p:spTree>
    <p:extLst>
      <p:ext uri="{BB962C8B-B14F-4D97-AF65-F5344CB8AC3E}">
        <p14:creationId xmlns="" xmlns:p14="http://schemas.microsoft.com/office/powerpoint/2010/main" val="77048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8"/>
          <p:cNvSpPr>
            <a:spLocks noChangeArrowheads="1"/>
          </p:cNvSpPr>
          <p:nvPr/>
        </p:nvSpPr>
        <p:spPr bwMode="auto">
          <a:xfrm>
            <a:off x="179512" y="116632"/>
            <a:ext cx="79944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3400" b="1" dirty="0">
                <a:blipFill>
                  <a:blip r:embed="rId2"/>
                  <a:stretch>
                    <a:fillRect/>
                  </a:stretch>
                </a:blip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Implications for School Teacher Training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611560" y="2780928"/>
            <a:ext cx="835292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ko-KR" sz="2800" dirty="0">
                <a:latin typeface="Calibri" panose="020F0502020204030204" pitchFamily="34" charset="0"/>
              </a:rPr>
              <a:t>Placing lifelong education managers at each school by regional education office</a:t>
            </a:r>
          </a:p>
          <a:p>
            <a:pPr lvl="1" indent="-457200"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ko-KR" sz="2800" dirty="0">
                <a:latin typeface="Calibri" panose="020F0502020204030204" pitchFamily="34" charset="0"/>
              </a:rPr>
              <a:t>Working </a:t>
            </a:r>
            <a:r>
              <a:rPr lang="en-US" altLang="ko-KR" sz="2800" b="1" dirty="0">
                <a:latin typeface="Calibri" panose="020F0502020204030204" pitchFamily="34" charset="0"/>
              </a:rPr>
              <a:t>with lifelong education managers </a:t>
            </a:r>
            <a:r>
              <a:rPr lang="en-US" altLang="ko-KR" sz="2800" dirty="0">
                <a:latin typeface="Calibri" panose="020F0502020204030204" pitchFamily="34" charset="0"/>
              </a:rPr>
              <a:t>to reduce school teachers’ work duties</a:t>
            </a:r>
          </a:p>
          <a:p>
            <a:pPr lvl="1" indent="-457200"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ko-KR" sz="2800" dirty="0">
                <a:latin typeface="Calibri" panose="020F0502020204030204" pitchFamily="34" charset="0"/>
              </a:rPr>
              <a:t>Enabling </a:t>
            </a:r>
            <a:r>
              <a:rPr lang="en-US" altLang="ko-KR" sz="2800" b="1" dirty="0">
                <a:latin typeface="Calibri" panose="020F0502020204030204" pitchFamily="34" charset="0"/>
              </a:rPr>
              <a:t>lifelong education mangers </a:t>
            </a:r>
            <a:r>
              <a:rPr lang="en-US" altLang="ko-KR" sz="2800" dirty="0">
                <a:latin typeface="Calibri" panose="020F0502020204030204" pitchFamily="34" charset="0"/>
              </a:rPr>
              <a:t>to </a:t>
            </a:r>
            <a:r>
              <a:rPr lang="en-US" altLang="ko-KR" sz="2800" b="1" dirty="0">
                <a:latin typeface="Calibri" panose="020F0502020204030204" pitchFamily="34" charset="0"/>
              </a:rPr>
              <a:t>train school teachers</a:t>
            </a:r>
            <a:r>
              <a:rPr lang="en-US" altLang="ko-KR" sz="2800" dirty="0">
                <a:latin typeface="Calibri" panose="020F0502020204030204" pitchFamily="34" charset="0"/>
              </a:rPr>
              <a:t> about school-based lifelong education by taking into account regional situations 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611560" y="1268760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ko-KR" sz="3200" b="1" i="1" dirty="0">
                <a:ln>
                  <a:solidFill>
                    <a:srgbClr val="98EAFA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Efforts to reduce additional work for school teachers</a:t>
            </a:r>
          </a:p>
        </p:txBody>
      </p:sp>
    </p:spTree>
    <p:extLst>
      <p:ext uri="{BB962C8B-B14F-4D97-AF65-F5344CB8AC3E}">
        <p14:creationId xmlns="" xmlns:p14="http://schemas.microsoft.com/office/powerpoint/2010/main" val="75004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ulær billedforklaring 113"/>
          <p:cNvSpPr>
            <a:spLocks noChangeArrowheads="1"/>
          </p:cNvSpPr>
          <p:nvPr/>
        </p:nvSpPr>
        <p:spPr bwMode="auto">
          <a:xfrm>
            <a:off x="251520" y="1196752"/>
            <a:ext cx="8670083" cy="5184576"/>
          </a:xfrm>
          <a:prstGeom prst="wedgeRectCallout">
            <a:avLst>
              <a:gd name="adj1" fmla="val -28522"/>
              <a:gd name="adj2" fmla="val 49842"/>
            </a:avLst>
          </a:prstGeom>
          <a:solidFill>
            <a:schemeClr val="bg1"/>
          </a:solidFill>
          <a:ln w="9525">
            <a:solidFill>
              <a:srgbClr val="D9D9D9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nb-NO" sz="16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" name="직사각형 8"/>
          <p:cNvSpPr>
            <a:spLocks noChangeArrowheads="1"/>
          </p:cNvSpPr>
          <p:nvPr/>
        </p:nvSpPr>
        <p:spPr bwMode="auto">
          <a:xfrm>
            <a:off x="179512" y="116632"/>
            <a:ext cx="241444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3400" b="1" dirty="0">
                <a:blipFill>
                  <a:blip r:embed="rId2"/>
                  <a:stretch>
                    <a:fillRect/>
                  </a:stretch>
                </a:blip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References</a:t>
            </a:r>
          </a:p>
        </p:txBody>
      </p:sp>
      <p:sp>
        <p:nvSpPr>
          <p:cNvPr id="10" name="Rectangle 1027"/>
          <p:cNvSpPr txBox="1">
            <a:spLocks noChangeArrowheads="1"/>
          </p:cNvSpPr>
          <p:nvPr/>
        </p:nvSpPr>
        <p:spPr bwMode="auto">
          <a:xfrm>
            <a:off x="467545" y="1376772"/>
            <a:ext cx="835292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+mn-cs"/>
              </a:defRPr>
            </a:lvl1pPr>
            <a:lvl2pPr marL="742950" indent="-285750" algn="l" defTabSz="457200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+mn-cs"/>
              </a:defRPr>
            </a:lvl2pPr>
            <a:lvl3pPr marL="1143000" indent="-228600" algn="l" defTabSz="457200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+mn-cs"/>
              </a:defRPr>
            </a:lvl3pPr>
            <a:lvl4pPr marL="1600200" indent="-228600" algn="l" defTabSz="457200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+mn-cs"/>
              </a:defRPr>
            </a:lvl4pPr>
            <a:lvl5pPr marL="2057400" indent="-228600" algn="l" defTabSz="457200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+mn-cs"/>
              </a:defRPr>
            </a:lvl5pPr>
            <a:lvl6pPr marL="2514600" indent="-228600" algn="l" defTabSz="4572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1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kumimoji="0" lang="en-US" altLang="ko-KR" sz="1800" spc="-150" dirty="0" err="1">
                <a:ln>
                  <a:solidFill>
                    <a:schemeClr val="tx1">
                      <a:alpha val="17000"/>
                    </a:schemeClr>
                  </a:solidFill>
                </a:ln>
                <a:solidFill>
                  <a:srgbClr val="002060"/>
                </a:solidFill>
                <a:latin typeface="Calibri" panose="020F0502020204030204" pitchFamily="34" charset="0"/>
                <a:ea typeface="+mn-ea"/>
              </a:rPr>
              <a:t>Bae</a:t>
            </a:r>
            <a:r>
              <a:rPr kumimoji="0" lang="en-US" altLang="ko-KR" sz="1800" spc="-150" dirty="0">
                <a:ln>
                  <a:solidFill>
                    <a:schemeClr val="tx1">
                      <a:alpha val="17000"/>
                    </a:schemeClr>
                  </a:solidFill>
                </a:ln>
                <a:solidFill>
                  <a:srgbClr val="002060"/>
                </a:solidFill>
                <a:latin typeface="Calibri" panose="020F0502020204030204" pitchFamily="34" charset="0"/>
                <a:ea typeface="+mn-ea"/>
              </a:rPr>
              <a:t> S. H./</a:t>
            </a:r>
            <a:r>
              <a:rPr kumimoji="0" lang="en-US" altLang="ko-KR" sz="1800" spc="-150" dirty="0" err="1">
                <a:ln>
                  <a:solidFill>
                    <a:schemeClr val="tx1">
                      <a:alpha val="17000"/>
                    </a:schemeClr>
                  </a:solidFill>
                </a:ln>
                <a:solidFill>
                  <a:srgbClr val="002060"/>
                </a:solidFill>
                <a:latin typeface="Calibri" panose="020F0502020204030204" pitchFamily="34" charset="0"/>
                <a:ea typeface="+mn-ea"/>
              </a:rPr>
              <a:t>Jeon</a:t>
            </a:r>
            <a:r>
              <a:rPr kumimoji="0" lang="en-US" altLang="ko-KR" sz="1800" spc="-150" dirty="0">
                <a:ln>
                  <a:solidFill>
                    <a:schemeClr val="tx1">
                      <a:alpha val="17000"/>
                    </a:schemeClr>
                  </a:solidFill>
                </a:ln>
                <a:solidFill>
                  <a:srgbClr val="002060"/>
                </a:solidFill>
                <a:latin typeface="Calibri" panose="020F0502020204030204" pitchFamily="34" charset="0"/>
                <a:ea typeface="+mn-ea"/>
              </a:rPr>
              <a:t>, S. B. (2011). </a:t>
            </a:r>
            <a:r>
              <a:rPr kumimoji="0" lang="en-US" altLang="ko-KR" sz="1800" b="1" spc="-150" dirty="0">
                <a:ln>
                  <a:solidFill>
                    <a:schemeClr val="tx1">
                      <a:alpha val="17000"/>
                    </a:schemeClr>
                  </a:solidFill>
                </a:ln>
                <a:solidFill>
                  <a:srgbClr val="002060"/>
                </a:solidFill>
                <a:latin typeface="Calibri" panose="020F0502020204030204" pitchFamily="34" charset="0"/>
                <a:ea typeface="+mn-ea"/>
              </a:rPr>
              <a:t>School-based afterschool programs: The key of </a:t>
            </a:r>
            <a:r>
              <a:rPr kumimoji="0" lang="en-US" altLang="ko-KR" sz="1800" b="1" spc="-150" dirty="0" smtClean="0">
                <a:ln>
                  <a:solidFill>
                    <a:schemeClr val="tx1">
                      <a:alpha val="17000"/>
                    </a:schemeClr>
                  </a:solidFill>
                </a:ln>
                <a:solidFill>
                  <a:srgbClr val="002060"/>
                </a:solidFill>
                <a:latin typeface="Calibri" panose="020F0502020204030204" pitchFamily="34" charset="0"/>
                <a:ea typeface="+mn-ea"/>
              </a:rPr>
              <a:t>quality and </a:t>
            </a:r>
            <a:r>
              <a:rPr kumimoji="0" lang="en-US" altLang="ko-KR" sz="1800" b="1" spc="-150" dirty="0">
                <a:ln>
                  <a:solidFill>
                    <a:schemeClr val="tx1">
                      <a:alpha val="17000"/>
                    </a:schemeClr>
                  </a:solidFill>
                </a:ln>
                <a:solidFill>
                  <a:srgbClr val="002060"/>
                </a:solidFill>
                <a:latin typeface="Calibri" panose="020F0502020204030204" pitchFamily="34" charset="0"/>
                <a:ea typeface="+mn-ea"/>
              </a:rPr>
              <a:t>equality-Korea’s experience</a:t>
            </a:r>
            <a:r>
              <a:rPr kumimoji="0" lang="en-US" altLang="ko-KR" sz="1800" spc="-150" dirty="0">
                <a:ln>
                  <a:solidFill>
                    <a:schemeClr val="tx1">
                      <a:alpha val="17000"/>
                    </a:schemeClr>
                  </a:solidFill>
                </a:ln>
                <a:solidFill>
                  <a:srgbClr val="002060"/>
                </a:solidFill>
                <a:latin typeface="Calibri" panose="020F0502020204030204" pitchFamily="34" charset="0"/>
                <a:ea typeface="+mn-ea"/>
              </a:rPr>
              <a:t>. In J. </a:t>
            </a:r>
            <a:r>
              <a:rPr kumimoji="0" lang="en-US" altLang="ko-KR" sz="1800" spc="-150" dirty="0" err="1" smtClean="0">
                <a:ln>
                  <a:solidFill>
                    <a:schemeClr val="tx1">
                      <a:alpha val="17000"/>
                    </a:schemeClr>
                  </a:solidFill>
                </a:ln>
                <a:solidFill>
                  <a:srgbClr val="002060"/>
                </a:solidFill>
                <a:latin typeface="Calibri" panose="020F0502020204030204" pitchFamily="34" charset="0"/>
                <a:ea typeface="+mn-ea"/>
              </a:rPr>
              <a:t>Ecarius</a:t>
            </a:r>
            <a:r>
              <a:rPr kumimoji="0" lang="en-US" altLang="ko-KR" sz="1800" spc="-150" dirty="0">
                <a:ln>
                  <a:solidFill>
                    <a:schemeClr val="tx1">
                      <a:alpha val="17000"/>
                    </a:schemeClr>
                  </a:solidFill>
                </a:ln>
                <a:solidFill>
                  <a:srgbClr val="002060"/>
                </a:solidFill>
                <a:latin typeface="Calibri" panose="020F0502020204030204" pitchFamily="34" charset="0"/>
                <a:ea typeface="+mn-ea"/>
              </a:rPr>
              <a:t>, E. </a:t>
            </a:r>
            <a:r>
              <a:rPr kumimoji="0" lang="en-US" altLang="ko-KR" sz="1800" spc="-150" dirty="0" err="1">
                <a:ln>
                  <a:solidFill>
                    <a:schemeClr val="tx1">
                      <a:alpha val="17000"/>
                    </a:schemeClr>
                  </a:solidFill>
                </a:ln>
                <a:solidFill>
                  <a:srgbClr val="002060"/>
                </a:solidFill>
                <a:latin typeface="Calibri" panose="020F0502020204030204" pitchFamily="34" charset="0"/>
                <a:ea typeface="+mn-ea"/>
              </a:rPr>
              <a:t>Klieme</a:t>
            </a:r>
            <a:r>
              <a:rPr kumimoji="0" lang="en-US" altLang="ko-KR" sz="1800" spc="-150" dirty="0">
                <a:ln>
                  <a:solidFill>
                    <a:schemeClr val="tx1">
                      <a:alpha val="17000"/>
                    </a:schemeClr>
                  </a:solidFill>
                </a:ln>
                <a:solidFill>
                  <a:srgbClr val="002060"/>
                </a:solidFill>
                <a:latin typeface="Calibri" panose="020F0502020204030204" pitchFamily="34" charset="0"/>
                <a:ea typeface="+mn-ea"/>
              </a:rPr>
              <a:t>, L. </a:t>
            </a:r>
            <a:r>
              <a:rPr kumimoji="0" lang="en-US" altLang="ko-KR" sz="1800" spc="-150" dirty="0" err="1">
                <a:ln>
                  <a:solidFill>
                    <a:schemeClr val="tx1">
                      <a:alpha val="17000"/>
                    </a:schemeClr>
                  </a:solidFill>
                </a:ln>
                <a:solidFill>
                  <a:srgbClr val="002060"/>
                </a:solidFill>
                <a:latin typeface="Calibri" panose="020F0502020204030204" pitchFamily="34" charset="0"/>
                <a:ea typeface="+mn-ea"/>
              </a:rPr>
              <a:t>Stecher</a:t>
            </a:r>
            <a:r>
              <a:rPr kumimoji="0" lang="en-US" altLang="ko-KR" sz="1800" spc="-150" dirty="0">
                <a:ln>
                  <a:solidFill>
                    <a:schemeClr val="tx1">
                      <a:alpha val="17000"/>
                    </a:schemeClr>
                  </a:solidFill>
                </a:ln>
                <a:solidFill>
                  <a:srgbClr val="002060"/>
                </a:solidFill>
                <a:latin typeface="Calibri" panose="020F0502020204030204" pitchFamily="34" charset="0"/>
                <a:ea typeface="+mn-ea"/>
              </a:rPr>
              <a:t>, &amp; J</a:t>
            </a:r>
            <a:r>
              <a:rPr kumimoji="0" lang="en-US" altLang="ko-KR" sz="1800" spc="-150" dirty="0" smtClean="0">
                <a:ln>
                  <a:solidFill>
                    <a:schemeClr val="tx1">
                      <a:alpha val="17000"/>
                    </a:schemeClr>
                  </a:solidFill>
                </a:ln>
                <a:solidFill>
                  <a:srgbClr val="002060"/>
                </a:solidFill>
                <a:latin typeface="Calibri" panose="020F0502020204030204" pitchFamily="34" charset="0"/>
                <a:ea typeface="+mn-ea"/>
              </a:rPr>
              <a:t>. Woods </a:t>
            </a:r>
            <a:r>
              <a:rPr kumimoji="0" lang="en-US" altLang="ko-KR" sz="1800" spc="-150" dirty="0">
                <a:ln>
                  <a:solidFill>
                    <a:schemeClr val="tx1">
                      <a:alpha val="17000"/>
                    </a:schemeClr>
                  </a:solidFill>
                </a:ln>
                <a:solidFill>
                  <a:srgbClr val="002060"/>
                </a:solidFill>
                <a:latin typeface="Calibri" panose="020F0502020204030204" pitchFamily="34" charset="0"/>
                <a:ea typeface="+mn-ea"/>
              </a:rPr>
              <a:t>(Eds.), Extended education – an international perspective: Proceeding of the international conference on extracurricular and out-of-school time </a:t>
            </a:r>
            <a:r>
              <a:rPr kumimoji="0" lang="en-US" altLang="ko-KR" sz="1800" spc="-150" dirty="0" smtClean="0">
                <a:ln>
                  <a:solidFill>
                    <a:schemeClr val="tx1">
                      <a:alpha val="17000"/>
                    </a:schemeClr>
                  </a:solidFill>
                </a:ln>
                <a:solidFill>
                  <a:srgbClr val="002060"/>
                </a:solidFill>
                <a:latin typeface="Calibri" panose="020F0502020204030204" pitchFamily="34" charset="0"/>
                <a:ea typeface="+mn-ea"/>
              </a:rPr>
              <a:t>educational research</a:t>
            </a:r>
            <a:r>
              <a:rPr kumimoji="0" lang="en-US" altLang="ko-KR" sz="1800" spc="-150" dirty="0">
                <a:ln>
                  <a:solidFill>
                    <a:schemeClr val="tx1">
                      <a:alpha val="17000"/>
                    </a:schemeClr>
                  </a:solidFill>
                </a:ln>
                <a:solidFill>
                  <a:srgbClr val="002060"/>
                </a:solidFill>
                <a:latin typeface="Calibri" panose="020F0502020204030204" pitchFamily="34" charset="0"/>
                <a:ea typeface="+mn-ea"/>
              </a:rPr>
              <a:t>. </a:t>
            </a:r>
            <a:r>
              <a:rPr kumimoji="0" lang="en-US" altLang="ko-KR" sz="1800" spc="-150" dirty="0" err="1">
                <a:ln>
                  <a:solidFill>
                    <a:schemeClr val="tx1">
                      <a:alpha val="17000"/>
                    </a:schemeClr>
                  </a:solidFill>
                </a:ln>
                <a:solidFill>
                  <a:srgbClr val="002060"/>
                </a:solidFill>
                <a:latin typeface="Calibri" panose="020F0502020204030204" pitchFamily="34" charset="0"/>
                <a:ea typeface="+mn-ea"/>
              </a:rPr>
              <a:t>Opladen</a:t>
            </a:r>
            <a:r>
              <a:rPr kumimoji="0" lang="en-US" altLang="ko-KR" sz="1800" spc="-150" dirty="0">
                <a:ln>
                  <a:solidFill>
                    <a:schemeClr val="tx1">
                      <a:alpha val="17000"/>
                    </a:schemeClr>
                  </a:solidFill>
                </a:ln>
                <a:solidFill>
                  <a:srgbClr val="002060"/>
                </a:solidFill>
                <a:latin typeface="Calibri" panose="020F0502020204030204" pitchFamily="34" charset="0"/>
                <a:ea typeface="+mn-ea"/>
              </a:rPr>
              <a:t>, Germany: Barbara </a:t>
            </a:r>
            <a:r>
              <a:rPr kumimoji="0" lang="en-US" altLang="ko-KR" sz="1800" spc="-150" dirty="0" err="1">
                <a:ln>
                  <a:solidFill>
                    <a:schemeClr val="tx1">
                      <a:alpha val="17000"/>
                    </a:schemeClr>
                  </a:solidFill>
                </a:ln>
                <a:solidFill>
                  <a:srgbClr val="002060"/>
                </a:solidFill>
                <a:latin typeface="Calibri" panose="020F0502020204030204" pitchFamily="34" charset="0"/>
                <a:ea typeface="+mn-ea"/>
              </a:rPr>
              <a:t>Budrich</a:t>
            </a:r>
            <a:r>
              <a:rPr kumimoji="0" lang="en-US" altLang="ko-KR" sz="1800" spc="-150" dirty="0">
                <a:ln>
                  <a:solidFill>
                    <a:schemeClr val="tx1">
                      <a:alpha val="17000"/>
                    </a:schemeClr>
                  </a:solidFill>
                </a:ln>
                <a:solidFill>
                  <a:srgbClr val="002060"/>
                </a:solidFill>
                <a:latin typeface="Calibri" panose="020F0502020204030204" pitchFamily="34" charset="0"/>
                <a:ea typeface="+mn-ea"/>
              </a:rPr>
              <a:t> Publishers, pp. 199–226</a:t>
            </a:r>
            <a:r>
              <a:rPr kumimoji="0" lang="en-US" altLang="ko-KR" sz="1800" spc="-150" dirty="0" smtClean="0">
                <a:ln>
                  <a:solidFill>
                    <a:schemeClr val="tx1">
                      <a:alpha val="17000"/>
                    </a:schemeClr>
                  </a:solidFill>
                </a:ln>
                <a:solidFill>
                  <a:srgbClr val="002060"/>
                </a:solidFill>
                <a:latin typeface="Calibri" panose="020F0502020204030204" pitchFamily="34" charset="0"/>
                <a:ea typeface="+mn-ea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kumimoji="0" lang="en-US" altLang="ko-KR" sz="1800" spc="-150" dirty="0">
                <a:ln>
                  <a:solidFill>
                    <a:schemeClr val="tx1">
                      <a:alpha val="17000"/>
                    </a:schemeClr>
                  </a:solidFill>
                </a:ln>
                <a:solidFill>
                  <a:srgbClr val="002060"/>
                </a:solidFill>
                <a:latin typeface="Calibri" panose="020F0502020204030204" pitchFamily="34" charset="0"/>
              </a:rPr>
              <a:t>Ministry of Education (2017). </a:t>
            </a:r>
            <a:r>
              <a:rPr kumimoji="0" lang="en-US" altLang="ko-KR" sz="1800" b="1" spc="-150" dirty="0">
                <a:ln>
                  <a:solidFill>
                    <a:schemeClr val="tx1">
                      <a:alpha val="17000"/>
                    </a:schemeClr>
                  </a:solidFill>
                </a:ln>
                <a:solidFill>
                  <a:srgbClr val="002060"/>
                </a:solidFill>
                <a:latin typeface="Calibri" panose="020F0502020204030204" pitchFamily="34" charset="0"/>
              </a:rPr>
              <a:t>2017 Current Status of Afterschool Programs </a:t>
            </a:r>
            <a:r>
              <a:rPr kumimoji="0" lang="en-US" altLang="ko-KR" sz="1800" spc="-150" dirty="0">
                <a:ln>
                  <a:solidFill>
                    <a:schemeClr val="tx1">
                      <a:alpha val="17000"/>
                    </a:schemeClr>
                  </a:solidFill>
                </a:ln>
                <a:solidFill>
                  <a:srgbClr val="002060"/>
                </a:solidFill>
                <a:latin typeface="Calibri" panose="020F0502020204030204" pitchFamily="34" charset="0"/>
              </a:rPr>
              <a:t>(Written in Korean)http://www.moe.go.kr/boardCnts/view.do?boardID=317&amp;boardSeq=74098&amp;lev=0&amp;searchType=S&amp;statusYN=W&amp;page=1&amp;s=moe&amp;m=030202&amp;opType= </a:t>
            </a:r>
            <a:endParaRPr kumimoji="0" lang="en-US" altLang="ko-KR" sz="1800" spc="-150" dirty="0" smtClean="0">
              <a:ln>
                <a:solidFill>
                  <a:schemeClr val="tx1">
                    <a:alpha val="17000"/>
                  </a:schemeClr>
                </a:solidFill>
              </a:ln>
              <a:solidFill>
                <a:srgbClr val="002060"/>
              </a:solidFill>
              <a:latin typeface="Calibri" panose="020F0502020204030204" pitchFamily="34" charset="0"/>
              <a:ea typeface="+mn-ea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kumimoji="0" lang="en-US" altLang="ko-KR" sz="1800" spc="-150" dirty="0" smtClean="0">
                <a:ln>
                  <a:solidFill>
                    <a:schemeClr val="tx1">
                      <a:alpha val="17000"/>
                    </a:schemeClr>
                  </a:solidFill>
                </a:ln>
                <a:solidFill>
                  <a:srgbClr val="002060"/>
                </a:solidFill>
                <a:latin typeface="Calibri" panose="020F0502020204030204" pitchFamily="34" charset="0"/>
                <a:ea typeface="+mn-ea"/>
              </a:rPr>
              <a:t>Ministry </a:t>
            </a:r>
            <a:r>
              <a:rPr kumimoji="0" lang="en-US" altLang="ko-KR" sz="1800" spc="-150" dirty="0">
                <a:ln>
                  <a:solidFill>
                    <a:schemeClr val="tx1">
                      <a:alpha val="17000"/>
                    </a:schemeClr>
                  </a:solidFill>
                </a:ln>
                <a:solidFill>
                  <a:srgbClr val="002060"/>
                </a:solidFill>
                <a:latin typeface="Calibri" panose="020F0502020204030204" pitchFamily="34" charset="0"/>
                <a:ea typeface="+mn-ea"/>
              </a:rPr>
              <a:t>of Education &amp; Korean Educational Development Institute (2015). </a:t>
            </a:r>
            <a:r>
              <a:rPr kumimoji="0" lang="en-US" altLang="ko-KR" sz="1800" b="1" spc="-150" dirty="0">
                <a:ln>
                  <a:solidFill>
                    <a:schemeClr val="tx1">
                      <a:alpha val="17000"/>
                    </a:schemeClr>
                  </a:solidFill>
                </a:ln>
                <a:solidFill>
                  <a:srgbClr val="002060"/>
                </a:solidFill>
                <a:latin typeface="Calibri" panose="020F0502020204030204" pitchFamily="34" charset="0"/>
                <a:ea typeface="+mn-ea"/>
              </a:rPr>
              <a:t>The Free Semester Program: </a:t>
            </a:r>
            <a:r>
              <a:rPr kumimoji="0" lang="en-US" altLang="ko-KR" sz="1800" b="1" spc="-150" dirty="0" smtClean="0">
                <a:ln>
                  <a:solidFill>
                    <a:schemeClr val="tx1">
                      <a:alpha val="17000"/>
                    </a:schemeClr>
                  </a:solidFill>
                </a:ln>
                <a:solidFill>
                  <a:srgbClr val="002060"/>
                </a:solidFill>
                <a:latin typeface="Calibri" panose="020F0502020204030204" pitchFamily="34" charset="0"/>
                <a:ea typeface="+mn-ea"/>
              </a:rPr>
              <a:t>Happy </a:t>
            </a:r>
            <a:r>
              <a:rPr kumimoji="0" lang="en-US" altLang="ko-KR" sz="1800" b="1" spc="-150" dirty="0">
                <a:ln>
                  <a:solidFill>
                    <a:schemeClr val="tx1">
                      <a:alpha val="17000"/>
                    </a:schemeClr>
                  </a:solidFill>
                </a:ln>
                <a:solidFill>
                  <a:srgbClr val="002060"/>
                </a:solidFill>
                <a:latin typeface="Calibri" panose="020F0502020204030204" pitchFamily="34" charset="0"/>
                <a:ea typeface="+mn-ea"/>
              </a:rPr>
              <a:t>Education: to nurture dreams and talents</a:t>
            </a:r>
            <a:r>
              <a:rPr kumimoji="0" lang="en-US" altLang="ko-KR" sz="1800" spc="-150" dirty="0">
                <a:ln>
                  <a:solidFill>
                    <a:schemeClr val="tx1">
                      <a:alpha val="17000"/>
                    </a:schemeClr>
                  </a:solidFill>
                </a:ln>
                <a:solidFill>
                  <a:srgbClr val="002060"/>
                </a:solidFill>
                <a:latin typeface="Calibri" panose="020F0502020204030204" pitchFamily="34" charset="0"/>
                <a:ea typeface="+mn-ea"/>
              </a:rPr>
              <a:t>. </a:t>
            </a:r>
            <a:r>
              <a:rPr kumimoji="0" lang="en-US" altLang="ko-KR" sz="1800" spc="-150" dirty="0">
                <a:ln>
                  <a:solidFill>
                    <a:schemeClr val="tx1">
                      <a:alpha val="17000"/>
                    </a:schemeClr>
                  </a:solidFill>
                </a:ln>
                <a:solidFill>
                  <a:srgbClr val="002060"/>
                </a:solidFill>
                <a:latin typeface="Calibri" panose="020F0502020204030204" pitchFamily="34" charset="0"/>
              </a:rPr>
              <a:t>(Written in </a:t>
            </a:r>
            <a:r>
              <a:rPr kumimoji="0" lang="en-US" altLang="ko-KR" sz="1800" spc="-150" dirty="0" smtClean="0">
                <a:ln>
                  <a:solidFill>
                    <a:schemeClr val="tx1">
                      <a:alpha val="17000"/>
                    </a:schemeClr>
                  </a:solidFill>
                </a:ln>
                <a:solidFill>
                  <a:srgbClr val="002060"/>
                </a:solidFill>
                <a:latin typeface="Calibri" panose="020F0502020204030204" pitchFamily="34" charset="0"/>
              </a:rPr>
              <a:t>English)</a:t>
            </a:r>
            <a:endParaRPr kumimoji="0" lang="en-US" altLang="ko-KR" sz="1800" spc="-150" dirty="0">
              <a:ln>
                <a:solidFill>
                  <a:schemeClr val="tx1">
                    <a:alpha val="17000"/>
                  </a:schemeClr>
                </a:solidFill>
              </a:ln>
              <a:solidFill>
                <a:srgbClr val="002060"/>
              </a:solidFill>
              <a:latin typeface="Calibri" panose="020F0502020204030204" pitchFamily="34" charset="0"/>
              <a:ea typeface="+mn-ea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kumimoji="0" lang="en-US" altLang="ko-KR" sz="1800" spc="-150" dirty="0" smtClean="0">
                <a:ln>
                  <a:solidFill>
                    <a:schemeClr val="tx1">
                      <a:alpha val="17000"/>
                    </a:schemeClr>
                  </a:solidFill>
                </a:ln>
                <a:solidFill>
                  <a:srgbClr val="002060"/>
                </a:solidFill>
                <a:latin typeface="Calibri" panose="020F0502020204030204" pitchFamily="34" charset="0"/>
                <a:ea typeface="+mn-ea"/>
              </a:rPr>
              <a:t>National Institute </a:t>
            </a:r>
            <a:r>
              <a:rPr kumimoji="0" lang="en-US" altLang="ko-KR" sz="1800" spc="-150" dirty="0">
                <a:ln>
                  <a:solidFill>
                    <a:schemeClr val="tx1">
                      <a:alpha val="17000"/>
                    </a:schemeClr>
                  </a:solidFill>
                </a:ln>
                <a:solidFill>
                  <a:srgbClr val="002060"/>
                </a:solidFill>
                <a:latin typeface="Calibri" panose="020F0502020204030204" pitchFamily="34" charset="0"/>
                <a:ea typeface="+mn-ea"/>
              </a:rPr>
              <a:t>of Lifelong Education (2009). </a:t>
            </a:r>
            <a:r>
              <a:rPr kumimoji="0" lang="en-US" altLang="ko-KR" sz="1800" b="1" spc="-150" dirty="0">
                <a:ln>
                  <a:solidFill>
                    <a:schemeClr val="tx1">
                      <a:alpha val="17000"/>
                    </a:schemeClr>
                  </a:solidFill>
                </a:ln>
                <a:solidFill>
                  <a:srgbClr val="002060"/>
                </a:solidFill>
                <a:latin typeface="Calibri" panose="020F0502020204030204" pitchFamily="34" charset="0"/>
                <a:ea typeface="+mn-ea"/>
              </a:rPr>
              <a:t>2009 </a:t>
            </a:r>
            <a:r>
              <a:rPr kumimoji="0" lang="en-US" altLang="ko-KR" sz="1800" b="1" spc="-150" dirty="0" smtClean="0">
                <a:ln>
                  <a:solidFill>
                    <a:schemeClr val="tx1">
                      <a:alpha val="17000"/>
                    </a:schemeClr>
                  </a:solidFill>
                </a:ln>
                <a:solidFill>
                  <a:srgbClr val="002060"/>
                </a:solidFill>
                <a:latin typeface="Calibri" panose="020F0502020204030204" pitchFamily="34" charset="0"/>
                <a:ea typeface="+mn-ea"/>
              </a:rPr>
              <a:t>White Book </a:t>
            </a:r>
            <a:r>
              <a:rPr kumimoji="0" lang="en-US" altLang="ko-KR" sz="1800" b="1" spc="-150" dirty="0">
                <a:ln>
                  <a:solidFill>
                    <a:schemeClr val="tx1">
                      <a:alpha val="17000"/>
                    </a:schemeClr>
                  </a:solidFill>
                </a:ln>
                <a:solidFill>
                  <a:srgbClr val="002060"/>
                </a:solidFill>
                <a:latin typeface="Calibri" panose="020F0502020204030204" pitchFamily="34" charset="0"/>
                <a:ea typeface="+mn-ea"/>
              </a:rPr>
              <a:t>of Lifelong Education</a:t>
            </a:r>
            <a:r>
              <a:rPr kumimoji="0" lang="en-US" altLang="ko-KR" sz="1800" spc="-150" dirty="0">
                <a:ln>
                  <a:solidFill>
                    <a:schemeClr val="tx1">
                      <a:alpha val="17000"/>
                    </a:schemeClr>
                  </a:solidFill>
                </a:ln>
                <a:solidFill>
                  <a:srgbClr val="002060"/>
                </a:solidFill>
                <a:latin typeface="Calibri" panose="020F0502020204030204" pitchFamily="34" charset="0"/>
                <a:ea typeface="+mn-ea"/>
              </a:rPr>
              <a:t>. (Written in Korean)</a:t>
            </a:r>
            <a:endParaRPr kumimoji="0" lang="en-US" altLang="ko-KR" sz="1800" spc="-150" dirty="0" smtClean="0">
              <a:ln>
                <a:solidFill>
                  <a:schemeClr val="tx1">
                    <a:alpha val="17000"/>
                  </a:schemeClr>
                </a:solidFill>
              </a:ln>
              <a:solidFill>
                <a:srgbClr val="002060"/>
              </a:solidFill>
              <a:latin typeface="Calibri" panose="020F0502020204030204" pitchFamily="34" charset="0"/>
              <a:ea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492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김영석김희선\Desktop\slideshare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525344"/>
            <a:ext cx="8712968" cy="144016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485244"/>
            <a:ext cx="8229600" cy="130379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THANK YOU </a:t>
            </a:r>
          </a:p>
          <a:p>
            <a:r>
              <a:rPr lang="en-US" sz="3500" dirty="0" smtClean="0">
                <a:solidFill>
                  <a:srgbClr val="ACD074"/>
                </a:solidFill>
                <a:latin typeface="Calibri" panose="020F0502020204030204" pitchFamily="34" charset="0"/>
              </a:rPr>
              <a:t>for your attention</a:t>
            </a:r>
            <a:endParaRPr lang="id-ID" sz="3500" dirty="0">
              <a:solidFill>
                <a:srgbClr val="ACD074"/>
              </a:solidFill>
              <a:latin typeface="Calibri" panose="020F050202020403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10800000" flipH="1">
            <a:off x="1872000" y="3856849"/>
            <a:ext cx="5400000" cy="1588"/>
          </a:xfrm>
          <a:prstGeom prst="line">
            <a:avLst/>
          </a:prstGeom>
          <a:ln>
            <a:gradFill flip="none" rotWithShape="1">
              <a:gsLst>
                <a:gs pos="0">
                  <a:srgbClr val="505155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38100" dist="12700" dir="5400000" algn="t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0689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8"/>
          <p:cNvSpPr>
            <a:spLocks noChangeArrowheads="1"/>
          </p:cNvSpPr>
          <p:nvPr/>
        </p:nvSpPr>
        <p:spPr bwMode="auto">
          <a:xfrm>
            <a:off x="251520" y="188640"/>
            <a:ext cx="8481809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3400" b="1" dirty="0">
                <a:blipFill>
                  <a:blip r:embed="rId2"/>
                  <a:stretch>
                    <a:fillRect/>
                  </a:stretch>
                </a:blip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A Broad Perspective of  Lifelong Education</a:t>
            </a:r>
          </a:p>
        </p:txBody>
      </p:sp>
      <p:grpSp>
        <p:nvGrpSpPr>
          <p:cNvPr id="14" name="그룹 13"/>
          <p:cNvGrpSpPr/>
          <p:nvPr/>
        </p:nvGrpSpPr>
        <p:grpSpPr>
          <a:xfrm>
            <a:off x="1187624" y="1052736"/>
            <a:ext cx="7057438" cy="5544616"/>
            <a:chOff x="1187624" y="1177744"/>
            <a:chExt cx="7057438" cy="5544616"/>
          </a:xfrm>
        </p:grpSpPr>
        <p:sp>
          <p:nvSpPr>
            <p:cNvPr id="114" name="Ellipse 110"/>
            <p:cNvSpPr>
              <a:spLocks noChangeArrowheads="1"/>
            </p:cNvSpPr>
            <p:nvPr/>
          </p:nvSpPr>
          <p:spPr bwMode="auto">
            <a:xfrm>
              <a:off x="1979712" y="6274685"/>
              <a:ext cx="4941887" cy="447675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29999"/>
                  </a:srgbClr>
                </a:gs>
                <a:gs pos="24001">
                  <a:srgbClr val="000000">
                    <a:alpha val="29999"/>
                  </a:srgbClr>
                </a:gs>
                <a:gs pos="100000">
                  <a:srgbClr val="FFFFFF">
                    <a:alpha val="29999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defTabSz="457200" latinLnBrk="0"/>
              <a:endParaRPr kumimoji="0" lang="da-DK" sz="1800">
                <a:solidFill>
                  <a:srgbClr val="FFFFFF"/>
                </a:solidFill>
                <a:latin typeface="Calibri" charset="0"/>
                <a:ea typeface="ＭＳ Ｐゴシック" charset="-128"/>
              </a:endParaRPr>
            </a:p>
          </p:txBody>
        </p:sp>
        <p:grpSp>
          <p:nvGrpSpPr>
            <p:cNvPr id="4" name="그룹 3"/>
            <p:cNvGrpSpPr>
              <a:grpSpLocks noChangeAspect="1"/>
            </p:cNvGrpSpPr>
            <p:nvPr/>
          </p:nvGrpSpPr>
          <p:grpSpPr>
            <a:xfrm>
              <a:off x="1187624" y="3068960"/>
              <a:ext cx="900000" cy="900000"/>
              <a:chOff x="1619672" y="2989888"/>
              <a:chExt cx="1185880" cy="1191394"/>
            </a:xfrm>
          </p:grpSpPr>
          <p:sp>
            <p:nvSpPr>
              <p:cNvPr id="78" name="Oval 83"/>
              <p:cNvSpPr/>
              <p:nvPr/>
            </p:nvSpPr>
            <p:spPr bwMode="auto">
              <a:xfrm>
                <a:off x="1619672" y="2989888"/>
                <a:ext cx="1185880" cy="1186227"/>
              </a:xfrm>
              <a:prstGeom prst="ellipse">
                <a:avLst/>
              </a:prstGeom>
              <a:gradFill flip="none" rotWithShape="1">
                <a:gsLst>
                  <a:gs pos="86000">
                    <a:srgbClr val="9BC100"/>
                  </a:gs>
                  <a:gs pos="15000">
                    <a:srgbClr val="D7FF78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9BBB59">
                    <a:lumMod val="75000"/>
                  </a:srgbClr>
                </a:solidFill>
                <a:prstDash val="solid"/>
              </a:ln>
              <a:effectLst>
                <a:innerShdw blurRad="276225" dist="88900" dir="5400000">
                  <a:srgbClr val="000000">
                    <a:alpha val="50000"/>
                  </a:srgbClr>
                </a:innerShdw>
              </a:effectLst>
            </p:spPr>
            <p:txBody>
              <a:bodyPr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22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charset="-128"/>
                </a:endParaRPr>
              </a:p>
            </p:txBody>
          </p:sp>
          <p:sp>
            <p:nvSpPr>
              <p:cNvPr id="79" name="Ellipse 45"/>
              <p:cNvSpPr>
                <a:spLocks noChangeArrowheads="1"/>
              </p:cNvSpPr>
              <p:nvPr/>
            </p:nvSpPr>
            <p:spPr bwMode="auto">
              <a:xfrm>
                <a:off x="1803559" y="3049588"/>
                <a:ext cx="885825" cy="660400"/>
              </a:xfrm>
              <a:prstGeom prst="ellipse">
                <a:avLst/>
              </a:prstGeom>
              <a:gradFill rotWithShape="1">
                <a:gsLst>
                  <a:gs pos="0">
                    <a:srgbClr val="FFFCF9">
                      <a:alpha val="76999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 defTabSz="457200" latinLnBrk="0"/>
                <a:endParaRPr kumimoji="0" lang="da-DK" sz="1800">
                  <a:solidFill>
                    <a:srgbClr val="FFFFFF"/>
                  </a:solidFill>
                  <a:latin typeface="Calibri" charset="0"/>
                  <a:ea typeface="ＭＳ Ｐゴシック" charset="-128"/>
                </a:endParaRPr>
              </a:p>
            </p:txBody>
          </p:sp>
          <p:sp>
            <p:nvSpPr>
              <p:cNvPr id="80" name="Måne 115"/>
              <p:cNvSpPr/>
              <p:nvPr/>
            </p:nvSpPr>
            <p:spPr bwMode="auto">
              <a:xfrm rot="16552097">
                <a:off x="1967345" y="3384043"/>
                <a:ext cx="470684" cy="1123794"/>
              </a:xfrm>
              <a:prstGeom prst="moon">
                <a:avLst>
                  <a:gd name="adj" fmla="val 18952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457200" latinLnBrk="0"/>
                <a:endParaRPr kumimoji="0" lang="da-DK" sz="1800">
                  <a:solidFill>
                    <a:srgbClr val="FFFFFF"/>
                  </a:solidFill>
                  <a:latin typeface="Calibri" charset="0"/>
                  <a:ea typeface="ＭＳ Ｐゴシック" charset="-128"/>
                </a:endParaRPr>
              </a:p>
            </p:txBody>
          </p:sp>
          <p:sp>
            <p:nvSpPr>
              <p:cNvPr id="81" name="TextBox 21"/>
              <p:cNvSpPr txBox="1">
                <a:spLocks noChangeArrowheads="1"/>
              </p:cNvSpPr>
              <p:nvPr/>
            </p:nvSpPr>
            <p:spPr bwMode="auto">
              <a:xfrm>
                <a:off x="1670582" y="3323383"/>
                <a:ext cx="849914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457200" latinLnBrk="0"/>
                <a:r>
                  <a:rPr kumimoji="0" lang="en-US" altLang="ko-KR" sz="2000" b="1" dirty="0" smtClean="0">
                    <a:solidFill>
                      <a:prstClr val="black"/>
                    </a:solidFill>
                    <a:latin typeface="Calibri" charset="0"/>
                    <a:ea typeface="ＭＳ Ｐゴシック" charset="-128"/>
                    <a:cs typeface="Calibri" charset="0"/>
                  </a:rPr>
                  <a:t>Places</a:t>
                </a:r>
                <a:endParaRPr kumimoji="0" lang="en-US" altLang="ko-KR" sz="2000" b="1" dirty="0">
                  <a:solidFill>
                    <a:prstClr val="black"/>
                  </a:solidFill>
                  <a:latin typeface="Calibri" charset="0"/>
                  <a:ea typeface="ＭＳ Ｐゴシック" charset="-128"/>
                  <a:cs typeface="Calibri" charset="0"/>
                </a:endParaRPr>
              </a:p>
            </p:txBody>
          </p:sp>
        </p:grpSp>
        <p:grpSp>
          <p:nvGrpSpPr>
            <p:cNvPr id="6" name="그룹 5"/>
            <p:cNvGrpSpPr>
              <a:grpSpLocks noChangeAspect="1"/>
            </p:cNvGrpSpPr>
            <p:nvPr/>
          </p:nvGrpSpPr>
          <p:grpSpPr>
            <a:xfrm>
              <a:off x="3990427" y="5409320"/>
              <a:ext cx="1007455" cy="900000"/>
              <a:chOff x="3808576" y="5099237"/>
              <a:chExt cx="1341748" cy="1198637"/>
            </a:xfrm>
          </p:grpSpPr>
          <p:sp>
            <p:nvSpPr>
              <p:cNvPr id="82" name="Oval 107"/>
              <p:cNvSpPr/>
              <p:nvPr/>
            </p:nvSpPr>
            <p:spPr bwMode="auto">
              <a:xfrm>
                <a:off x="3846951" y="5111647"/>
                <a:ext cx="1185880" cy="1186227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79646">
                      <a:lumMod val="60000"/>
                      <a:lumOff val="40000"/>
                    </a:srgbClr>
                  </a:gs>
                  <a:gs pos="100000">
                    <a:srgbClr val="F79646">
                      <a:lumMod val="7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>
                <a:innerShdw blurRad="276225" dist="88900" dir="5400000">
                  <a:srgbClr val="000000">
                    <a:alpha val="50000"/>
                  </a:srgbClr>
                </a:innerShdw>
              </a:effectLst>
            </p:spPr>
            <p:txBody>
              <a:bodyPr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22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charset="-128"/>
                </a:endParaRPr>
              </a:p>
            </p:txBody>
          </p:sp>
          <p:sp>
            <p:nvSpPr>
              <p:cNvPr id="83" name="Ellipse 45"/>
              <p:cNvSpPr>
                <a:spLocks noChangeArrowheads="1"/>
              </p:cNvSpPr>
              <p:nvPr/>
            </p:nvSpPr>
            <p:spPr bwMode="auto">
              <a:xfrm>
                <a:off x="3974474" y="5099237"/>
                <a:ext cx="885825" cy="660400"/>
              </a:xfrm>
              <a:prstGeom prst="ellipse">
                <a:avLst/>
              </a:prstGeom>
              <a:gradFill rotWithShape="1">
                <a:gsLst>
                  <a:gs pos="0">
                    <a:srgbClr val="FFFCF9">
                      <a:alpha val="76999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 defTabSz="457200" latinLnBrk="0"/>
                <a:endParaRPr kumimoji="0" lang="da-DK" sz="3200">
                  <a:solidFill>
                    <a:srgbClr val="FFFFFF"/>
                  </a:solidFill>
                  <a:latin typeface="Calibri" charset="0"/>
                  <a:ea typeface="ＭＳ Ｐゴシック" charset="-128"/>
                </a:endParaRPr>
              </a:p>
            </p:txBody>
          </p:sp>
          <p:sp>
            <p:nvSpPr>
              <p:cNvPr id="84" name="Måne 115"/>
              <p:cNvSpPr/>
              <p:nvPr/>
            </p:nvSpPr>
            <p:spPr bwMode="auto">
              <a:xfrm rot="16552097">
                <a:off x="4142467" y="5470714"/>
                <a:ext cx="470684" cy="1123794"/>
              </a:xfrm>
              <a:prstGeom prst="moon">
                <a:avLst>
                  <a:gd name="adj" fmla="val 18952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457200" latinLnBrk="0"/>
                <a:endParaRPr kumimoji="0" lang="da-DK" sz="1800">
                  <a:solidFill>
                    <a:srgbClr val="FFFFFF"/>
                  </a:solidFill>
                  <a:latin typeface="Calibri" charset="0"/>
                  <a:ea typeface="ＭＳ Ｐゴシック" charset="-128"/>
                </a:endParaRPr>
              </a:p>
            </p:txBody>
          </p:sp>
          <p:sp>
            <p:nvSpPr>
              <p:cNvPr id="85" name="TextBox 19"/>
              <p:cNvSpPr txBox="1">
                <a:spLocks noChangeArrowheads="1"/>
              </p:cNvSpPr>
              <p:nvPr/>
            </p:nvSpPr>
            <p:spPr bwMode="auto">
              <a:xfrm>
                <a:off x="3808576" y="5477162"/>
                <a:ext cx="1341748" cy="5123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457200" latinLnBrk="0"/>
                <a:r>
                  <a:rPr kumimoji="0" lang="en-US" altLang="ko-KR" sz="1900" b="1" dirty="0">
                    <a:solidFill>
                      <a:prstClr val="black"/>
                    </a:solidFill>
                    <a:latin typeface="Calibri" charset="0"/>
                    <a:ea typeface="ＭＳ Ｐゴシック" charset="-128"/>
                    <a:cs typeface="Calibri" charset="0"/>
                  </a:rPr>
                  <a:t>Lifetime</a:t>
                </a:r>
              </a:p>
            </p:txBody>
          </p:sp>
        </p:grpSp>
        <p:cxnSp>
          <p:nvCxnSpPr>
            <p:cNvPr id="86" name="Straight Arrow Connector 15"/>
            <p:cNvCxnSpPr>
              <a:cxnSpLocks noChangeShapeType="1"/>
              <a:stCxn id="90" idx="7"/>
            </p:cNvCxnSpPr>
            <p:nvPr/>
          </p:nvCxnSpPr>
          <p:spPr bwMode="auto">
            <a:xfrm flipV="1">
              <a:off x="2767999" y="1793619"/>
              <a:ext cx="3892233" cy="3043476"/>
            </a:xfrm>
            <a:prstGeom prst="straightConnector1">
              <a:avLst/>
            </a:prstGeom>
            <a:noFill/>
            <a:ln w="228600">
              <a:gradFill flip="none" rotWithShape="1">
                <a:gsLst>
                  <a:gs pos="73000">
                    <a:srgbClr val="93CDDD">
                      <a:lumMod val="60000"/>
                      <a:lumOff val="40000"/>
                    </a:srgbClr>
                  </a:gs>
                  <a:gs pos="82000">
                    <a:srgbClr val="31859C"/>
                  </a:gs>
                </a:gsLst>
                <a:lin ang="0" scaled="1"/>
                <a:tileRect/>
              </a:gradFill>
              <a:round/>
              <a:headEnd type="none" w="med" len="med"/>
              <a:tailEnd type="triangle" w="sm" len="sm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87" name="Straight Arrow Connector 17"/>
            <p:cNvCxnSpPr>
              <a:cxnSpLocks noChangeShapeType="1"/>
              <a:endCxn id="83" idx="0"/>
            </p:cNvCxnSpPr>
            <p:nvPr/>
          </p:nvCxnSpPr>
          <p:spPr bwMode="auto">
            <a:xfrm>
              <a:off x="4415679" y="1177744"/>
              <a:ext cx="31876" cy="4231576"/>
            </a:xfrm>
            <a:prstGeom prst="straightConnector1">
              <a:avLst/>
            </a:prstGeom>
            <a:noFill/>
            <a:ln w="228600">
              <a:gradFill>
                <a:gsLst>
                  <a:gs pos="45000">
                    <a:srgbClr val="FAC090">
                      <a:lumMod val="60000"/>
                      <a:lumOff val="40000"/>
                    </a:srgbClr>
                  </a:gs>
                  <a:gs pos="17000">
                    <a:srgbClr val="E46C0A"/>
                  </a:gs>
                </a:gsLst>
                <a:lin ang="5400000" scaled="1"/>
              </a:gradFill>
              <a:round/>
              <a:headEnd type="triangle" w="sm" len="sm"/>
              <a:tailEnd type="none" w="med" len="sm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grpSp>
          <p:nvGrpSpPr>
            <p:cNvPr id="89" name="그룹 88"/>
            <p:cNvGrpSpPr>
              <a:grpSpLocks noChangeAspect="1"/>
            </p:cNvGrpSpPr>
            <p:nvPr/>
          </p:nvGrpSpPr>
          <p:grpSpPr>
            <a:xfrm>
              <a:off x="1914050" y="4705865"/>
              <a:ext cx="1188820" cy="900000"/>
              <a:chOff x="5839403" y="1625105"/>
              <a:chExt cx="1573724" cy="1191394"/>
            </a:xfrm>
          </p:grpSpPr>
          <p:sp>
            <p:nvSpPr>
              <p:cNvPr id="90" name="Oval 95"/>
              <p:cNvSpPr/>
              <p:nvPr/>
            </p:nvSpPr>
            <p:spPr bwMode="auto">
              <a:xfrm>
                <a:off x="5957625" y="1625105"/>
                <a:ext cx="1185880" cy="1186227"/>
              </a:xfrm>
              <a:prstGeom prst="ellipse">
                <a:avLst/>
              </a:prstGeom>
              <a:gradFill flip="none" rotWithShape="1">
                <a:gsLst>
                  <a:gs pos="12000">
                    <a:srgbClr val="4BACC6">
                      <a:lumMod val="60000"/>
                      <a:lumOff val="40000"/>
                    </a:srgbClr>
                  </a:gs>
                  <a:gs pos="75000">
                    <a:srgbClr val="4BACC6">
                      <a:lumMod val="7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4BACC6">
                    <a:lumMod val="75000"/>
                  </a:srgbClr>
                </a:solidFill>
                <a:prstDash val="solid"/>
              </a:ln>
              <a:effectLst>
                <a:innerShdw blurRad="276225" dist="88900" dir="5400000">
                  <a:srgbClr val="000000">
                    <a:alpha val="50000"/>
                  </a:srgbClr>
                </a:innerShdw>
              </a:effectLst>
            </p:spPr>
            <p:txBody>
              <a:bodyPr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22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charset="-128"/>
                </a:endParaRPr>
              </a:p>
            </p:txBody>
          </p:sp>
          <p:sp>
            <p:nvSpPr>
              <p:cNvPr id="91" name="Ellipse 45"/>
              <p:cNvSpPr>
                <a:spLocks noChangeArrowheads="1"/>
              </p:cNvSpPr>
              <p:nvPr/>
            </p:nvSpPr>
            <p:spPr bwMode="auto">
              <a:xfrm>
                <a:off x="6116638" y="1684338"/>
                <a:ext cx="884237" cy="660400"/>
              </a:xfrm>
              <a:prstGeom prst="ellipse">
                <a:avLst/>
              </a:prstGeom>
              <a:gradFill rotWithShape="1">
                <a:gsLst>
                  <a:gs pos="0">
                    <a:srgbClr val="FFFCF9">
                      <a:alpha val="76999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charset="0"/>
                  <a:ea typeface="ＭＳ Ｐゴシック" charset="-128"/>
                </a:endParaRPr>
              </a:p>
            </p:txBody>
          </p:sp>
          <p:sp>
            <p:nvSpPr>
              <p:cNvPr id="92" name="Måne 115"/>
              <p:cNvSpPr/>
              <p:nvPr/>
            </p:nvSpPr>
            <p:spPr bwMode="auto">
              <a:xfrm rot="16552097">
                <a:off x="6280206" y="2019260"/>
                <a:ext cx="470684" cy="1123794"/>
              </a:xfrm>
              <a:prstGeom prst="moon">
                <a:avLst>
                  <a:gd name="adj" fmla="val 18952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charset="0"/>
                  <a:ea typeface="ＭＳ Ｐゴシック" charset="-128"/>
                </a:endParaRPr>
              </a:p>
            </p:txBody>
          </p:sp>
          <p:sp>
            <p:nvSpPr>
              <p:cNvPr id="93" name="TextBox 10"/>
              <p:cNvSpPr txBox="1">
                <a:spLocks noChangeArrowheads="1"/>
              </p:cNvSpPr>
              <p:nvPr/>
            </p:nvSpPr>
            <p:spPr bwMode="auto">
              <a:xfrm>
                <a:off x="5839403" y="1973263"/>
                <a:ext cx="1573724" cy="5092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charset="0"/>
                    <a:ea typeface="ＭＳ Ｐゴシック" charset="-128"/>
                    <a:cs typeface="Calibri" charset="0"/>
                  </a:rPr>
                  <a:t>Diversity</a:t>
                </a:r>
              </a:p>
            </p:txBody>
          </p:sp>
        </p:grpSp>
        <p:sp>
          <p:nvSpPr>
            <p:cNvPr id="94" name="TextBox 6152"/>
            <p:cNvSpPr txBox="1">
              <a:spLocks noChangeArrowheads="1"/>
            </p:cNvSpPr>
            <p:nvPr/>
          </p:nvSpPr>
          <p:spPr bwMode="auto">
            <a:xfrm>
              <a:off x="2843808" y="4191471"/>
              <a:ext cx="69166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 latinLnBrk="0"/>
              <a:r>
                <a:rPr kumimoji="0" lang="en-US" altLang="ko-KR" sz="2000" b="1" dirty="0" smtClean="0">
                  <a:solidFill>
                    <a:srgbClr val="31859C"/>
                  </a:solidFill>
                  <a:latin typeface="Calibri" charset="0"/>
                  <a:ea typeface="ＭＳ Ｐゴシック" charset="-128"/>
                </a:rPr>
                <a:t>Ages</a:t>
              </a:r>
              <a:endParaRPr kumimoji="0" lang="en-US" altLang="ko-KR" sz="2000" b="1" dirty="0">
                <a:solidFill>
                  <a:srgbClr val="31859C"/>
                </a:solidFill>
                <a:latin typeface="Calibri" charset="0"/>
                <a:ea typeface="ＭＳ Ｐゴシック" charset="-128"/>
              </a:endParaRPr>
            </a:p>
          </p:txBody>
        </p:sp>
        <p:cxnSp>
          <p:nvCxnSpPr>
            <p:cNvPr id="100" name="Straight Arrow Connector 19"/>
            <p:cNvCxnSpPr>
              <a:cxnSpLocks noChangeShapeType="1"/>
            </p:cNvCxnSpPr>
            <p:nvPr/>
          </p:nvCxnSpPr>
          <p:spPr bwMode="auto">
            <a:xfrm flipV="1">
              <a:off x="2087624" y="3515415"/>
              <a:ext cx="6019807" cy="26430"/>
            </a:xfrm>
            <a:prstGeom prst="straightConnector1">
              <a:avLst/>
            </a:prstGeom>
            <a:noFill/>
            <a:ln w="228600">
              <a:gradFill flip="none" rotWithShape="1">
                <a:gsLst>
                  <a:gs pos="62000">
                    <a:srgbClr val="D7FF78">
                      <a:lumMod val="60000"/>
                      <a:lumOff val="40000"/>
                    </a:srgbClr>
                  </a:gs>
                  <a:gs pos="86000">
                    <a:srgbClr val="9BC100">
                      <a:lumMod val="80000"/>
                    </a:srgbClr>
                  </a:gs>
                </a:gsLst>
                <a:lin ang="0" scaled="1"/>
                <a:tileRect/>
              </a:gradFill>
              <a:round/>
              <a:headEnd type="none" w="med" len="med"/>
              <a:tailEnd type="triangle" w="sm" len="sm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101" name="TextBox 6152"/>
            <p:cNvSpPr txBox="1">
              <a:spLocks noChangeArrowheads="1"/>
            </p:cNvSpPr>
            <p:nvPr/>
          </p:nvSpPr>
          <p:spPr bwMode="auto">
            <a:xfrm>
              <a:off x="3563888" y="3687415"/>
              <a:ext cx="69281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 latinLnBrk="0"/>
              <a:r>
                <a:rPr kumimoji="0" lang="en-US" altLang="ko-KR" sz="2000" b="1" dirty="0" smtClean="0">
                  <a:solidFill>
                    <a:srgbClr val="31859C"/>
                  </a:solidFill>
                  <a:latin typeface="Calibri" charset="0"/>
                  <a:ea typeface="ＭＳ Ｐゴシック" charset="-128"/>
                </a:rPr>
                <a:t>Race</a:t>
              </a:r>
              <a:endParaRPr kumimoji="0" lang="en-US" altLang="ko-KR" sz="2000" b="1" dirty="0">
                <a:solidFill>
                  <a:srgbClr val="31859C"/>
                </a:solidFill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102" name="TextBox 6152"/>
            <p:cNvSpPr txBox="1">
              <a:spLocks noChangeArrowheads="1"/>
            </p:cNvSpPr>
            <p:nvPr/>
          </p:nvSpPr>
          <p:spPr bwMode="auto">
            <a:xfrm>
              <a:off x="4806196" y="2682855"/>
              <a:ext cx="91505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 latinLnBrk="0"/>
              <a:r>
                <a:rPr kumimoji="0" lang="en-US" altLang="ko-KR" sz="2000" b="1" dirty="0">
                  <a:solidFill>
                    <a:srgbClr val="31859C"/>
                  </a:solidFill>
                  <a:latin typeface="Calibri" charset="0"/>
                  <a:ea typeface="ＭＳ Ｐゴシック" charset="-128"/>
                </a:rPr>
                <a:t>Region</a:t>
              </a:r>
            </a:p>
          </p:txBody>
        </p:sp>
        <p:sp>
          <p:nvSpPr>
            <p:cNvPr id="103" name="TextBox 6152"/>
            <p:cNvSpPr txBox="1">
              <a:spLocks noChangeArrowheads="1"/>
            </p:cNvSpPr>
            <p:nvPr/>
          </p:nvSpPr>
          <p:spPr bwMode="auto">
            <a:xfrm>
              <a:off x="5502271" y="2189902"/>
              <a:ext cx="274279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457200" latinLnBrk="0"/>
              <a:r>
                <a:rPr kumimoji="0" lang="en-US" altLang="ko-KR" sz="2000" b="1" dirty="0">
                  <a:solidFill>
                    <a:srgbClr val="31859C"/>
                  </a:solidFill>
                  <a:latin typeface="Calibri" charset="0"/>
                  <a:ea typeface="ＭＳ Ｐゴシック" charset="-128"/>
                </a:rPr>
                <a:t>Level </a:t>
              </a:r>
              <a:r>
                <a:rPr kumimoji="0" lang="en-US" altLang="ko-KR" sz="2000" b="1" dirty="0" smtClean="0">
                  <a:solidFill>
                    <a:srgbClr val="31859C"/>
                  </a:solidFill>
                  <a:latin typeface="Calibri" charset="0"/>
                  <a:ea typeface="ＭＳ Ｐゴシック" charset="-128"/>
                </a:rPr>
                <a:t>of Education</a:t>
              </a:r>
              <a:endParaRPr kumimoji="0" lang="en-US" altLang="ko-KR" sz="2000" b="1" dirty="0">
                <a:solidFill>
                  <a:srgbClr val="31859C"/>
                </a:solidFill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104" name="TextBox 146"/>
            <p:cNvSpPr txBox="1">
              <a:spLocks noChangeArrowheads="1"/>
            </p:cNvSpPr>
            <p:nvPr/>
          </p:nvSpPr>
          <p:spPr bwMode="auto">
            <a:xfrm>
              <a:off x="2174399" y="3318639"/>
              <a:ext cx="88998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 latinLnBrk="0"/>
              <a:r>
                <a:rPr kumimoji="0" lang="en-US" altLang="ko-KR" sz="2000" b="1" dirty="0">
                  <a:solidFill>
                    <a:srgbClr val="4F6228"/>
                  </a:solidFill>
                  <a:latin typeface="Calibri" charset="0"/>
                  <a:ea typeface="ＭＳ Ｐゴシック" charset="-128"/>
                </a:rPr>
                <a:t>School</a:t>
              </a:r>
              <a:endParaRPr kumimoji="0" lang="en-US" altLang="ko-KR" sz="2000" b="1" dirty="0" smtClean="0">
                <a:solidFill>
                  <a:srgbClr val="4F6228"/>
                </a:solidFill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105" name="TextBox 146"/>
            <p:cNvSpPr txBox="1">
              <a:spLocks noChangeArrowheads="1"/>
            </p:cNvSpPr>
            <p:nvPr/>
          </p:nvSpPr>
          <p:spPr bwMode="auto">
            <a:xfrm>
              <a:off x="3225005" y="3322430"/>
              <a:ext cx="82266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 latinLnBrk="0"/>
              <a:r>
                <a:rPr kumimoji="0" lang="en-US" altLang="ko-KR" sz="2000" b="1" dirty="0">
                  <a:solidFill>
                    <a:srgbClr val="4F6228"/>
                  </a:solidFill>
                  <a:latin typeface="Calibri" charset="0"/>
                  <a:ea typeface="ＭＳ Ｐゴシック" charset="-128"/>
                </a:rPr>
                <a:t>Home</a:t>
              </a:r>
            </a:p>
          </p:txBody>
        </p:sp>
        <p:sp>
          <p:nvSpPr>
            <p:cNvPr id="106" name="TextBox 146"/>
            <p:cNvSpPr txBox="1">
              <a:spLocks noChangeArrowheads="1"/>
            </p:cNvSpPr>
            <p:nvPr/>
          </p:nvSpPr>
          <p:spPr bwMode="auto">
            <a:xfrm>
              <a:off x="4580788" y="3320868"/>
              <a:ext cx="70141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 latinLnBrk="0"/>
              <a:r>
                <a:rPr kumimoji="0" lang="en-US" altLang="ko-KR" sz="1800" b="1" dirty="0">
                  <a:solidFill>
                    <a:srgbClr val="4F6228"/>
                  </a:solidFill>
                  <a:latin typeface="Calibri" charset="0"/>
                  <a:ea typeface="ＭＳ Ｐゴシック" charset="-128"/>
                </a:rPr>
                <a:t>Work</a:t>
              </a:r>
            </a:p>
            <a:p>
              <a:pPr defTabSz="457200" latinLnBrk="0"/>
              <a:r>
                <a:rPr kumimoji="0" lang="en-US" altLang="ko-KR" sz="1800" b="1" dirty="0">
                  <a:solidFill>
                    <a:srgbClr val="4F6228"/>
                  </a:solidFill>
                  <a:latin typeface="Calibri" charset="0"/>
                  <a:ea typeface="ＭＳ Ｐゴシック" charset="-128"/>
                </a:rPr>
                <a:t>Place</a:t>
              </a:r>
            </a:p>
          </p:txBody>
        </p:sp>
        <p:sp>
          <p:nvSpPr>
            <p:cNvPr id="107" name="TextBox 146"/>
            <p:cNvSpPr txBox="1">
              <a:spLocks noChangeArrowheads="1"/>
            </p:cNvSpPr>
            <p:nvPr/>
          </p:nvSpPr>
          <p:spPr bwMode="auto">
            <a:xfrm>
              <a:off x="5652120" y="3322180"/>
              <a:ext cx="129715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 latinLnBrk="0"/>
              <a:r>
                <a:rPr kumimoji="0" lang="en-US" altLang="ko-KR" sz="1800" b="1" dirty="0">
                  <a:solidFill>
                    <a:srgbClr val="4F6228"/>
                  </a:solidFill>
                  <a:latin typeface="Calibri" charset="0"/>
                  <a:ea typeface="ＭＳ Ｐゴシック" charset="-128"/>
                </a:rPr>
                <a:t>Local</a:t>
              </a:r>
            </a:p>
            <a:p>
              <a:pPr defTabSz="457200" latinLnBrk="0"/>
              <a:r>
                <a:rPr kumimoji="0" lang="en-US" altLang="ko-KR" sz="1800" b="1" dirty="0">
                  <a:solidFill>
                    <a:srgbClr val="4F6228"/>
                  </a:solidFill>
                  <a:latin typeface="Calibri" charset="0"/>
                  <a:ea typeface="ＭＳ Ｐゴシック" charset="-128"/>
                </a:rPr>
                <a:t>Community</a:t>
              </a:r>
            </a:p>
          </p:txBody>
        </p:sp>
        <p:sp>
          <p:nvSpPr>
            <p:cNvPr id="109" name="TextBox 146"/>
            <p:cNvSpPr txBox="1">
              <a:spLocks noChangeArrowheads="1"/>
            </p:cNvSpPr>
            <p:nvPr/>
          </p:nvSpPr>
          <p:spPr bwMode="auto">
            <a:xfrm>
              <a:off x="7092280" y="3333472"/>
              <a:ext cx="788999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 latinLnBrk="0"/>
              <a:r>
                <a:rPr kumimoji="0" lang="en-US" altLang="ko-KR" sz="1800" b="1" dirty="0">
                  <a:solidFill>
                    <a:srgbClr val="4F6228"/>
                  </a:solidFill>
                  <a:latin typeface="Calibri" charset="0"/>
                  <a:ea typeface="ＭＳ Ｐゴシック" charset="-128"/>
                </a:rPr>
                <a:t>Cyber </a:t>
              </a:r>
              <a:endParaRPr kumimoji="0" lang="en-US" altLang="ko-KR" sz="1800" b="1" dirty="0" smtClean="0">
                <a:solidFill>
                  <a:srgbClr val="4F6228"/>
                </a:solidFill>
                <a:latin typeface="Calibri" charset="0"/>
                <a:ea typeface="ＭＳ Ｐゴシック" charset="-128"/>
              </a:endParaRPr>
            </a:p>
            <a:p>
              <a:pPr defTabSz="457200" latinLnBrk="0"/>
              <a:r>
                <a:rPr kumimoji="0" lang="en-US" altLang="ko-KR" sz="1800" b="1" dirty="0" smtClean="0">
                  <a:solidFill>
                    <a:srgbClr val="4F6228"/>
                  </a:solidFill>
                  <a:latin typeface="Calibri" charset="0"/>
                  <a:ea typeface="ＭＳ Ｐゴシック" charset="-128"/>
                </a:rPr>
                <a:t>Space</a:t>
              </a:r>
              <a:endParaRPr kumimoji="0" lang="en-US" altLang="ko-KR" sz="1800" b="1" dirty="0">
                <a:solidFill>
                  <a:srgbClr val="4F6228"/>
                </a:solidFill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110" name="TextBox 150"/>
            <p:cNvSpPr txBox="1">
              <a:spLocks noChangeArrowheads="1"/>
            </p:cNvSpPr>
            <p:nvPr/>
          </p:nvSpPr>
          <p:spPr bwMode="auto">
            <a:xfrm>
              <a:off x="3386973" y="4586965"/>
              <a:ext cx="127310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 latinLnBrk="0"/>
              <a:r>
                <a:rPr kumimoji="0" lang="en-US" altLang="ko-KR" sz="2000" b="1" dirty="0">
                  <a:solidFill>
                    <a:schemeClr val="accent2">
                      <a:lumMod val="75000"/>
                    </a:schemeClr>
                  </a:solidFill>
                  <a:latin typeface="Calibri" charset="0"/>
                  <a:ea typeface="ＭＳ Ｐゴシック" charset="-128"/>
                </a:rPr>
                <a:t>Childhood</a:t>
              </a:r>
            </a:p>
          </p:txBody>
        </p:sp>
        <p:sp>
          <p:nvSpPr>
            <p:cNvPr id="111" name="TextBox 150"/>
            <p:cNvSpPr txBox="1">
              <a:spLocks noChangeArrowheads="1"/>
            </p:cNvSpPr>
            <p:nvPr/>
          </p:nvSpPr>
          <p:spPr bwMode="auto">
            <a:xfrm>
              <a:off x="3131840" y="3014465"/>
              <a:ext cx="152317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 latinLnBrk="0"/>
              <a:r>
                <a:rPr kumimoji="0" lang="en-US" altLang="ko-KR" sz="2000" b="1" dirty="0">
                  <a:solidFill>
                    <a:schemeClr val="accent2">
                      <a:lumMod val="75000"/>
                    </a:schemeClr>
                  </a:solidFill>
                  <a:latin typeface="Calibri" charset="0"/>
                  <a:ea typeface="ＭＳ Ｐゴシック" charset="-128"/>
                </a:rPr>
                <a:t>Adolescence</a:t>
              </a:r>
            </a:p>
          </p:txBody>
        </p:sp>
        <p:sp>
          <p:nvSpPr>
            <p:cNvPr id="112" name="TextBox 150"/>
            <p:cNvSpPr txBox="1">
              <a:spLocks noChangeArrowheads="1"/>
            </p:cNvSpPr>
            <p:nvPr/>
          </p:nvSpPr>
          <p:spPr bwMode="auto">
            <a:xfrm>
              <a:off x="3086787" y="2348880"/>
              <a:ext cx="155722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 latinLnBrk="0"/>
              <a:r>
                <a:rPr kumimoji="0" lang="en-US" altLang="ko-KR" sz="2000" b="1" dirty="0">
                  <a:solidFill>
                    <a:schemeClr val="accent2">
                      <a:lumMod val="75000"/>
                    </a:schemeClr>
                  </a:solidFill>
                  <a:latin typeface="Calibri" charset="0"/>
                  <a:ea typeface="ＭＳ Ｐゴシック" charset="-128"/>
                </a:rPr>
                <a:t>Middle Years</a:t>
              </a:r>
            </a:p>
          </p:txBody>
        </p:sp>
        <p:sp>
          <p:nvSpPr>
            <p:cNvPr id="113" name="TextBox 150"/>
            <p:cNvSpPr txBox="1">
              <a:spLocks noChangeArrowheads="1"/>
            </p:cNvSpPr>
            <p:nvPr/>
          </p:nvSpPr>
          <p:spPr bwMode="auto">
            <a:xfrm>
              <a:off x="2679449" y="1732746"/>
              <a:ext cx="21085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457200" latinLnBrk="0"/>
              <a:r>
                <a:rPr kumimoji="0" lang="en-US" altLang="ko-KR" sz="2000" b="1" dirty="0">
                  <a:solidFill>
                    <a:schemeClr val="accent2">
                      <a:lumMod val="75000"/>
                    </a:schemeClr>
                  </a:solidFill>
                  <a:latin typeface="Calibri" charset="0"/>
                  <a:ea typeface="ＭＳ Ｐゴシック" charset="-128"/>
                </a:rPr>
                <a:t>Older </a:t>
              </a:r>
              <a:r>
                <a:rPr kumimoji="0" lang="en-US" altLang="ko-KR" sz="2000" b="1" dirty="0" smtClean="0">
                  <a:solidFill>
                    <a:schemeClr val="accent2">
                      <a:lumMod val="75000"/>
                    </a:schemeClr>
                  </a:solidFill>
                  <a:latin typeface="Calibri" charset="0"/>
                  <a:ea typeface="ＭＳ Ｐゴシック" charset="-128"/>
                </a:rPr>
                <a:t>Adulthood</a:t>
              </a:r>
              <a:endParaRPr kumimoji="0" lang="en-US" altLang="ko-KR" sz="2000" b="1" dirty="0">
                <a:solidFill>
                  <a:schemeClr val="accent2">
                    <a:lumMod val="75000"/>
                  </a:schemeClr>
                </a:solidFill>
                <a:latin typeface="Calibri" charset="0"/>
                <a:ea typeface="ＭＳ Ｐゴシック" charset="-128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96533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8"/>
          <p:cNvSpPr>
            <a:spLocks noChangeArrowheads="1"/>
          </p:cNvSpPr>
          <p:nvPr/>
        </p:nvSpPr>
        <p:spPr bwMode="auto">
          <a:xfrm>
            <a:off x="251520" y="188640"/>
            <a:ext cx="872546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3400" b="1" dirty="0">
                <a:blipFill>
                  <a:blip r:embed="rId2"/>
                  <a:stretch>
                    <a:fillRect/>
                  </a:stretch>
                </a:blip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A Narrow Perspective of Lifelong Education 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971600" y="1412776"/>
            <a:ext cx="763284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defRPr/>
            </a:pPr>
            <a:r>
              <a:rPr lang="en-US" altLang="ko-KR" sz="3200" b="1" i="1" dirty="0">
                <a:ln>
                  <a:solidFill>
                    <a:srgbClr val="98EAFA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All types of systematic educational activities other than regular school curriculums, </a:t>
            </a:r>
            <a:r>
              <a:rPr lang="en-US" altLang="ko-KR" sz="3200" dirty="0">
                <a:latin typeface="Calibri" panose="020F0502020204030204" pitchFamily="34" charset="0"/>
              </a:rPr>
              <a:t>including supplementary education for educational attainment, basic literacy education for adults, occupational ability enhancement education, humanities and liberal education, culture and art education, and citizen’s participation education</a:t>
            </a:r>
          </a:p>
          <a:p>
            <a:pPr marL="0" lvl="1" eaLnBrk="1" hangingPunct="1">
              <a:defRPr/>
            </a:pPr>
            <a:endParaRPr lang="en-US" altLang="ko-KR" sz="3200" dirty="0">
              <a:latin typeface="Calibri" panose="020F0502020204030204" pitchFamily="34" charset="0"/>
            </a:endParaRPr>
          </a:p>
          <a:p>
            <a:pPr marL="0" lvl="1" algn="r" eaLnBrk="1" hangingPunct="1">
              <a:defRPr/>
            </a:pPr>
            <a:r>
              <a:rPr lang="en-US" altLang="ko-KR" dirty="0">
                <a:latin typeface="Calibri" panose="020F0502020204030204" pitchFamily="34" charset="0"/>
              </a:rPr>
              <a:t>&lt;Lifelong Education Act,  Article 2 (1</a:t>
            </a:r>
            <a:r>
              <a:rPr lang="en-US" altLang="ko-KR" dirty="0" smtClean="0">
                <a:latin typeface="Calibri" panose="020F0502020204030204" pitchFamily="34" charset="0"/>
              </a:rPr>
              <a:t>)&gt;</a:t>
            </a:r>
            <a:endParaRPr lang="en-US" altLang="ko-KR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42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8"/>
          <p:cNvSpPr>
            <a:spLocks noChangeArrowheads="1"/>
          </p:cNvSpPr>
          <p:nvPr/>
        </p:nvSpPr>
        <p:spPr bwMode="auto">
          <a:xfrm>
            <a:off x="179512" y="188640"/>
            <a:ext cx="86020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3200" b="1" dirty="0">
                <a:blipFill>
                  <a:blip r:embed="rId2"/>
                  <a:stretch>
                    <a:fillRect/>
                  </a:stretch>
                </a:blip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Meanings of School-Based Lifelong Education</a:t>
            </a:r>
          </a:p>
        </p:txBody>
      </p:sp>
      <p:grpSp>
        <p:nvGrpSpPr>
          <p:cNvPr id="39" name="그룹 38"/>
          <p:cNvGrpSpPr/>
          <p:nvPr/>
        </p:nvGrpSpPr>
        <p:grpSpPr>
          <a:xfrm>
            <a:off x="827584" y="1700808"/>
            <a:ext cx="7488832" cy="4320480"/>
            <a:chOff x="1605980" y="2564904"/>
            <a:chExt cx="6422404" cy="2875405"/>
          </a:xfrm>
        </p:grpSpPr>
        <p:sp>
          <p:nvSpPr>
            <p:cNvPr id="16" name="Rectangle 26"/>
            <p:cNvSpPr>
              <a:spLocks noChangeArrowheads="1"/>
            </p:cNvSpPr>
            <p:nvPr/>
          </p:nvSpPr>
          <p:spPr bwMode="auto">
            <a:xfrm>
              <a:off x="1618681" y="2903041"/>
              <a:ext cx="1801192" cy="1222988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100000">
                  <a:srgbClr val="FFFFFF"/>
                </a:gs>
              </a:gsLst>
              <a:lin ang="16200000"/>
            </a:gradFill>
            <a:ln w="9525">
              <a:solidFill>
                <a:srgbClr val="E1E1E1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Font typeface="Arial" panose="020B0604020202020204" pitchFamily="34" charset="0"/>
                <a:buChar char="•"/>
              </a:pPr>
              <a:endParaRPr lang="en-GB" sz="2000">
                <a:cs typeface="Arial" panose="020B0604020202020204" pitchFamily="34" charset="0"/>
              </a:endParaRPr>
            </a:p>
          </p:txBody>
        </p:sp>
        <p:sp>
          <p:nvSpPr>
            <p:cNvPr id="17" name="Rectangle 26"/>
            <p:cNvSpPr>
              <a:spLocks noChangeArrowheads="1"/>
            </p:cNvSpPr>
            <p:nvPr/>
          </p:nvSpPr>
          <p:spPr bwMode="auto">
            <a:xfrm>
              <a:off x="3477156" y="2904629"/>
              <a:ext cx="4477040" cy="1221400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100000">
                  <a:srgbClr val="FFFFFF"/>
                </a:gs>
              </a:gsLst>
              <a:lin ang="16200000"/>
            </a:gradFill>
            <a:ln w="9525">
              <a:solidFill>
                <a:srgbClr val="E1E1E1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Font typeface="Arial" panose="020B0604020202020204" pitchFamily="34" charset="0"/>
                <a:buChar char="•"/>
              </a:pPr>
              <a:endParaRPr lang="en-GB" sz="2000">
                <a:latin typeface="Calibri" panose="020F0502020204030204" pitchFamily="34" charset="0"/>
              </a:endParaRPr>
            </a:p>
          </p:txBody>
        </p:sp>
        <p:sp>
          <p:nvSpPr>
            <p:cNvPr id="20" name="Rectangle 47"/>
            <p:cNvSpPr>
              <a:spLocks noChangeArrowheads="1"/>
            </p:cNvSpPr>
            <p:nvPr/>
          </p:nvSpPr>
          <p:spPr bwMode="auto">
            <a:xfrm>
              <a:off x="1618681" y="4221089"/>
              <a:ext cx="1801192" cy="1219220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100000">
                  <a:srgbClr val="FFFFFF"/>
                </a:gs>
              </a:gsLst>
              <a:lin ang="16200000"/>
            </a:gradFill>
            <a:ln w="9525">
              <a:solidFill>
                <a:srgbClr val="E1E1E1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Font typeface="Arial" panose="020B0604020202020204" pitchFamily="34" charset="0"/>
                <a:buChar char="•"/>
              </a:pPr>
              <a:endParaRPr lang="en-GB" sz="2000">
                <a:cs typeface="Arial" panose="020B0604020202020204" pitchFamily="34" charset="0"/>
              </a:endParaRPr>
            </a:p>
          </p:txBody>
        </p:sp>
        <p:sp>
          <p:nvSpPr>
            <p:cNvPr id="21" name="Rectangle 47"/>
            <p:cNvSpPr>
              <a:spLocks noChangeArrowheads="1"/>
            </p:cNvSpPr>
            <p:nvPr/>
          </p:nvSpPr>
          <p:spPr bwMode="auto">
            <a:xfrm>
              <a:off x="3477156" y="4221088"/>
              <a:ext cx="4477040" cy="1219220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100000">
                  <a:srgbClr val="FFFFFF"/>
                </a:gs>
              </a:gsLst>
              <a:lin ang="16200000"/>
            </a:gradFill>
            <a:ln w="9525">
              <a:solidFill>
                <a:srgbClr val="E1E1E1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Font typeface="Arial" panose="020B0604020202020204" pitchFamily="34" charset="0"/>
                <a:buChar char="•"/>
              </a:pPr>
              <a:endParaRPr lang="en-GB" sz="2000">
                <a:latin typeface="Calibri" panose="020F0502020204030204" pitchFamily="34" charset="0"/>
              </a:endParaRPr>
            </a:p>
          </p:txBody>
        </p:sp>
        <p:sp>
          <p:nvSpPr>
            <p:cNvPr id="23" name="Rektangel 30"/>
            <p:cNvSpPr>
              <a:spLocks noChangeArrowheads="1"/>
            </p:cNvSpPr>
            <p:nvPr/>
          </p:nvSpPr>
          <p:spPr bwMode="auto">
            <a:xfrm>
              <a:off x="1752422" y="3193326"/>
              <a:ext cx="1533710" cy="471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lvl="0" algn="ctr" eaLnBrk="1" hangingPunct="1">
                <a:spcBef>
                  <a:spcPct val="20000"/>
                </a:spcBef>
              </a:pPr>
              <a:r>
                <a:rPr lang="en-US" altLang="ko-KR" sz="2000" b="1" dirty="0">
                  <a:cs typeface="Arial" panose="020B0604020202020204" pitchFamily="34" charset="0"/>
                </a:rPr>
                <a:t>A Broad </a:t>
              </a:r>
              <a:r>
                <a:rPr lang="en-US" altLang="ko-KR" sz="2000" b="1" dirty="0" smtClean="0">
                  <a:cs typeface="Arial" panose="020B0604020202020204" pitchFamily="34" charset="0"/>
                </a:rPr>
                <a:t>Perspective</a:t>
              </a:r>
              <a:r>
                <a:rPr lang="en-US" sz="2000" noProof="1" smtClean="0">
                  <a:solidFill>
                    <a:srgbClr val="070D13"/>
                  </a:solidFill>
                  <a:cs typeface="Arial" panose="020B0604020202020204" pitchFamily="34" charset="0"/>
                </a:rPr>
                <a:t> </a:t>
              </a:r>
              <a:endParaRPr lang="en-US" sz="2000" noProof="1">
                <a:solidFill>
                  <a:srgbClr val="070D13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4" name="Rektangel 31"/>
            <p:cNvSpPr>
              <a:spLocks noChangeArrowheads="1"/>
            </p:cNvSpPr>
            <p:nvPr/>
          </p:nvSpPr>
          <p:spPr bwMode="auto">
            <a:xfrm>
              <a:off x="3705724" y="4455432"/>
              <a:ext cx="4185098" cy="67595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lvl="0" defTabSz="685800" eaLnBrk="1" latinLnBrk="0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2000" dirty="0">
                  <a:cs typeface="Arial" panose="020B0604020202020204" pitchFamily="34" charset="0"/>
                </a:rPr>
                <a:t>Educating school students, their parents, and community members </a:t>
              </a:r>
              <a:r>
                <a:rPr lang="en-US" altLang="ko-KR" sz="2000" b="1" dirty="0">
                  <a:effectLst>
                    <a:outerShdw blurRad="50800" dist="38100" dir="2700000" algn="tl" rotWithShape="0">
                      <a:srgbClr val="00CCFF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excluding</a:t>
              </a:r>
              <a:r>
                <a:rPr lang="en-US" altLang="ko-KR" sz="2000" dirty="0">
                  <a:effectLst>
                    <a:outerShdw blurRad="50800" dist="38100" dir="2700000" algn="tl" rotWithShape="0">
                      <a:srgbClr val="00CCFF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 </a:t>
              </a:r>
              <a:r>
                <a:rPr lang="en-US" altLang="ko-KR" sz="2000" dirty="0">
                  <a:cs typeface="Arial" panose="020B0604020202020204" pitchFamily="34" charset="0"/>
                </a:rPr>
                <a:t>regular curriculum</a:t>
              </a:r>
              <a:endParaRPr lang="ko-KR" altLang="en-US" sz="2000" dirty="0">
                <a:cs typeface="Arial" panose="020B0604020202020204" pitchFamily="34" charset="0"/>
              </a:endParaRPr>
            </a:p>
          </p:txBody>
        </p:sp>
        <p:sp>
          <p:nvSpPr>
            <p:cNvPr id="25" name="Rektangel 34"/>
            <p:cNvSpPr>
              <a:spLocks noChangeArrowheads="1"/>
            </p:cNvSpPr>
            <p:nvPr/>
          </p:nvSpPr>
          <p:spPr bwMode="auto">
            <a:xfrm>
              <a:off x="3705724" y="3159629"/>
              <a:ext cx="4248472" cy="675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lvl="0" defTabSz="914400" eaLnBrk="1" hangingPunct="1">
                <a:spcBef>
                  <a:spcPct val="20000"/>
                </a:spcBef>
                <a:buClr>
                  <a:schemeClr val="hlink"/>
                </a:buClr>
                <a:buSzPct val="120000"/>
                <a:defRPr/>
              </a:pPr>
              <a:r>
                <a:rPr lang="en-US" altLang="ko-KR" sz="2000" dirty="0">
                  <a:cs typeface="Arial" panose="020B0604020202020204" pitchFamily="34" charset="0"/>
                </a:rPr>
                <a:t>Expanding concept of education by </a:t>
              </a:r>
              <a:r>
                <a:rPr lang="en-US" altLang="ko-KR" sz="2000" b="1" dirty="0">
                  <a:effectLst>
                    <a:outerShdw blurRad="50800" dist="38100" dir="2700000" algn="tl" rotWithShape="0">
                      <a:srgbClr val="00CCFF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integrating</a:t>
              </a:r>
              <a:r>
                <a:rPr lang="en-US" altLang="ko-KR" sz="2000" dirty="0">
                  <a:cs typeface="Arial" panose="020B0604020202020204" pitchFamily="34" charset="0"/>
                </a:rPr>
                <a:t> regular curriculum of school education with other forms of education </a:t>
              </a:r>
              <a:endParaRPr lang="ko-KR" altLang="en-US" sz="2000" dirty="0">
                <a:cs typeface="Arial" panose="020B0604020202020204" pitchFamily="34" charset="0"/>
              </a:endParaRPr>
            </a:p>
          </p:txBody>
        </p:sp>
        <p:sp>
          <p:nvSpPr>
            <p:cNvPr id="26" name="Rectangle 50"/>
            <p:cNvSpPr>
              <a:spLocks noChangeArrowheads="1"/>
            </p:cNvSpPr>
            <p:nvPr/>
          </p:nvSpPr>
          <p:spPr bwMode="auto">
            <a:xfrm>
              <a:off x="1618681" y="2564904"/>
              <a:ext cx="1801192" cy="360362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ko-KR" sz="2000" noProof="1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" name="Rectangle 50"/>
            <p:cNvSpPr>
              <a:spLocks noChangeArrowheads="1"/>
            </p:cNvSpPr>
            <p:nvPr/>
          </p:nvSpPr>
          <p:spPr bwMode="auto">
            <a:xfrm>
              <a:off x="3477156" y="2564904"/>
              <a:ext cx="4477040" cy="360362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lvl1pPr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ko-KR" sz="2000" noProof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0" name="Rectangle 50"/>
            <p:cNvSpPr>
              <a:spLocks noChangeArrowheads="1"/>
            </p:cNvSpPr>
            <p:nvPr/>
          </p:nvSpPr>
          <p:spPr bwMode="auto">
            <a:xfrm>
              <a:off x="1605980" y="2564904"/>
              <a:ext cx="1813893" cy="36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lvl="0" indent="0" algn="ctr" eaLnBrk="1" hangingPunct="1">
                <a:spcBef>
                  <a:spcPct val="20000"/>
                </a:spcBef>
                <a:buClr>
                  <a:schemeClr val="hlink"/>
                </a:buClr>
                <a:buSzPct val="120000"/>
                <a:defRPr/>
              </a:pPr>
              <a:r>
                <a:rPr lang="en-US" altLang="ko-KR" sz="2000" b="1" dirty="0">
                  <a:solidFill>
                    <a:schemeClr val="bg1"/>
                  </a:solidFill>
                  <a:cs typeface="Arial" panose="020B0604020202020204" pitchFamily="34" charset="0"/>
                </a:rPr>
                <a:t>Perspectives</a:t>
              </a:r>
              <a:endParaRPr lang="ko-KR" altLang="en-US" sz="20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1" name="Rectangle 50"/>
            <p:cNvSpPr>
              <a:spLocks noChangeArrowheads="1"/>
            </p:cNvSpPr>
            <p:nvPr/>
          </p:nvSpPr>
          <p:spPr bwMode="auto">
            <a:xfrm>
              <a:off x="3538644" y="2564904"/>
              <a:ext cx="4489740" cy="36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lvl="0" indent="0" algn="ctr" eaLnBrk="1" hangingPunct="1">
                <a:spcBef>
                  <a:spcPct val="20000"/>
                </a:spcBef>
                <a:buClr>
                  <a:schemeClr val="hlink"/>
                </a:buClr>
                <a:buSzPct val="120000"/>
                <a:defRPr/>
              </a:pPr>
              <a:r>
                <a:rPr lang="en-US" altLang="ko-KR" sz="2000" b="1" dirty="0">
                  <a:solidFill>
                    <a:schemeClr val="bg1"/>
                  </a:solidFill>
                </a:rPr>
                <a:t>Meanings</a:t>
              </a:r>
              <a:endParaRPr lang="ko-KR" alt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8" name="Rektangel 30"/>
            <p:cNvSpPr>
              <a:spLocks noChangeArrowheads="1"/>
            </p:cNvSpPr>
            <p:nvPr/>
          </p:nvSpPr>
          <p:spPr bwMode="auto">
            <a:xfrm>
              <a:off x="1746071" y="4549892"/>
              <a:ext cx="1533710" cy="471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lvl="0" algn="ctr" defTabSz="914400" eaLnBrk="1" hangingPunct="1">
                <a:spcBef>
                  <a:spcPct val="20000"/>
                </a:spcBef>
                <a:buClr>
                  <a:schemeClr val="hlink"/>
                </a:buClr>
                <a:buSzPct val="120000"/>
                <a:defRPr/>
              </a:pPr>
              <a:r>
                <a:rPr lang="en-US" altLang="ko-KR" sz="2000" b="1" dirty="0">
                  <a:cs typeface="Arial" panose="020B0604020202020204" pitchFamily="34" charset="0"/>
                </a:rPr>
                <a:t>A Narrow Perspective</a:t>
              </a:r>
              <a:endParaRPr lang="ko-KR" altLang="en-US" sz="2000" dirty="0"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85703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8"/>
          <p:cNvSpPr>
            <a:spLocks noChangeArrowheads="1"/>
          </p:cNvSpPr>
          <p:nvPr/>
        </p:nvSpPr>
        <p:spPr bwMode="auto">
          <a:xfrm>
            <a:off x="84445" y="120870"/>
            <a:ext cx="9108519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3400" b="1" dirty="0">
                <a:blipFill>
                  <a:blip r:embed="rId2"/>
                  <a:stretch>
                    <a:fillRect/>
                  </a:stretch>
                </a:blipFill>
                <a:latin typeface="맑은 고딕" pitchFamily="50" charset="-127"/>
                <a:ea typeface="맑은 고딕" pitchFamily="50" charset="-127"/>
              </a:rPr>
              <a:t>School-Based Lifelong Education Policies </a:t>
            </a:r>
            <a:r>
              <a:rPr lang="en-US" altLang="ko-KR" sz="3400" b="1" dirty="0" smtClean="0">
                <a:blipFill>
                  <a:blip r:embed="rId2"/>
                  <a:stretch>
                    <a:fillRect/>
                  </a:stretch>
                </a:blipFill>
                <a:latin typeface="맑은 고딕" pitchFamily="50" charset="-127"/>
                <a:ea typeface="맑은 고딕" pitchFamily="50" charset="-127"/>
              </a:rPr>
              <a:t>1</a:t>
            </a:r>
            <a:endParaRPr lang="en-US" altLang="ko-KR" sz="3400" b="1" dirty="0">
              <a:blipFill>
                <a:blip r:embed="rId2"/>
                <a:stretch>
                  <a:fillRect/>
                </a:stretch>
              </a:blip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직사각형 8"/>
          <p:cNvSpPr>
            <a:spLocks noChangeArrowheads="1"/>
          </p:cNvSpPr>
          <p:nvPr/>
        </p:nvSpPr>
        <p:spPr bwMode="auto">
          <a:xfrm>
            <a:off x="251520" y="735971"/>
            <a:ext cx="849694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600" b="1" dirty="0">
                <a:ln>
                  <a:solidFill>
                    <a:srgbClr val="797979">
                      <a:alpha val="30000"/>
                    </a:srgbClr>
                  </a:solidFill>
                </a:ln>
                <a:solidFill>
                  <a:srgbClr val="797979"/>
                </a:solidFill>
                <a:latin typeface="Calibri" pitchFamily="34" charset="0"/>
                <a:ea typeface="Arial Unicode MS" pitchFamily="50" charset="-127"/>
                <a:cs typeface="Calibri" pitchFamily="34" charset="0"/>
              </a:rPr>
              <a:t>: After-School </a:t>
            </a:r>
            <a:r>
              <a:rPr lang="en-US" altLang="ko-KR" sz="2600" b="1" dirty="0" smtClean="0">
                <a:ln>
                  <a:solidFill>
                    <a:srgbClr val="797979">
                      <a:alpha val="30000"/>
                    </a:srgbClr>
                  </a:solidFill>
                </a:ln>
                <a:solidFill>
                  <a:srgbClr val="797979"/>
                </a:solidFill>
                <a:latin typeface="Calibri" pitchFamily="34" charset="0"/>
                <a:ea typeface="Arial Unicode MS" pitchFamily="50" charset="-127"/>
                <a:cs typeface="Calibri" pitchFamily="34" charset="0"/>
              </a:rPr>
              <a:t>Programs (</a:t>
            </a:r>
            <a:r>
              <a:rPr lang="en-US" altLang="ko-KR" sz="2600" b="1" dirty="0">
                <a:ln>
                  <a:solidFill>
                    <a:srgbClr val="797979">
                      <a:alpha val="30000"/>
                    </a:srgbClr>
                  </a:solidFill>
                </a:ln>
                <a:solidFill>
                  <a:srgbClr val="797979"/>
                </a:solidFill>
                <a:latin typeface="Calibri" pitchFamily="34" charset="0"/>
                <a:ea typeface="Arial Unicode MS" pitchFamily="50" charset="-127"/>
                <a:cs typeface="Calibri" pitchFamily="34" charset="0"/>
              </a:rPr>
              <a:t>Department of Education, 2017)</a:t>
            </a:r>
          </a:p>
        </p:txBody>
      </p:sp>
      <p:sp>
        <p:nvSpPr>
          <p:cNvPr id="8" name="내용 개체 틀 18"/>
          <p:cNvSpPr txBox="1">
            <a:spLocks/>
          </p:cNvSpPr>
          <p:nvPr/>
        </p:nvSpPr>
        <p:spPr>
          <a:xfrm>
            <a:off x="323528" y="1484784"/>
            <a:ext cx="8748464" cy="504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5143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kumimoji="0" lang="en-US" altLang="ko-KR" sz="2300" b="1" i="1" dirty="0" smtClean="0">
                <a:ln>
                  <a:solidFill>
                    <a:srgbClr val="98EAFA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Period </a:t>
            </a:r>
            <a:r>
              <a:rPr lang="en-US" altLang="ko-KR" sz="2300" b="1" dirty="0">
                <a:ln>
                  <a:solidFill>
                    <a:srgbClr val="797979">
                      <a:alpha val="30000"/>
                    </a:srgbClr>
                  </a:solidFill>
                </a:ln>
                <a:solidFill>
                  <a:srgbClr val="797979"/>
                </a:solidFill>
                <a:latin typeface="Calibri" pitchFamily="34" charset="0"/>
                <a:ea typeface="Arial Unicode MS" pitchFamily="50" charset="-127"/>
                <a:cs typeface="Arial" pitchFamily="34" charset="0"/>
              </a:rPr>
              <a:t> </a:t>
            </a:r>
            <a:r>
              <a:rPr lang="en-US" altLang="ko-KR" sz="2300" b="1" dirty="0" smtClean="0">
                <a:ln>
                  <a:solidFill>
                    <a:srgbClr val="797979">
                      <a:alpha val="30000"/>
                    </a:srgbClr>
                  </a:solidFill>
                </a:ln>
                <a:solidFill>
                  <a:srgbClr val="797979"/>
                </a:solidFill>
                <a:latin typeface="Calibri" pitchFamily="34" charset="0"/>
                <a:ea typeface="Arial Unicode MS" pitchFamily="50" charset="-127"/>
                <a:cs typeface="Calibri" pitchFamily="34" charset="0"/>
              </a:rPr>
              <a:t>:  2005 - </a:t>
            </a:r>
            <a:r>
              <a:rPr lang="en-US" altLang="ko-KR" sz="2300" b="1" dirty="0">
                <a:ln>
                  <a:solidFill>
                    <a:srgbClr val="797979">
                      <a:alpha val="30000"/>
                    </a:srgbClr>
                  </a:solidFill>
                </a:ln>
                <a:solidFill>
                  <a:srgbClr val="797979"/>
                </a:solidFill>
                <a:latin typeface="Calibri" pitchFamily="34" charset="0"/>
                <a:ea typeface="Arial Unicode MS" pitchFamily="50" charset="-127"/>
                <a:cs typeface="Calibri" pitchFamily="34" charset="0"/>
              </a:rPr>
              <a:t>Now</a:t>
            </a:r>
          </a:p>
          <a:p>
            <a:pPr marL="342900" lvl="1" indent="-342900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kumimoji="0" lang="en-US" altLang="ko-KR" sz="2300" dirty="0" smtClean="0">
              <a:latin typeface="Georgia" pitchFamily="18" charset="0"/>
            </a:endParaRPr>
          </a:p>
          <a:p>
            <a:pPr marL="342900" lvl="1" indent="-342900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kumimoji="0" lang="en-US" altLang="ko-KR" sz="2300" b="1" i="1" dirty="0" smtClean="0">
                <a:ln>
                  <a:solidFill>
                    <a:srgbClr val="98EAFA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Overview  </a:t>
            </a:r>
            <a:r>
              <a:rPr lang="en-US" altLang="ko-KR" sz="2300" b="1" dirty="0" smtClean="0">
                <a:ln>
                  <a:solidFill>
                    <a:srgbClr val="797979">
                      <a:alpha val="30000"/>
                    </a:srgbClr>
                  </a:solidFill>
                </a:ln>
                <a:solidFill>
                  <a:srgbClr val="797979"/>
                </a:solidFill>
                <a:latin typeface="Calibri" pitchFamily="34" charset="0"/>
                <a:ea typeface="Arial Unicode MS" pitchFamily="50" charset="-127"/>
                <a:cs typeface="Calibri" pitchFamily="34" charset="0"/>
              </a:rPr>
              <a:t>: A </a:t>
            </a:r>
            <a:r>
              <a:rPr lang="en-US" altLang="ko-KR" sz="2300" b="1" dirty="0">
                <a:ln>
                  <a:solidFill>
                    <a:srgbClr val="797979">
                      <a:alpha val="30000"/>
                    </a:srgbClr>
                  </a:solidFill>
                </a:ln>
                <a:solidFill>
                  <a:srgbClr val="797979"/>
                </a:solidFill>
                <a:latin typeface="Calibri" pitchFamily="34" charset="0"/>
                <a:ea typeface="Arial Unicode MS" pitchFamily="50" charset="-127"/>
                <a:cs typeface="Calibri" pitchFamily="34" charset="0"/>
              </a:rPr>
              <a:t>set of activities which are school-based operations but are not a part of regular curriculum</a:t>
            </a:r>
            <a:endParaRPr kumimoji="0" lang="en-US" altLang="ko-KR" sz="2300" dirty="0">
              <a:latin typeface="Georgia" pitchFamily="18" charset="0"/>
            </a:endParaRPr>
          </a:p>
          <a:p>
            <a:pPr marL="0" lvl="1" indent="0" fontAlgn="auto">
              <a:spcAft>
                <a:spcPts val="0"/>
              </a:spcAft>
              <a:buNone/>
              <a:defRPr/>
            </a:pPr>
            <a:endParaRPr kumimoji="0" lang="en-US" altLang="ko-KR" sz="2300" b="1" i="1" dirty="0" smtClean="0">
              <a:ln>
                <a:solidFill>
                  <a:srgbClr val="98EAFA"/>
                </a:solidFill>
              </a:ln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kumimoji="0" lang="en-US" altLang="ko-KR" sz="2300" b="1" i="1" dirty="0" smtClean="0">
                <a:ln>
                  <a:solidFill>
                    <a:srgbClr val="98EAFA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Target  </a:t>
            </a:r>
            <a:r>
              <a:rPr lang="en-US" altLang="ko-KR" sz="2300" b="1" dirty="0">
                <a:ln>
                  <a:solidFill>
                    <a:srgbClr val="797979">
                      <a:alpha val="30000"/>
                    </a:srgbClr>
                  </a:solidFill>
                </a:ln>
                <a:solidFill>
                  <a:srgbClr val="797979"/>
                </a:solidFill>
                <a:latin typeface="Calibri" pitchFamily="34" charset="0"/>
                <a:ea typeface="Arial Unicode MS" pitchFamily="50" charset="-127"/>
                <a:cs typeface="Arial" pitchFamily="34" charset="0"/>
              </a:rPr>
              <a:t>:</a:t>
            </a:r>
            <a:r>
              <a:rPr lang="en-US" altLang="ko-KR" sz="2300" b="1" dirty="0" smtClean="0">
                <a:ln>
                  <a:solidFill>
                    <a:srgbClr val="797979">
                      <a:alpha val="30000"/>
                    </a:srgbClr>
                  </a:solidFill>
                </a:ln>
                <a:solidFill>
                  <a:srgbClr val="797979"/>
                </a:solidFill>
                <a:latin typeface="Calibri" pitchFamily="34" charset="0"/>
                <a:ea typeface="Arial Unicode MS" pitchFamily="50" charset="-127"/>
                <a:cs typeface="Calibri" pitchFamily="34" charset="0"/>
              </a:rPr>
              <a:t> </a:t>
            </a:r>
            <a:r>
              <a:rPr lang="en-US" altLang="ko-KR" sz="2300" b="1" dirty="0">
                <a:ln>
                  <a:solidFill>
                    <a:srgbClr val="797979">
                      <a:alpha val="30000"/>
                    </a:srgbClr>
                  </a:solidFill>
                </a:ln>
                <a:solidFill>
                  <a:srgbClr val="797979"/>
                </a:solidFill>
                <a:latin typeface="Calibri" pitchFamily="34" charset="0"/>
                <a:ea typeface="Arial Unicode MS" pitchFamily="50" charset="-127"/>
                <a:cs typeface="Calibri" pitchFamily="34" charset="0"/>
              </a:rPr>
              <a:t>School Students </a:t>
            </a:r>
            <a:endParaRPr kumimoji="0" lang="en-US" altLang="ko-KR" sz="2300" dirty="0">
              <a:latin typeface="Georgia" pitchFamily="18" charset="0"/>
            </a:endParaRPr>
          </a:p>
          <a:p>
            <a:pPr marL="0" lvl="1" indent="0" fontAlgn="auto">
              <a:spcAft>
                <a:spcPts val="0"/>
              </a:spcAft>
              <a:buNone/>
              <a:defRPr/>
            </a:pPr>
            <a:endParaRPr kumimoji="0" lang="en-US" altLang="ko-KR" sz="2300" b="1" i="1" dirty="0" smtClean="0">
              <a:ln>
                <a:solidFill>
                  <a:srgbClr val="98EAFA"/>
                </a:solidFill>
              </a:ln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kumimoji="0" lang="en-US" altLang="ko-KR" sz="2300" b="1" i="1" dirty="0" smtClean="0">
                <a:ln>
                  <a:solidFill>
                    <a:srgbClr val="98EAFA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Purposes  </a:t>
            </a:r>
            <a:endParaRPr lang="en-US" altLang="ko-KR" sz="2300" b="1" dirty="0" smtClean="0">
              <a:ln>
                <a:solidFill>
                  <a:srgbClr val="797979">
                    <a:alpha val="30000"/>
                  </a:srgbClr>
                </a:solidFill>
              </a:ln>
              <a:solidFill>
                <a:srgbClr val="797979"/>
              </a:solidFill>
              <a:latin typeface="Calibri" pitchFamily="34" charset="0"/>
              <a:ea typeface="Arial Unicode MS" pitchFamily="50" charset="-127"/>
              <a:cs typeface="Arial" pitchFamily="34" charset="0"/>
            </a:endParaRPr>
          </a:p>
          <a:p>
            <a:pPr marL="0" lvl="1" indent="0" fontAlgn="auto">
              <a:spcAft>
                <a:spcPts val="0"/>
              </a:spcAft>
              <a:buNone/>
              <a:defRPr/>
            </a:pPr>
            <a:r>
              <a:rPr lang="en-US" altLang="ko-KR" sz="2300" b="1" dirty="0" smtClean="0">
                <a:ln>
                  <a:solidFill>
                    <a:srgbClr val="797979">
                      <a:alpha val="30000"/>
                    </a:srgbClr>
                  </a:solidFill>
                </a:ln>
                <a:solidFill>
                  <a:srgbClr val="797979"/>
                </a:solidFill>
                <a:latin typeface="Calibri" pitchFamily="34" charset="0"/>
                <a:ea typeface="Arial Unicode MS" pitchFamily="50" charset="-127"/>
                <a:cs typeface="Calibri" pitchFamily="34" charset="0"/>
              </a:rPr>
              <a:t>   ① Reducing </a:t>
            </a:r>
            <a:r>
              <a:rPr lang="en-US" altLang="ko-KR" sz="2300" b="1" dirty="0">
                <a:ln>
                  <a:solidFill>
                    <a:srgbClr val="797979">
                      <a:alpha val="30000"/>
                    </a:srgbClr>
                  </a:solidFill>
                </a:ln>
                <a:solidFill>
                  <a:srgbClr val="797979"/>
                </a:solidFill>
                <a:latin typeface="Calibri" pitchFamily="34" charset="0"/>
                <a:ea typeface="Arial Unicode MS" pitchFamily="50" charset="-127"/>
                <a:cs typeface="Calibri" pitchFamily="34" charset="0"/>
              </a:rPr>
              <a:t>expanses of tutoring outside  </a:t>
            </a:r>
            <a:r>
              <a:rPr lang="en-US" altLang="ko-KR" sz="2300" b="1" dirty="0" smtClean="0">
                <a:ln>
                  <a:solidFill>
                    <a:srgbClr val="797979">
                      <a:alpha val="30000"/>
                    </a:srgbClr>
                  </a:solidFill>
                </a:ln>
                <a:solidFill>
                  <a:srgbClr val="797979"/>
                </a:solidFill>
                <a:latin typeface="Calibri" pitchFamily="34" charset="0"/>
                <a:ea typeface="Arial Unicode MS" pitchFamily="50" charset="-127"/>
                <a:cs typeface="Calibri" pitchFamily="34" charset="0"/>
              </a:rPr>
              <a:t>school</a:t>
            </a:r>
          </a:p>
          <a:p>
            <a:pPr marL="0" lvl="1" indent="0" fontAlgn="auto">
              <a:spcAft>
                <a:spcPts val="0"/>
              </a:spcAft>
              <a:buNone/>
              <a:defRPr/>
            </a:pPr>
            <a:r>
              <a:rPr lang="en-US" altLang="ko-KR" sz="2300" b="1" dirty="0" smtClean="0">
                <a:ln>
                  <a:solidFill>
                    <a:srgbClr val="797979">
                      <a:alpha val="30000"/>
                    </a:srgbClr>
                  </a:solidFill>
                </a:ln>
                <a:solidFill>
                  <a:srgbClr val="797979"/>
                </a:solidFill>
                <a:latin typeface="Calibri" pitchFamily="34" charset="0"/>
                <a:ea typeface="Arial Unicode MS" pitchFamily="50" charset="-127"/>
                <a:cs typeface="Calibri" pitchFamily="34" charset="0"/>
              </a:rPr>
              <a:t>   ② </a:t>
            </a:r>
            <a:r>
              <a:rPr lang="en-US" altLang="ko-KR" sz="2300" b="1" dirty="0">
                <a:ln>
                  <a:solidFill>
                    <a:srgbClr val="797979">
                      <a:alpha val="30000"/>
                    </a:srgbClr>
                  </a:solidFill>
                </a:ln>
                <a:solidFill>
                  <a:srgbClr val="797979"/>
                </a:solidFill>
                <a:latin typeface="Calibri" pitchFamily="34" charset="0"/>
                <a:ea typeface="Arial Unicode MS" pitchFamily="50" charset="-127"/>
                <a:cs typeface="Calibri" pitchFamily="34" charset="0"/>
              </a:rPr>
              <a:t>Providing diverse educational activities in rural </a:t>
            </a:r>
            <a:r>
              <a:rPr lang="en-US" altLang="ko-KR" sz="2300" b="1" dirty="0" smtClean="0">
                <a:ln>
                  <a:solidFill>
                    <a:srgbClr val="797979">
                      <a:alpha val="30000"/>
                    </a:srgbClr>
                  </a:solidFill>
                </a:ln>
                <a:solidFill>
                  <a:srgbClr val="797979"/>
                </a:solidFill>
                <a:latin typeface="Calibri" pitchFamily="34" charset="0"/>
                <a:ea typeface="Arial Unicode MS" pitchFamily="50" charset="-127"/>
                <a:cs typeface="Calibri" pitchFamily="34" charset="0"/>
              </a:rPr>
              <a:t>areas</a:t>
            </a:r>
          </a:p>
          <a:p>
            <a:pPr marL="0" lvl="1" indent="0" fontAlgn="auto">
              <a:spcAft>
                <a:spcPts val="0"/>
              </a:spcAft>
              <a:buNone/>
              <a:defRPr/>
            </a:pPr>
            <a:r>
              <a:rPr lang="en-US" altLang="ko-KR" sz="2300" b="1" dirty="0" smtClean="0">
                <a:ln>
                  <a:solidFill>
                    <a:srgbClr val="797979">
                      <a:alpha val="30000"/>
                    </a:srgbClr>
                  </a:solidFill>
                </a:ln>
                <a:solidFill>
                  <a:srgbClr val="797979"/>
                </a:solidFill>
                <a:latin typeface="Calibri" pitchFamily="34" charset="0"/>
                <a:ea typeface="Arial Unicode MS" pitchFamily="50" charset="-127"/>
                <a:cs typeface="Calibri" pitchFamily="34" charset="0"/>
              </a:rPr>
              <a:t>   ③ Interconnecting </a:t>
            </a:r>
            <a:r>
              <a:rPr lang="en-US" altLang="ko-KR" sz="2300" b="1" dirty="0">
                <a:ln>
                  <a:solidFill>
                    <a:srgbClr val="797979">
                      <a:alpha val="30000"/>
                    </a:srgbClr>
                  </a:solidFill>
                </a:ln>
                <a:solidFill>
                  <a:srgbClr val="797979"/>
                </a:solidFill>
                <a:latin typeface="Calibri" pitchFamily="34" charset="0"/>
                <a:ea typeface="Arial Unicode MS" pitchFamily="50" charset="-127"/>
                <a:cs typeface="Calibri" pitchFamily="34" charset="0"/>
              </a:rPr>
              <a:t>school and communities</a:t>
            </a:r>
            <a:endParaRPr kumimoji="0" lang="en-US" altLang="ko-KR" sz="2300" dirty="0">
              <a:latin typeface="Georgia" pitchFamily="18" charset="0"/>
            </a:endParaRPr>
          </a:p>
          <a:p>
            <a:pPr marL="342900" lvl="1" indent="-342900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kumimoji="0" lang="en-US" altLang="ko-KR" sz="2300" b="1" i="1" dirty="0" smtClean="0">
              <a:ln>
                <a:solidFill>
                  <a:srgbClr val="98EAFA"/>
                </a:solidFill>
              </a:ln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kumimoji="0" lang="en-US" altLang="ko-KR" sz="2300" b="1" i="1" dirty="0">
                <a:ln>
                  <a:solidFill>
                    <a:srgbClr val="98EAFA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Participating </a:t>
            </a:r>
            <a:r>
              <a:rPr kumimoji="0" lang="en-US" altLang="ko-KR" sz="2300" b="1" i="1" dirty="0" smtClean="0">
                <a:ln>
                  <a:solidFill>
                    <a:srgbClr val="98EAFA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Teachers </a:t>
            </a:r>
            <a:r>
              <a:rPr lang="en-US" altLang="ko-KR" sz="2300" b="1" dirty="0" smtClean="0">
                <a:ln>
                  <a:solidFill>
                    <a:srgbClr val="797979">
                      <a:alpha val="30000"/>
                    </a:srgbClr>
                  </a:solidFill>
                </a:ln>
                <a:solidFill>
                  <a:srgbClr val="797979"/>
                </a:solidFill>
                <a:latin typeface="Calibri" pitchFamily="34" charset="0"/>
                <a:ea typeface="Arial Unicode MS" pitchFamily="50" charset="-127"/>
                <a:cs typeface="Arial" pitchFamily="34" charset="0"/>
              </a:rPr>
              <a:t>: </a:t>
            </a:r>
            <a:r>
              <a:rPr lang="en-US" altLang="ko-KR" sz="2300" b="1" dirty="0" smtClean="0">
                <a:ln>
                  <a:solidFill>
                    <a:srgbClr val="797979">
                      <a:alpha val="30000"/>
                    </a:srgbClr>
                  </a:solidFill>
                </a:ln>
                <a:solidFill>
                  <a:srgbClr val="797979"/>
                </a:solidFill>
                <a:latin typeface="Calibri" pitchFamily="34" charset="0"/>
                <a:ea typeface="Arial Unicode MS" pitchFamily="50" charset="-127"/>
                <a:cs typeface="Calibri" pitchFamily="34" charset="0"/>
              </a:rPr>
              <a:t>School </a:t>
            </a:r>
            <a:r>
              <a:rPr lang="en-US" altLang="ko-KR" sz="2300" b="1" dirty="0">
                <a:ln>
                  <a:solidFill>
                    <a:srgbClr val="797979">
                      <a:alpha val="30000"/>
                    </a:srgbClr>
                  </a:solidFill>
                </a:ln>
                <a:solidFill>
                  <a:srgbClr val="797979"/>
                </a:solidFill>
                <a:latin typeface="Calibri" pitchFamily="34" charset="0"/>
                <a:ea typeface="Arial Unicode MS" pitchFamily="50" charset="-127"/>
                <a:cs typeface="Calibri" pitchFamily="34" charset="0"/>
              </a:rPr>
              <a:t>Teachers </a:t>
            </a:r>
            <a:r>
              <a:rPr lang="en-US" altLang="ko-KR" sz="2300" b="1" dirty="0" smtClean="0">
                <a:ln>
                  <a:solidFill>
                    <a:srgbClr val="797979">
                      <a:alpha val="30000"/>
                    </a:srgbClr>
                  </a:solidFill>
                </a:ln>
                <a:solidFill>
                  <a:srgbClr val="797979"/>
                </a:solidFill>
                <a:latin typeface="Calibri" pitchFamily="34" charset="0"/>
                <a:ea typeface="Arial Unicode MS" pitchFamily="50" charset="-127"/>
                <a:cs typeface="Calibri" pitchFamily="34" charset="0"/>
              </a:rPr>
              <a:t>47.8</a:t>
            </a:r>
            <a:r>
              <a:rPr lang="en-US" altLang="ko-KR" sz="2300" b="1" dirty="0">
                <a:ln>
                  <a:solidFill>
                    <a:srgbClr val="797979">
                      <a:alpha val="30000"/>
                    </a:srgbClr>
                  </a:solidFill>
                </a:ln>
                <a:solidFill>
                  <a:srgbClr val="797979"/>
                </a:solidFill>
                <a:latin typeface="Calibri" pitchFamily="34" charset="0"/>
                <a:ea typeface="Arial Unicode MS" pitchFamily="50" charset="-127"/>
                <a:cs typeface="Calibri" pitchFamily="34" charset="0"/>
              </a:rPr>
              <a:t>%, Out-of-School Teachers 52.2%</a:t>
            </a:r>
          </a:p>
          <a:p>
            <a:pPr marL="342900" lvl="1" indent="-342900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kumimoji="0" lang="en-US" altLang="ko-KR" sz="2300" dirty="0">
              <a:latin typeface="Georgia" pitchFamily="18" charset="0"/>
            </a:endParaRPr>
          </a:p>
          <a:p>
            <a:pPr marL="342900" lvl="1" indent="-342900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kumimoji="0" lang="en-US" altLang="ko-KR" sz="2300" b="1" i="1" dirty="0" smtClean="0">
              <a:ln>
                <a:solidFill>
                  <a:srgbClr val="98EAFA"/>
                </a:solidFill>
              </a:ln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kumimoji="0" lang="en-US" altLang="ko-KR" sz="2300" b="1" i="1" dirty="0" smtClean="0">
              <a:ln>
                <a:solidFill>
                  <a:srgbClr val="98EAFA"/>
                </a:solidFill>
              </a:ln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kumimoji="0" lang="en-US" altLang="ko-KR" sz="2300" b="1" i="1" dirty="0">
              <a:ln>
                <a:solidFill>
                  <a:srgbClr val="98EAFA"/>
                </a:solidFill>
              </a:ln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892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8"/>
          <p:cNvSpPr>
            <a:spLocks noChangeArrowheads="1"/>
          </p:cNvSpPr>
          <p:nvPr/>
        </p:nvSpPr>
        <p:spPr bwMode="auto">
          <a:xfrm>
            <a:off x="84444" y="120870"/>
            <a:ext cx="905955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200" b="1" dirty="0" smtClean="0">
                <a:blipFill>
                  <a:blip r:embed="rId2"/>
                  <a:stretch>
                    <a:fillRect/>
                  </a:stretch>
                </a:blipFill>
                <a:latin typeface="맑은 고딕" pitchFamily="50" charset="-127"/>
                <a:ea typeface="맑은 고딕" pitchFamily="50" charset="-127"/>
              </a:rPr>
              <a:t>Conceptual </a:t>
            </a:r>
            <a:r>
              <a:rPr lang="en-US" altLang="ko-KR" sz="3200" b="1" dirty="0">
                <a:blipFill>
                  <a:blip r:embed="rId2"/>
                  <a:stretch>
                    <a:fillRect/>
                  </a:stretch>
                </a:blipFill>
                <a:latin typeface="맑은 고딕" pitchFamily="50" charset="-127"/>
                <a:ea typeface="맑은 고딕" pitchFamily="50" charset="-127"/>
              </a:rPr>
              <a:t>Framework of </a:t>
            </a:r>
            <a:r>
              <a:rPr lang="en-US" altLang="ko-KR" sz="3200" b="1" dirty="0" smtClean="0">
                <a:blipFill>
                  <a:blip r:embed="rId2"/>
                  <a:stretch>
                    <a:fillRect/>
                  </a:stretch>
                </a:blipFill>
                <a:latin typeface="맑은 고딕" pitchFamily="50" charset="-127"/>
                <a:ea typeface="맑은 고딕" pitchFamily="50" charset="-127"/>
              </a:rPr>
              <a:t>Korean </a:t>
            </a:r>
            <a:r>
              <a:rPr lang="en-US" altLang="ko-KR" sz="3200" b="1" dirty="0">
                <a:blipFill>
                  <a:blip r:embed="rId2"/>
                  <a:stretch>
                    <a:fillRect/>
                  </a:stretch>
                </a:blipFill>
                <a:latin typeface="맑은 고딕" pitchFamily="50" charset="-127"/>
                <a:ea typeface="맑은 고딕" pitchFamily="50" charset="-127"/>
              </a:rPr>
              <a:t>Students' Learning Activity</a:t>
            </a:r>
          </a:p>
        </p:txBody>
      </p:sp>
      <p:sp>
        <p:nvSpPr>
          <p:cNvPr id="6" name="직사각형 8"/>
          <p:cNvSpPr>
            <a:spLocks noChangeArrowheads="1"/>
          </p:cNvSpPr>
          <p:nvPr/>
        </p:nvSpPr>
        <p:spPr bwMode="auto">
          <a:xfrm>
            <a:off x="3563888" y="659479"/>
            <a:ext cx="475252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600" b="1" dirty="0">
                <a:ln>
                  <a:solidFill>
                    <a:srgbClr val="797979">
                      <a:alpha val="30000"/>
                    </a:srgbClr>
                  </a:solidFill>
                </a:ln>
                <a:solidFill>
                  <a:srgbClr val="797979"/>
                </a:solidFill>
                <a:latin typeface="Calibri" pitchFamily="34" charset="0"/>
                <a:ea typeface="Arial Unicode MS" pitchFamily="50" charset="-127"/>
                <a:cs typeface="Calibri" pitchFamily="34" charset="0"/>
              </a:rPr>
              <a:t>(</a:t>
            </a:r>
            <a:r>
              <a:rPr lang="en-US" altLang="ko-KR" sz="2600" b="1" dirty="0" err="1">
                <a:ln>
                  <a:solidFill>
                    <a:srgbClr val="797979">
                      <a:alpha val="30000"/>
                    </a:srgbClr>
                  </a:solidFill>
                </a:ln>
                <a:solidFill>
                  <a:srgbClr val="797979"/>
                </a:solidFill>
                <a:latin typeface="Calibri" pitchFamily="34" charset="0"/>
                <a:ea typeface="Arial Unicode MS" pitchFamily="50" charset="-127"/>
                <a:cs typeface="Calibri" pitchFamily="34" charset="0"/>
              </a:rPr>
              <a:t>Bae</a:t>
            </a:r>
            <a:r>
              <a:rPr lang="en-US" altLang="ko-KR" sz="2600" b="1" dirty="0">
                <a:ln>
                  <a:solidFill>
                    <a:srgbClr val="797979">
                      <a:alpha val="30000"/>
                    </a:srgbClr>
                  </a:solidFill>
                </a:ln>
                <a:solidFill>
                  <a:srgbClr val="797979"/>
                </a:solidFill>
                <a:latin typeface="Calibri" pitchFamily="34" charset="0"/>
                <a:ea typeface="Arial Unicode MS" pitchFamily="50" charset="-127"/>
                <a:cs typeface="Calibri" pitchFamily="34" charset="0"/>
              </a:rPr>
              <a:t> &amp; </a:t>
            </a:r>
            <a:r>
              <a:rPr lang="en-US" altLang="ko-KR" sz="2600" b="1" dirty="0" err="1">
                <a:ln>
                  <a:solidFill>
                    <a:srgbClr val="797979">
                      <a:alpha val="30000"/>
                    </a:srgbClr>
                  </a:solidFill>
                </a:ln>
                <a:solidFill>
                  <a:srgbClr val="797979"/>
                </a:solidFill>
                <a:latin typeface="Calibri" pitchFamily="34" charset="0"/>
                <a:ea typeface="Arial Unicode MS" pitchFamily="50" charset="-127"/>
                <a:cs typeface="Calibri" pitchFamily="34" charset="0"/>
              </a:rPr>
              <a:t>Jeon</a:t>
            </a:r>
            <a:r>
              <a:rPr lang="en-US" altLang="ko-KR" sz="2600" b="1" dirty="0">
                <a:ln>
                  <a:solidFill>
                    <a:srgbClr val="797979">
                      <a:alpha val="30000"/>
                    </a:srgbClr>
                  </a:solidFill>
                </a:ln>
                <a:solidFill>
                  <a:srgbClr val="797979"/>
                </a:solidFill>
                <a:latin typeface="Calibri" pitchFamily="34" charset="0"/>
                <a:ea typeface="Arial Unicode MS" pitchFamily="50" charset="-127"/>
                <a:cs typeface="Calibri" pitchFamily="34" charset="0"/>
              </a:rPr>
              <a:t>, 2011)</a:t>
            </a:r>
          </a:p>
        </p:txBody>
      </p:sp>
      <p:grpSp>
        <p:nvGrpSpPr>
          <p:cNvPr id="2" name="Gruppe 61"/>
          <p:cNvGrpSpPr>
            <a:grpSpLocks/>
          </p:cNvGrpSpPr>
          <p:nvPr/>
        </p:nvGrpSpPr>
        <p:grpSpPr bwMode="auto">
          <a:xfrm flipH="1">
            <a:off x="1659134" y="3412636"/>
            <a:ext cx="1651000" cy="1697038"/>
            <a:chOff x="1753256" y="3875595"/>
            <a:chExt cx="1025504" cy="1016530"/>
          </a:xfrm>
        </p:grpSpPr>
        <p:grpSp>
          <p:nvGrpSpPr>
            <p:cNvPr id="3" name="Gruppe 59"/>
            <p:cNvGrpSpPr>
              <a:grpSpLocks/>
            </p:cNvGrpSpPr>
            <p:nvPr/>
          </p:nvGrpSpPr>
          <p:grpSpPr bwMode="auto">
            <a:xfrm>
              <a:off x="1762304" y="3875595"/>
              <a:ext cx="1016456" cy="1016530"/>
              <a:chOff x="3906064" y="1406380"/>
              <a:chExt cx="496973" cy="497009"/>
            </a:xfrm>
          </p:grpSpPr>
          <p:sp>
            <p:nvSpPr>
              <p:cNvPr id="10" name="Ellipse 6"/>
              <p:cNvSpPr/>
              <p:nvPr/>
            </p:nvSpPr>
            <p:spPr bwMode="auto">
              <a:xfrm rot="17065673">
                <a:off x="3906046" y="1406398"/>
                <a:ext cx="497009" cy="496973"/>
              </a:xfrm>
              <a:prstGeom prst="ellipse">
                <a:avLst/>
              </a:prstGeom>
              <a:gradFill flip="none" rotWithShape="1">
                <a:gsLst>
                  <a:gs pos="0">
                    <a:srgbClr val="74F4FF"/>
                  </a:gs>
                  <a:gs pos="100000">
                    <a:srgbClr val="208ECD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0081BE">
                    <a:lumMod val="75000"/>
                  </a:srgbClr>
                </a:solidFill>
                <a:prstDash val="solid"/>
              </a:ln>
              <a:effectLst>
                <a:innerShdw blurRad="190500" dist="114300" dir="564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algn="ctr" eaLnBrk="1" latinLnBrk="0" hangingPunct="1">
                  <a:buFont typeface="Calibri" pitchFamily="34" charset="0"/>
                  <a:buAutoNum type="arabicPeriod"/>
                  <a:defRPr/>
                </a:pPr>
                <a:endParaRPr kumimoji="0" lang="ko-KR" altLang="ko-KR" sz="1800" smtClean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11" name="Ellipse 7"/>
              <p:cNvSpPr>
                <a:spLocks noChangeArrowheads="1"/>
              </p:cNvSpPr>
              <p:nvPr/>
            </p:nvSpPr>
            <p:spPr bwMode="auto">
              <a:xfrm>
                <a:off x="3974439" y="1418468"/>
                <a:ext cx="364959" cy="269659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CF9">
                      <a:alpha val="76999"/>
                    </a:srgbClr>
                  </a:gs>
                </a:gsLst>
                <a:lin ang="16200000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latinLnBrk="0" hangingPunct="1">
                  <a:buFont typeface="Calibri" panose="020F0502020204030204" pitchFamily="34" charset="0"/>
                  <a:buAutoNum type="arabicPeriod"/>
                </a:pPr>
                <a:endParaRPr kumimoji="0" lang="ko-KR" altLang="ko-KR" sz="1800" smtClean="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9" name="Måne 5"/>
            <p:cNvSpPr/>
            <p:nvPr/>
          </p:nvSpPr>
          <p:spPr bwMode="auto">
            <a:xfrm rot="16570711">
              <a:off x="2006909" y="4177360"/>
              <a:ext cx="460273" cy="967579"/>
            </a:xfrm>
            <a:prstGeom prst="moon">
              <a:avLst>
                <a:gd name="adj" fmla="val 8755"/>
              </a:avLst>
            </a:prstGeom>
            <a:gradFill flip="none" rotWithShape="1">
              <a:gsLst>
                <a:gs pos="24000">
                  <a:sysClr val="windowText" lastClr="000000">
                    <a:alpha val="24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latinLnBrk="0" hangingPunct="1">
                <a:defRPr/>
              </a:pPr>
              <a:endParaRPr kumimoji="0" lang="ko-KR" altLang="ko-KR" sz="1800" smtClean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2" name="Text Box 52"/>
          <p:cNvSpPr txBox="1">
            <a:spLocks noChangeArrowheads="1"/>
          </p:cNvSpPr>
          <p:nvPr/>
        </p:nvSpPr>
        <p:spPr bwMode="gray">
          <a:xfrm>
            <a:off x="1732159" y="3839674"/>
            <a:ext cx="1400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01688" fontAlgn="auto" latinLnBrk="0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da-DK" sz="1800" b="1" kern="0" noProof="1" smtClean="0">
                <a:solidFill>
                  <a:srgbClr val="1F497D"/>
                </a:solidFill>
                <a:latin typeface="Calibri" pitchFamily="34" charset="0"/>
                <a:ea typeface="+mn-ea"/>
                <a:cs typeface="Arial" charset="0"/>
              </a:rPr>
              <a:t>Regular </a:t>
            </a:r>
            <a:endParaRPr kumimoji="0" lang="da-DK" sz="1800" b="1" kern="0" noProof="1">
              <a:solidFill>
                <a:srgbClr val="1F497D"/>
              </a:solidFill>
              <a:latin typeface="Calibri" pitchFamily="34" charset="0"/>
              <a:ea typeface="+mn-ea"/>
              <a:cs typeface="Arial" charset="0"/>
            </a:endParaRPr>
          </a:p>
          <a:p>
            <a:pPr algn="ctr" defTabSz="801688" fontAlgn="auto" latinLnBrk="0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da-DK" sz="1800" b="1" kern="0" noProof="1" smtClean="0">
                <a:solidFill>
                  <a:srgbClr val="1F497D"/>
                </a:solidFill>
                <a:latin typeface="Calibri" pitchFamily="34" charset="0"/>
                <a:ea typeface="+mn-ea"/>
                <a:cs typeface="Arial" charset="0"/>
              </a:rPr>
              <a:t>Curriculum</a:t>
            </a:r>
            <a:endParaRPr kumimoji="0" lang="da-DK" sz="1800" b="1" kern="0" noProof="1">
              <a:solidFill>
                <a:srgbClr val="1F497D"/>
              </a:solidFill>
              <a:latin typeface="Calibri" pitchFamily="34" charset="0"/>
              <a:ea typeface="+mn-ea"/>
              <a:cs typeface="Arial" charset="0"/>
            </a:endParaRPr>
          </a:p>
        </p:txBody>
      </p:sp>
      <p:grpSp>
        <p:nvGrpSpPr>
          <p:cNvPr id="4" name="Gruppe 59"/>
          <p:cNvGrpSpPr>
            <a:grpSpLocks/>
          </p:cNvGrpSpPr>
          <p:nvPr/>
        </p:nvGrpSpPr>
        <p:grpSpPr bwMode="auto">
          <a:xfrm rot="3017383" flipH="1">
            <a:off x="5225894" y="2111744"/>
            <a:ext cx="1508256" cy="2145747"/>
            <a:chOff x="3969397" y="1353244"/>
            <a:chExt cx="368171" cy="670884"/>
          </a:xfrm>
        </p:grpSpPr>
        <p:sp>
          <p:nvSpPr>
            <p:cNvPr id="25" name="Ellipse 40"/>
            <p:cNvSpPr/>
            <p:nvPr/>
          </p:nvSpPr>
          <p:spPr bwMode="auto">
            <a:xfrm rot="19021731">
              <a:off x="3969397" y="1353244"/>
              <a:ext cx="368171" cy="670884"/>
            </a:xfrm>
            <a:prstGeom prst="ellipse">
              <a:avLst/>
            </a:prstGeom>
            <a:gradFill flip="none" rotWithShape="1">
              <a:gsLst>
                <a:gs pos="100000">
                  <a:srgbClr val="E6E6E6"/>
                </a:gs>
                <a:gs pos="0">
                  <a:srgbClr val="FFFFFF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>
              <a:innerShdw blurRad="269875" dist="114300" dir="5640000">
                <a:srgbClr val="000000">
                  <a:alpha val="13000"/>
                </a:srgbClr>
              </a:innerShdw>
            </a:effectLst>
          </p:spPr>
          <p:txBody>
            <a:bodyPr anchor="ctr"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latinLnBrk="0" hangingPunct="1">
                <a:buFont typeface="Calibri" pitchFamily="34" charset="0"/>
                <a:buAutoNum type="arabicPeriod"/>
                <a:defRPr/>
              </a:pPr>
              <a:endParaRPr kumimoji="0" lang="ko-KR" altLang="ko-KR" sz="1800" smtClean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6" name="Ellipse 41"/>
            <p:cNvSpPr>
              <a:spLocks noChangeArrowheads="1"/>
            </p:cNvSpPr>
            <p:nvPr/>
          </p:nvSpPr>
          <p:spPr bwMode="auto">
            <a:xfrm rot="3017383">
              <a:off x="3970080" y="1533708"/>
              <a:ext cx="492662" cy="199793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FCF9">
                    <a:alpha val="76999"/>
                  </a:srgbClr>
                </a:gs>
              </a:gsLst>
              <a:lin ang="16200000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latinLnBrk="0" hangingPunct="1">
                <a:buFont typeface="Calibri" panose="020F0502020204030204" pitchFamily="34" charset="0"/>
                <a:buAutoNum type="arabicPeriod"/>
              </a:pPr>
              <a:endParaRPr kumimoji="0" lang="ko-KR" altLang="ko-KR" sz="1800" smtClean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30" name="Måne 39"/>
          <p:cNvSpPr/>
          <p:nvPr/>
        </p:nvSpPr>
        <p:spPr bwMode="auto">
          <a:xfrm rot="5029289" flipH="1">
            <a:off x="5813101" y="2623147"/>
            <a:ext cx="645907" cy="1943107"/>
          </a:xfrm>
          <a:prstGeom prst="moon">
            <a:avLst>
              <a:gd name="adj" fmla="val 8755"/>
            </a:avLst>
          </a:prstGeom>
          <a:gradFill flip="none" rotWithShape="1">
            <a:gsLst>
              <a:gs pos="24000">
                <a:sysClr val="windowText" lastClr="000000">
                  <a:alpha val="24000"/>
                </a:sysClr>
              </a:gs>
              <a:gs pos="100000">
                <a:sysClr val="window" lastClr="FFFFFF">
                  <a:alpha val="0"/>
                </a:sys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latinLnBrk="0" hangingPunct="1">
              <a:defRPr/>
            </a:pPr>
            <a:endParaRPr kumimoji="0" lang="ko-KR" altLang="ko-KR" sz="1800" smtClean="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33" name="Lige pilforbindelse 60"/>
          <p:cNvCxnSpPr/>
          <p:nvPr/>
        </p:nvCxnSpPr>
        <p:spPr bwMode="auto">
          <a:xfrm>
            <a:off x="5997866" y="3923589"/>
            <a:ext cx="235" cy="701675"/>
          </a:xfrm>
          <a:prstGeom prst="straightConnector1">
            <a:avLst/>
          </a:prstGeom>
          <a:noFill/>
          <a:ln w="38100" cap="flat" cmpd="sng" algn="ctr">
            <a:solidFill>
              <a:srgbClr val="1F497D"/>
            </a:solidFill>
            <a:prstDash val="solid"/>
            <a:headEnd type="triangle" w="med" len="med"/>
            <a:tailEnd type="triangle" w="med" len="med"/>
          </a:ln>
          <a:effectLst/>
        </p:spPr>
      </p:cxnSp>
      <p:sp>
        <p:nvSpPr>
          <p:cNvPr id="39" name="Ellipse 40"/>
          <p:cNvSpPr/>
          <p:nvPr/>
        </p:nvSpPr>
        <p:spPr bwMode="auto">
          <a:xfrm rot="5595652" flipH="1">
            <a:off x="5243738" y="4313153"/>
            <a:ext cx="1508256" cy="2145747"/>
          </a:xfrm>
          <a:prstGeom prst="ellipse">
            <a:avLst/>
          </a:prstGeom>
          <a:gradFill flip="none" rotWithShape="1">
            <a:gsLst>
              <a:gs pos="100000">
                <a:srgbClr val="E6E6E6"/>
              </a:gs>
              <a:gs pos="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solidFill>
              <a:srgbClr val="FFFFFF">
                <a:lumMod val="75000"/>
              </a:srgbClr>
            </a:solidFill>
            <a:prstDash val="solid"/>
          </a:ln>
          <a:effectLst>
            <a:innerShdw blurRad="269875" dist="114300" dir="5640000">
              <a:srgbClr val="000000">
                <a:alpha val="13000"/>
              </a:srgbClr>
            </a:innerShdw>
          </a:effectLst>
        </p:spPr>
        <p:txBody>
          <a:bodyPr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latinLnBrk="0" hangingPunct="1">
              <a:buFont typeface="Calibri" pitchFamily="34" charset="0"/>
              <a:buAutoNum type="arabicPeriod"/>
              <a:defRPr/>
            </a:pPr>
            <a:endParaRPr kumimoji="0" lang="ko-KR" altLang="ko-KR" sz="18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0" name="Ellipse 41"/>
          <p:cNvSpPr>
            <a:spLocks noChangeArrowheads="1"/>
          </p:cNvSpPr>
          <p:nvPr/>
        </p:nvSpPr>
        <p:spPr bwMode="auto">
          <a:xfrm flipH="1">
            <a:off x="5180824" y="4665914"/>
            <a:ext cx="1575724" cy="818476"/>
          </a:xfrm>
          <a:prstGeom prst="ellipse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FFFCF9">
                  <a:alpha val="76999"/>
                </a:srgbClr>
              </a:gs>
            </a:gsLst>
            <a:lin ang="16200000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latinLnBrk="0" hangingPunct="1">
              <a:buFont typeface="Calibri" panose="020F0502020204030204" pitchFamily="34" charset="0"/>
              <a:buAutoNum type="arabicPeriod"/>
            </a:pPr>
            <a:endParaRPr kumimoji="0" lang="ko-KR" altLang="ko-KR" sz="180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2" name="Måne 39"/>
          <p:cNvSpPr/>
          <p:nvPr/>
        </p:nvSpPr>
        <p:spPr bwMode="auto">
          <a:xfrm rot="5029289" flipH="1">
            <a:off x="5840694" y="4840115"/>
            <a:ext cx="645907" cy="1943107"/>
          </a:xfrm>
          <a:prstGeom prst="moon">
            <a:avLst>
              <a:gd name="adj" fmla="val 8755"/>
            </a:avLst>
          </a:prstGeom>
          <a:gradFill flip="none" rotWithShape="1">
            <a:gsLst>
              <a:gs pos="24000">
                <a:sysClr val="windowText" lastClr="000000">
                  <a:alpha val="24000"/>
                </a:sysClr>
              </a:gs>
              <a:gs pos="100000">
                <a:sysClr val="window" lastClr="FFFFFF">
                  <a:alpha val="0"/>
                </a:sys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latinLnBrk="0" hangingPunct="1">
              <a:defRPr/>
            </a:pPr>
            <a:endParaRPr kumimoji="0" lang="ko-KR" altLang="ko-KR" sz="18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5" name="Tekstboks 107"/>
          <p:cNvSpPr txBox="1"/>
          <p:nvPr/>
        </p:nvSpPr>
        <p:spPr>
          <a:xfrm>
            <a:off x="4795904" y="1826706"/>
            <a:ext cx="26802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latinLnBrk="0">
              <a:defRPr/>
            </a:pPr>
            <a:r>
              <a:rPr kumimoji="0" lang="da-DK" b="1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+mn-ea"/>
              </a:rPr>
              <a:t>After School hours</a:t>
            </a:r>
            <a:endParaRPr kumimoji="0" lang="da-DK" b="1" i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2" name="Opadgående pil 24"/>
          <p:cNvSpPr/>
          <p:nvPr/>
        </p:nvSpPr>
        <p:spPr bwMode="auto">
          <a:xfrm rot="3859544">
            <a:off x="3834072" y="2872841"/>
            <a:ext cx="523406" cy="1583386"/>
          </a:xfrm>
          <a:prstGeom prst="upArrow">
            <a:avLst/>
          </a:prstGeom>
          <a:gradFill flip="none" rotWithShape="1">
            <a:gsLst>
              <a:gs pos="18000">
                <a:srgbClr val="78C5DD">
                  <a:lumMod val="50000"/>
                  <a:alpha val="96000"/>
                </a:srgbClr>
              </a:gs>
              <a:gs pos="63000">
                <a:srgbClr val="0081BE">
                  <a:lumMod val="40000"/>
                  <a:lumOff val="60000"/>
                  <a:alpha val="66000"/>
                </a:srgbClr>
              </a:gs>
              <a:gs pos="100000">
                <a:srgbClr val="E6E6E6">
                  <a:alpha val="0"/>
                </a:srgb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ko-KR" altLang="ko-KR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3" name="Opadgående pil 24"/>
          <p:cNvSpPr/>
          <p:nvPr/>
        </p:nvSpPr>
        <p:spPr bwMode="auto">
          <a:xfrm rot="6921346">
            <a:off x="3770831" y="4013906"/>
            <a:ext cx="523406" cy="1583386"/>
          </a:xfrm>
          <a:prstGeom prst="upArrow">
            <a:avLst/>
          </a:prstGeom>
          <a:gradFill flip="none" rotWithShape="1">
            <a:gsLst>
              <a:gs pos="18000">
                <a:srgbClr val="78C5DD">
                  <a:lumMod val="50000"/>
                  <a:alpha val="96000"/>
                </a:srgbClr>
              </a:gs>
              <a:gs pos="63000">
                <a:srgbClr val="0081BE">
                  <a:lumMod val="40000"/>
                  <a:lumOff val="60000"/>
                  <a:alpha val="66000"/>
                </a:srgbClr>
              </a:gs>
              <a:gs pos="100000">
                <a:srgbClr val="E6E6E6">
                  <a:alpha val="0"/>
                </a:srgb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ko-KR" altLang="ko-KR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4" name="Tekstboks 107"/>
          <p:cNvSpPr txBox="1"/>
          <p:nvPr/>
        </p:nvSpPr>
        <p:spPr>
          <a:xfrm>
            <a:off x="1128734" y="2706927"/>
            <a:ext cx="26802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latinLnBrk="0">
              <a:defRPr/>
            </a:pPr>
            <a:r>
              <a:rPr kumimoji="0" lang="da-DK" b="1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+mn-ea"/>
              </a:rPr>
              <a:t>School hours</a:t>
            </a:r>
            <a:endParaRPr kumimoji="0" lang="da-DK" b="1" i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5" name="Text Box 52"/>
          <p:cNvSpPr txBox="1">
            <a:spLocks noChangeArrowheads="1"/>
          </p:cNvSpPr>
          <p:nvPr/>
        </p:nvSpPr>
        <p:spPr bwMode="gray">
          <a:xfrm>
            <a:off x="4988445" y="2631668"/>
            <a:ext cx="2018841" cy="103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01688" fontAlgn="auto" latinLnBrk="0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da-DK" sz="1800" b="1" kern="0" noProof="1">
                <a:solidFill>
                  <a:srgbClr val="1F497D"/>
                </a:solidFill>
                <a:latin typeface="Calibri" pitchFamily="34" charset="0"/>
                <a:ea typeface="+mn-ea"/>
                <a:cs typeface="Arial" charset="0"/>
              </a:rPr>
              <a:t>Profit-seeking </a:t>
            </a:r>
          </a:p>
          <a:p>
            <a:pPr algn="ctr" defTabSz="801688" fontAlgn="auto" latinLnBrk="0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da-DK" sz="1800" b="1" kern="0" noProof="1">
                <a:solidFill>
                  <a:srgbClr val="1F497D"/>
                </a:solidFill>
                <a:latin typeface="Calibri" pitchFamily="34" charset="0"/>
                <a:ea typeface="+mn-ea"/>
                <a:cs typeface="Arial" charset="0"/>
              </a:rPr>
              <a:t>private education</a:t>
            </a:r>
          </a:p>
          <a:p>
            <a:pPr algn="ctr" defTabSz="801688" fontAlgn="auto" latinLnBrk="0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da-DK" sz="1800" b="1" kern="0" noProof="1">
                <a:solidFill>
                  <a:srgbClr val="1F497D"/>
                </a:solidFill>
                <a:latin typeface="Calibri" pitchFamily="34" charset="0"/>
                <a:ea typeface="+mn-ea"/>
                <a:cs typeface="Arial" charset="0"/>
              </a:rPr>
              <a:t>institutions</a:t>
            </a:r>
          </a:p>
        </p:txBody>
      </p:sp>
      <p:sp>
        <p:nvSpPr>
          <p:cNvPr id="56" name="Text Box 52"/>
          <p:cNvSpPr txBox="1">
            <a:spLocks noChangeArrowheads="1"/>
          </p:cNvSpPr>
          <p:nvPr/>
        </p:nvSpPr>
        <p:spPr bwMode="gray">
          <a:xfrm>
            <a:off x="5019125" y="4896661"/>
            <a:ext cx="2018841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01688" fontAlgn="auto" latinLnBrk="0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da-DK" sz="1800" b="1" kern="0" noProof="1">
                <a:solidFill>
                  <a:srgbClr val="1F497D"/>
                </a:solidFill>
                <a:latin typeface="Calibri" pitchFamily="34" charset="0"/>
                <a:ea typeface="+mn-ea"/>
                <a:cs typeface="Arial" charset="0"/>
              </a:rPr>
              <a:t>School-based </a:t>
            </a:r>
            <a:endParaRPr kumimoji="0" lang="da-DK" sz="1800" b="1" kern="0" noProof="1" smtClean="0">
              <a:solidFill>
                <a:srgbClr val="1F497D"/>
              </a:solidFill>
              <a:latin typeface="Calibri" pitchFamily="34" charset="0"/>
              <a:ea typeface="+mn-ea"/>
              <a:cs typeface="Arial" charset="0"/>
            </a:endParaRPr>
          </a:p>
          <a:p>
            <a:pPr algn="ctr" defTabSz="801688" fontAlgn="auto" latinLnBrk="0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da-DK" sz="1800" b="1" kern="0" noProof="1" smtClean="0">
                <a:solidFill>
                  <a:srgbClr val="7030A0"/>
                </a:solidFill>
                <a:latin typeface="Calibri" pitchFamily="34" charset="0"/>
                <a:ea typeface="+mn-ea"/>
                <a:cs typeface="Arial" charset="0"/>
              </a:rPr>
              <a:t>After School </a:t>
            </a:r>
            <a:r>
              <a:rPr kumimoji="0" lang="da-DK" sz="1800" b="1" kern="0" noProof="1">
                <a:solidFill>
                  <a:srgbClr val="7030A0"/>
                </a:solidFill>
                <a:latin typeface="Calibri" pitchFamily="34" charset="0"/>
                <a:ea typeface="+mn-ea"/>
                <a:cs typeface="Arial" charset="0"/>
              </a:rPr>
              <a:t>P</a:t>
            </a:r>
            <a:r>
              <a:rPr kumimoji="0" lang="da-DK" sz="1800" b="1" kern="0" noProof="1" smtClean="0">
                <a:solidFill>
                  <a:srgbClr val="7030A0"/>
                </a:solidFill>
                <a:latin typeface="Calibri" pitchFamily="34" charset="0"/>
                <a:ea typeface="+mn-ea"/>
                <a:cs typeface="Arial" charset="0"/>
              </a:rPr>
              <a:t>rograms </a:t>
            </a:r>
            <a:endParaRPr kumimoji="0" lang="da-DK" sz="1800" b="1" kern="0" noProof="1">
              <a:solidFill>
                <a:srgbClr val="7030A0"/>
              </a:solidFill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133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43" y="260648"/>
            <a:ext cx="3704459" cy="27275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279" y="81775"/>
            <a:ext cx="3744416" cy="29064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TextBox 7"/>
          <p:cNvSpPr txBox="1"/>
          <p:nvPr/>
        </p:nvSpPr>
        <p:spPr>
          <a:xfrm>
            <a:off x="6231457" y="2692485"/>
            <a:ext cx="910827" cy="46166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ko-K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Math</a:t>
            </a:r>
            <a:endParaRPr lang="ko-KR" alt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07" y="3645024"/>
            <a:ext cx="3851468" cy="26738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45022" y="2852936"/>
            <a:ext cx="1168910" cy="46166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ko-K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</a:t>
            </a:r>
            <a:endParaRPr lang="ko-KR" alt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29981" y="6165304"/>
            <a:ext cx="998991" cy="46166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ko-K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Music</a:t>
            </a:r>
            <a:endParaRPr lang="ko-KR" alt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666" y="3513123"/>
            <a:ext cx="3672408" cy="27845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11" name="TextBox 10"/>
          <p:cNvSpPr txBox="1"/>
          <p:nvPr/>
        </p:nvSpPr>
        <p:spPr>
          <a:xfrm>
            <a:off x="6381920" y="6169653"/>
            <a:ext cx="744114" cy="46166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ko-K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Arts</a:t>
            </a:r>
            <a:endParaRPr lang="ko-KR" alt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857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8"/>
          <p:cNvSpPr>
            <a:spLocks noChangeArrowheads="1"/>
          </p:cNvSpPr>
          <p:nvPr/>
        </p:nvSpPr>
        <p:spPr bwMode="auto">
          <a:xfrm>
            <a:off x="84444" y="120870"/>
            <a:ext cx="90595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200" b="1" dirty="0">
                <a:blipFill>
                  <a:blip r:embed="rId2"/>
                  <a:stretch>
                    <a:fillRect/>
                  </a:stretch>
                </a:blipFill>
                <a:latin typeface="맑은 고딕" pitchFamily="50" charset="-127"/>
                <a:ea typeface="맑은 고딕" pitchFamily="50" charset="-127"/>
              </a:rPr>
              <a:t>Participation Status : After-School Programs</a:t>
            </a:r>
          </a:p>
        </p:txBody>
      </p:sp>
      <p:sp>
        <p:nvSpPr>
          <p:cNvPr id="6" name="직사각형 8"/>
          <p:cNvSpPr>
            <a:spLocks noChangeArrowheads="1"/>
          </p:cNvSpPr>
          <p:nvPr/>
        </p:nvSpPr>
        <p:spPr bwMode="auto">
          <a:xfrm>
            <a:off x="2237958" y="683725"/>
            <a:ext cx="475252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600" b="1" dirty="0">
                <a:ln>
                  <a:solidFill>
                    <a:srgbClr val="797979">
                      <a:alpha val="30000"/>
                    </a:srgbClr>
                  </a:solidFill>
                </a:ln>
                <a:solidFill>
                  <a:srgbClr val="797979"/>
                </a:solidFill>
                <a:latin typeface="Calibri" pitchFamily="34" charset="0"/>
                <a:ea typeface="Arial Unicode MS" pitchFamily="50" charset="-127"/>
                <a:cs typeface="Calibri" pitchFamily="34" charset="0"/>
              </a:rPr>
              <a:t>(Department of Education, 2017)</a:t>
            </a:r>
          </a:p>
        </p:txBody>
      </p:sp>
      <p:graphicFrame>
        <p:nvGraphicFramePr>
          <p:cNvPr id="28" name="표 2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77074474"/>
              </p:ext>
            </p:extLst>
          </p:nvPr>
        </p:nvGraphicFramePr>
        <p:xfrm>
          <a:off x="827584" y="1772816"/>
          <a:ext cx="7548589" cy="4270736"/>
        </p:xfrm>
        <a:graphic>
          <a:graphicData uri="http://schemas.openxmlformats.org/drawingml/2006/table">
            <a:tbl>
              <a:tblPr/>
              <a:tblGrid>
                <a:gridCol w="2631101"/>
                <a:gridCol w="1229372"/>
                <a:gridCol w="1229372"/>
                <a:gridCol w="1229372"/>
                <a:gridCol w="1229372"/>
              </a:tblGrid>
              <a:tr h="93610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3300" b="1" kern="0" spc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16348" marR="16348" marT="16348" marB="16348" anchor="ctr">
                    <a:lnL>
                      <a:noFill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Elementary</a:t>
                      </a:r>
                    </a:p>
                    <a:p>
                      <a:pPr marL="0" marR="0" indent="0" algn="ctr" fontAlgn="base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Schools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16348" marR="16348" marT="16348" marB="16348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Middle</a:t>
                      </a:r>
                    </a:p>
                    <a:p>
                      <a:pPr marL="0" marR="0" indent="0" algn="ctr" fontAlgn="base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Schools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16348" marR="16348" marT="16348" marB="1634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High Schools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16348" marR="16348" marT="16348" marB="1634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Total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16348" marR="16348" marT="16348" marB="1634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</a:gradFill>
                  </a:tcPr>
                </a:tc>
              </a:tr>
              <a:tr h="86962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Number</a:t>
                      </a:r>
                      <a:r>
                        <a:rPr lang="en-US" altLang="ko-KR" sz="1600" b="1" kern="0" spc="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 of Schools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16348" marR="16348" marT="16348" marB="16348" anchor="ctr">
                    <a:lnL>
                      <a:noFill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6,229</a:t>
                      </a:r>
                    </a:p>
                  </a:txBody>
                  <a:tcPr marL="16348" marR="16348" marT="16348" marB="16348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3,216</a:t>
                      </a:r>
                    </a:p>
                  </a:txBody>
                  <a:tcPr marL="16348" marR="16348" marT="16348" marB="1634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2,346</a:t>
                      </a:r>
                    </a:p>
                  </a:txBody>
                  <a:tcPr marL="16348" marR="16348" marT="16348" marB="1634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11,791</a:t>
                      </a:r>
                    </a:p>
                  </a:txBody>
                  <a:tcPr marL="16348" marR="16348" marT="16348" marB="1634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6962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Percentage(%)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16348" marR="16348" marT="16348" marB="16348" anchor="ctr">
                    <a:lnL>
                      <a:noFill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1E14B">
                            <a:tint val="66000"/>
                            <a:satMod val="160000"/>
                          </a:srgbClr>
                        </a:gs>
                        <a:gs pos="50000">
                          <a:srgbClr val="C1E14B">
                            <a:tint val="44500"/>
                            <a:satMod val="160000"/>
                          </a:srgbClr>
                        </a:gs>
                        <a:gs pos="100000">
                          <a:srgbClr val="C1E14B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99.8</a:t>
                      </a:r>
                      <a:r>
                        <a:rPr lang="en-US" altLang="ko-KR" sz="1600" b="1" kern="0" spc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%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16348" marR="16348" marT="16348" marB="16348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1E14B">
                            <a:tint val="66000"/>
                            <a:satMod val="160000"/>
                          </a:srgbClr>
                        </a:gs>
                        <a:gs pos="50000">
                          <a:srgbClr val="C1E14B">
                            <a:tint val="44500"/>
                            <a:satMod val="160000"/>
                          </a:srgbClr>
                        </a:gs>
                        <a:gs pos="100000">
                          <a:srgbClr val="C1E14B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99.2</a:t>
                      </a:r>
                      <a:r>
                        <a:rPr lang="en-US" altLang="ko-KR" sz="1600" b="1" kern="0" spc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%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16348" marR="16348" marT="16348" marB="1634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1E14B">
                            <a:tint val="66000"/>
                            <a:satMod val="160000"/>
                          </a:srgbClr>
                        </a:gs>
                        <a:gs pos="50000">
                          <a:srgbClr val="C1E14B">
                            <a:tint val="44500"/>
                            <a:satMod val="160000"/>
                          </a:srgbClr>
                        </a:gs>
                        <a:gs pos="100000">
                          <a:srgbClr val="C1E14B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99.4</a:t>
                      </a:r>
                      <a:r>
                        <a:rPr lang="en-US" altLang="ko-KR" sz="1600" b="1" kern="0" spc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%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16348" marR="16348" marT="16348" marB="1634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1E14B">
                            <a:tint val="66000"/>
                            <a:satMod val="160000"/>
                          </a:srgbClr>
                        </a:gs>
                        <a:gs pos="50000">
                          <a:srgbClr val="C1E14B">
                            <a:tint val="44500"/>
                            <a:satMod val="160000"/>
                          </a:srgbClr>
                        </a:gs>
                        <a:gs pos="100000">
                          <a:srgbClr val="C1E14B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99.6</a:t>
                      </a:r>
                      <a:r>
                        <a:rPr lang="en-US" altLang="ko-KR" sz="1600" b="1" kern="0" spc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%</a:t>
                      </a:r>
                      <a:endParaRPr lang="en-US" sz="1600" b="1" kern="0" spc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16348" marR="16348" marT="16348" marB="1634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1E14B">
                            <a:tint val="66000"/>
                            <a:satMod val="160000"/>
                          </a:srgbClr>
                        </a:gs>
                        <a:gs pos="50000">
                          <a:srgbClr val="C1E14B">
                            <a:tint val="44500"/>
                            <a:satMod val="160000"/>
                          </a:srgbClr>
                        </a:gs>
                        <a:gs pos="100000">
                          <a:srgbClr val="C1E14B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</a:gradFill>
                  </a:tcPr>
                </a:tc>
              </a:tr>
              <a:tr h="86962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-8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Number</a:t>
                      </a:r>
                      <a:r>
                        <a:rPr lang="en-US" altLang="ko-KR" sz="1600" b="1" kern="0" spc="-8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 of Participating Students</a:t>
                      </a:r>
                      <a:endParaRPr lang="ko-KR" altLang="en-US" sz="1600" b="1" kern="0" spc="-8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16348" marR="16348" marT="16348" marB="16348" anchor="ctr">
                    <a:lnL>
                      <a:noFill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1,729,000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16348" marR="16348" marT="16348" marB="16348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593,000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16348" marR="16348" marT="16348" marB="1634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1,049,000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16348" marR="16348" marT="16348" marB="1634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3,371,000</a:t>
                      </a:r>
                      <a:endParaRPr lang="en-US" sz="1600" b="1" kern="0" spc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16348" marR="16348" marT="16348" marB="1634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577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Percentage(%)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16348" marR="16348" marT="16348" marB="16348" anchor="ctr">
                    <a:lnL>
                      <a:noFill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1E14B">
                            <a:tint val="66000"/>
                            <a:satMod val="160000"/>
                          </a:srgbClr>
                        </a:gs>
                        <a:gs pos="50000">
                          <a:srgbClr val="C1E14B">
                            <a:tint val="44500"/>
                            <a:satMod val="160000"/>
                          </a:srgbClr>
                        </a:gs>
                        <a:gs pos="100000">
                          <a:srgbClr val="C1E14B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64.7</a:t>
                      </a:r>
                      <a:r>
                        <a:rPr lang="en-US" altLang="ko-KR" sz="1600" b="1" kern="0" spc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%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16348" marR="16348" marT="16348" marB="16348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1E14B">
                            <a:tint val="66000"/>
                            <a:satMod val="160000"/>
                          </a:srgbClr>
                        </a:gs>
                        <a:gs pos="50000">
                          <a:srgbClr val="C1E14B">
                            <a:tint val="44500"/>
                            <a:satMod val="160000"/>
                          </a:srgbClr>
                        </a:gs>
                        <a:gs pos="100000">
                          <a:srgbClr val="C1E14B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42.9</a:t>
                      </a:r>
                      <a:r>
                        <a:rPr lang="en-US" altLang="ko-KR" sz="1600" b="1" kern="0" spc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%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16348" marR="16348" marT="16348" marB="1634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1E14B">
                            <a:tint val="66000"/>
                            <a:satMod val="160000"/>
                          </a:srgbClr>
                        </a:gs>
                        <a:gs pos="50000">
                          <a:srgbClr val="C1E14B">
                            <a:tint val="44500"/>
                            <a:satMod val="160000"/>
                          </a:srgbClr>
                        </a:gs>
                        <a:gs pos="100000">
                          <a:srgbClr val="C1E14B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62.9</a:t>
                      </a:r>
                      <a:r>
                        <a:rPr lang="en-US" altLang="ko-KR" sz="1600" b="1" kern="0" spc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%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16348" marR="16348" marT="16348" marB="1634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1E14B">
                            <a:tint val="66000"/>
                            <a:satMod val="160000"/>
                          </a:srgbClr>
                        </a:gs>
                        <a:gs pos="50000">
                          <a:srgbClr val="C1E14B">
                            <a:tint val="44500"/>
                            <a:satMod val="160000"/>
                          </a:srgbClr>
                        </a:gs>
                        <a:gs pos="100000">
                          <a:srgbClr val="C1E14B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58.9</a:t>
                      </a:r>
                      <a:r>
                        <a:rPr lang="en-US" altLang="ko-KR" sz="1600" b="1" kern="0" spc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%</a:t>
                      </a:r>
                      <a:endParaRPr lang="en-US" sz="1600" b="1" kern="0" spc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16348" marR="16348" marT="16348" marB="1634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1E14B">
                            <a:tint val="66000"/>
                            <a:satMod val="160000"/>
                          </a:srgbClr>
                        </a:gs>
                        <a:gs pos="50000">
                          <a:srgbClr val="C1E14B">
                            <a:tint val="44500"/>
                            <a:satMod val="160000"/>
                          </a:srgbClr>
                        </a:gs>
                        <a:gs pos="100000">
                          <a:srgbClr val="C1E14B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08684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4670</TotalTime>
  <Words>1358</Words>
  <Application>Microsoft Office PowerPoint</Application>
  <PresentationFormat>화면 슬라이드 쇼(4:3)</PresentationFormat>
  <Paragraphs>279</Paragraphs>
  <Slides>24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35" baseType="lpstr">
      <vt:lpstr>굴림</vt:lpstr>
      <vt:lpstr>Arial</vt:lpstr>
      <vt:lpstr>맑은 고딕</vt:lpstr>
      <vt:lpstr>Calibri</vt:lpstr>
      <vt:lpstr>Arial Unicode MS</vt:lpstr>
      <vt:lpstr>Wingdings</vt:lpstr>
      <vt:lpstr>ＭＳ Ｐゴシック</vt:lpstr>
      <vt:lpstr>Georgia</vt:lpstr>
      <vt:lpstr>HY견고딕</vt:lpstr>
      <vt:lpstr>Times New Roman</vt:lpstr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사회문화적존재로서인간</dc:title>
  <dc:creator>김희선</dc:creator>
  <cp:lastModifiedBy>김희선</cp:lastModifiedBy>
  <cp:revision>473</cp:revision>
  <dcterms:created xsi:type="dcterms:W3CDTF">2001-04-17T23:07:36Z</dcterms:created>
  <dcterms:modified xsi:type="dcterms:W3CDTF">2019-06-17T23:46:17Z</dcterms:modified>
</cp:coreProperties>
</file>