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62" r:id="rId11"/>
    <p:sldId id="261" r:id="rId12"/>
    <p:sldId id="263" r:id="rId13"/>
    <p:sldId id="264" r:id="rId14"/>
    <p:sldId id="258" r:id="rId15"/>
    <p:sldId id="257" r:id="rId16"/>
    <p:sldId id="259" r:id="rId17"/>
    <p:sldId id="273" r:id="rId18"/>
    <p:sldId id="266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7EDE95D-895B-4369-BA38-991928858E3F}">
          <p14:sldIdLst>
            <p14:sldId id="256"/>
            <p14:sldId id="260"/>
            <p14:sldId id="267"/>
            <p14:sldId id="268"/>
            <p14:sldId id="269"/>
            <p14:sldId id="270"/>
            <p14:sldId id="271"/>
            <p14:sldId id="272"/>
            <p14:sldId id="275"/>
            <p14:sldId id="262"/>
            <p14:sldId id="261"/>
            <p14:sldId id="263"/>
            <p14:sldId id="264"/>
            <p14:sldId id="258"/>
            <p14:sldId id="257"/>
            <p14:sldId id="259"/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4" autoAdjust="0"/>
  </p:normalViewPr>
  <p:slideViewPr>
    <p:cSldViewPr>
      <p:cViewPr varScale="1">
        <p:scale>
          <a:sx n="87" d="100"/>
          <a:sy n="87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&#50672;&#44396;&#49892;%20&#52980;&#54504;&#53552;_2019-03\&#50672;&#44396;\&#44060;&#51064;%20&#50672;&#44396;\ASSURE_Peerfeedback\&#46041;&#47308;&#54588;&#46300;&#48177;%20&#49688;&#50629;&#51648;&#46020;&#50504;%20&#50672;&#44396;\spss%20analysis\&#52264;&#539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PET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Sheet1!$F$1:$H$1</c:f>
              <c:strCache>
                <c:ptCount val="3"/>
                <c:pt idx="0">
                  <c:v>Initial draft 1(pre-test)</c:v>
                </c:pt>
                <c:pt idx="1">
                  <c:v>Revised draft</c:v>
                </c:pt>
                <c:pt idx="2">
                  <c:v>Final draft(post-test)</c:v>
                </c:pt>
              </c:strCache>
            </c:strRef>
          </c:cat>
          <c:val>
            <c:numRef>
              <c:f>Sheet1!$F$2:$H$2</c:f>
              <c:numCache>
                <c:formatCode>0.0_ </c:formatCode>
                <c:ptCount val="3"/>
                <c:pt idx="0">
                  <c:v>16</c:v>
                </c:pt>
                <c:pt idx="1">
                  <c:v>19.421099999999999</c:v>
                </c:pt>
                <c:pt idx="2">
                  <c:v>20.473700000000001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PE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2.3640657537898116E-3"/>
                  <c:y val="-2.099736954213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Sheet1!$F$1:$H$1</c:f>
              <c:strCache>
                <c:ptCount val="3"/>
                <c:pt idx="0">
                  <c:v>Initial draft 1(pre-test)</c:v>
                </c:pt>
                <c:pt idx="1">
                  <c:v>Revised draft</c:v>
                </c:pt>
                <c:pt idx="2">
                  <c:v>Final draft(post-test)</c:v>
                </c:pt>
              </c:strCache>
            </c:strRef>
          </c:cat>
          <c:val>
            <c:numRef>
              <c:f>Sheet1!$F$3:$H$3</c:f>
              <c:numCache>
                <c:formatCode>0.0_ </c:formatCode>
                <c:ptCount val="3"/>
                <c:pt idx="0">
                  <c:v>16.276599999999998</c:v>
                </c:pt>
                <c:pt idx="1">
                  <c:v>18.085100000000001</c:v>
                </c:pt>
                <c:pt idx="2">
                  <c:v>18.872299999999999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IE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3640657537898116E-3"/>
                  <c:y val="-5.249342385532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7996492722840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Sheet1!$F$1:$H$1</c:f>
              <c:strCache>
                <c:ptCount val="3"/>
                <c:pt idx="0">
                  <c:v>Initial draft 1(pre-test)</c:v>
                </c:pt>
                <c:pt idx="1">
                  <c:v>Revised draft</c:v>
                </c:pt>
                <c:pt idx="2">
                  <c:v>Final draft(post-test)</c:v>
                </c:pt>
              </c:strCache>
            </c:strRef>
          </c:cat>
          <c:val>
            <c:numRef>
              <c:f>Sheet1!$F$4:$H$4</c:f>
              <c:numCache>
                <c:formatCode>0.0_ </c:formatCode>
                <c:ptCount val="3"/>
                <c:pt idx="0">
                  <c:v>16.7</c:v>
                </c:pt>
                <c:pt idx="1">
                  <c:v>18.1905</c:v>
                </c:pt>
                <c:pt idx="2">
                  <c:v>18.8095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9714176"/>
        <c:axId val="249715712"/>
      </c:lineChart>
      <c:catAx>
        <c:axId val="24971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9715712"/>
        <c:crosses val="autoZero"/>
        <c:auto val="1"/>
        <c:lblAlgn val="ctr"/>
        <c:lblOffset val="100"/>
        <c:noMultiLvlLbl val="0"/>
      </c:catAx>
      <c:valAx>
        <c:axId val="249715712"/>
        <c:scaling>
          <c:orientation val="minMax"/>
          <c:min val="15"/>
        </c:scaling>
        <c:delete val="0"/>
        <c:axPos val="l"/>
        <c:majorGridlines/>
        <c:numFmt formatCode="0.0_ " sourceLinked="1"/>
        <c:majorTickMark val="none"/>
        <c:minorTickMark val="none"/>
        <c:tickLblPos val="nextTo"/>
        <c:crossAx val="249714176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685A-B66F-45F1-A721-FA455F61A28B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4DBB6-C30B-4179-80D5-9F5D0AFF55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803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2686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305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8894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15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071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40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45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="1" u="sng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3495-09B0-4F33-A5AE-CA13D17A4F7F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400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93495-09B0-4F33-A5AE-CA13D17A4F7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70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54E3A1-0D1E-4092-982A-0A8CF25F2FAF}" type="slidenum">
              <a:rPr lang="en-US" altLang="ko-KR">
                <a:latin typeface="Calibri" pitchFamily="34" charset="0"/>
              </a:rPr>
              <a:pPr eaLnBrk="1" hangingPunct="1"/>
              <a:t>5</a:t>
            </a:fld>
            <a:endParaRPr lang="en-US" altLang="ko-K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sz="1000" baseline="0" dirty="0" smtClean="0">
              <a:ea typeface="굴림" charset="-127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E52DFC-8E2A-4FC5-BF58-E519BCB3C9C9}" type="slidenum">
              <a:rPr lang="en-US" altLang="ko-KR">
                <a:latin typeface="Calibri" pitchFamily="34" charset="0"/>
              </a:rPr>
              <a:pPr eaLnBrk="1" hangingPunct="1"/>
              <a:t>6</a:t>
            </a:fld>
            <a:endParaRPr lang="en-US" altLang="ko-K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4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ko-KR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A84E9A-6A5B-4898-B5F3-C6D9D9A9D6C5}" type="slidenum">
              <a:rPr lang="en-US" altLang="ko-KR">
                <a:latin typeface="Calibri" pitchFamily="34" charset="0"/>
              </a:rPr>
              <a:pPr eaLnBrk="1" hangingPunct="1"/>
              <a:t>7</a:t>
            </a:fld>
            <a:endParaRPr lang="en-US" altLang="ko-K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0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685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4DBB6-C30B-4179-80D5-9F5D0AFF556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45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65282D-8994-4272-8098-76F8A3D1624E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146491-0A71-48EC-A7AE-3B336232014A}" type="datetimeFigureOut">
              <a:rPr lang="ko-KR" altLang="en-US" smtClean="0"/>
              <a:t>2019-06-11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7848872" cy="3026023"/>
          </a:xfrm>
        </p:spPr>
        <p:txBody>
          <a:bodyPr/>
          <a:lstStyle/>
          <a:p>
            <a:pPr algn="ctr"/>
            <a:r>
              <a:rPr lang="en-US" altLang="ko-KR" sz="5400" dirty="0" smtClean="0"/>
              <a:t>Technology Integration in Teacher Education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6461760" cy="778768"/>
          </a:xfrm>
        </p:spPr>
        <p:txBody>
          <a:bodyPr>
            <a:noAutofit/>
          </a:bodyPr>
          <a:lstStyle/>
          <a:p>
            <a:pPr algn="ctr"/>
            <a:r>
              <a:rPr lang="en-US" altLang="ko-KR" sz="1800" dirty="0" smtClean="0">
                <a:solidFill>
                  <a:schemeClr val="tx1"/>
                </a:solidFill>
              </a:rPr>
              <a:t>Department of Education</a:t>
            </a:r>
          </a:p>
          <a:p>
            <a:pPr algn="ctr"/>
            <a:r>
              <a:rPr lang="en-US" altLang="ko-KR" sz="1800" dirty="0" smtClean="0">
                <a:solidFill>
                  <a:schemeClr val="tx1"/>
                </a:solidFill>
              </a:rPr>
              <a:t>Educational </a:t>
            </a:r>
            <a:r>
              <a:rPr lang="en-US" altLang="ko-KR" sz="1800" dirty="0">
                <a:solidFill>
                  <a:schemeClr val="tx1"/>
                </a:solidFill>
              </a:rPr>
              <a:t>Technology Program</a:t>
            </a:r>
          </a:p>
          <a:p>
            <a:pPr algn="ctr"/>
            <a:r>
              <a:rPr lang="en-US" altLang="ko-KR" sz="1800" dirty="0" err="1">
                <a:solidFill>
                  <a:schemeClr val="tx1"/>
                </a:solidFill>
              </a:rPr>
              <a:t>Youngju</a:t>
            </a:r>
            <a:r>
              <a:rPr lang="en-US" altLang="ko-KR" sz="1800">
                <a:solidFill>
                  <a:schemeClr val="tx1"/>
                </a:solidFill>
              </a:rPr>
              <a:t> </a:t>
            </a:r>
            <a:r>
              <a:rPr lang="en-US" altLang="ko-KR" sz="1800" smtClean="0">
                <a:solidFill>
                  <a:schemeClr val="tx1"/>
                </a:solidFill>
              </a:rPr>
              <a:t>Lee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904" y="332656"/>
            <a:ext cx="8676456" cy="1354162"/>
          </a:xfrm>
        </p:spPr>
        <p:txBody>
          <a:bodyPr/>
          <a:lstStyle/>
          <a:p>
            <a:pPr algn="ctr"/>
            <a:r>
              <a:rPr lang="en-US" altLang="ko-KR" sz="3800" dirty="0" smtClean="0"/>
              <a:t>3.  Formative </a:t>
            </a:r>
            <a:r>
              <a:rPr lang="en-US" altLang="ko-KR" sz="3800" dirty="0" smtClean="0"/>
              <a:t>evaluation </a:t>
            </a:r>
            <a:r>
              <a:rPr lang="en-US" altLang="ko-KR" sz="3800" dirty="0" smtClean="0"/>
              <a:t>with web-based reciprocal peer review system </a:t>
            </a:r>
            <a:r>
              <a:rPr lang="en-US" altLang="ko-KR" sz="1800" dirty="0" smtClean="0"/>
              <a:t>(</a:t>
            </a:r>
            <a:r>
              <a:rPr lang="en-US" altLang="ko-KR" sz="1800" dirty="0"/>
              <a:t>Lee, 2012)</a:t>
            </a:r>
            <a:endParaRPr lang="ko-KR" altLang="en-US" sz="1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2276872"/>
            <a:ext cx="8136904" cy="4800600"/>
          </a:xfrm>
        </p:spPr>
        <p:txBody>
          <a:bodyPr/>
          <a:lstStyle/>
          <a:p>
            <a:r>
              <a:rPr lang="en-US" altLang="ko-KR" sz="2400" dirty="0" smtClean="0"/>
              <a:t>Problem with teachers’ formative evaluation </a:t>
            </a:r>
          </a:p>
          <a:p>
            <a:pPr lvl="1"/>
            <a:r>
              <a:rPr lang="en-US" altLang="ko-KR" dirty="0"/>
              <a:t>E</a:t>
            </a:r>
            <a:r>
              <a:rPr lang="en-US" altLang="ko-KR" dirty="0" smtClean="0"/>
              <a:t>valuating </a:t>
            </a:r>
            <a:r>
              <a:rPr lang="en-US" altLang="ko-KR" dirty="0"/>
              <a:t>written work is highly labor </a:t>
            </a:r>
            <a:r>
              <a:rPr lang="en-US" altLang="ko-KR" dirty="0" smtClean="0"/>
              <a:t>intensive</a:t>
            </a:r>
          </a:p>
          <a:p>
            <a:pPr marL="411480" lvl="1" indent="0">
              <a:buNone/>
            </a:pPr>
            <a:endParaRPr lang="en-US" altLang="ko-KR" dirty="0" smtClean="0"/>
          </a:p>
          <a:p>
            <a:r>
              <a:rPr lang="en-US" altLang="ko-KR" sz="2400" dirty="0"/>
              <a:t>Positive effects of peer evaluation</a:t>
            </a:r>
          </a:p>
          <a:p>
            <a:pPr lvl="1"/>
            <a:r>
              <a:rPr lang="en-US" altLang="ko-KR" dirty="0" smtClean="0"/>
              <a:t>Increase responsibility for students’ learning, improve writing skills </a:t>
            </a:r>
            <a:r>
              <a:rPr lang="en-US" altLang="ko-KR" sz="1400" dirty="0" smtClean="0"/>
              <a:t>(Howland, Jonassen &amp; </a:t>
            </a:r>
            <a:r>
              <a:rPr lang="en-US" altLang="ko-KR" sz="1400" dirty="0" err="1" smtClean="0"/>
              <a:t>Marra</a:t>
            </a:r>
            <a:r>
              <a:rPr lang="en-US" altLang="ko-KR" sz="1400" dirty="0" smtClean="0"/>
              <a:t>, 2012)</a:t>
            </a:r>
          </a:p>
          <a:p>
            <a:pPr lvl="1"/>
            <a:endParaRPr lang="en-US" altLang="ko-KR" sz="1400" dirty="0"/>
          </a:p>
          <a:p>
            <a:r>
              <a:rPr lang="en-US" altLang="ko-KR" sz="2400" dirty="0"/>
              <a:t>Training students as formative evaluators</a:t>
            </a:r>
          </a:p>
          <a:p>
            <a:pPr lvl="1"/>
            <a:r>
              <a:rPr lang="en-US" altLang="ko-KR" dirty="0"/>
              <a:t>E</a:t>
            </a:r>
            <a:r>
              <a:rPr lang="en-US" altLang="ko-KR" dirty="0" smtClean="0"/>
              <a:t>nhance </a:t>
            </a:r>
            <a:r>
              <a:rPr lang="en-US" altLang="ko-KR" dirty="0"/>
              <a:t>reliability &amp; validity </a:t>
            </a:r>
            <a:r>
              <a:rPr lang="en-US" altLang="ko-KR" sz="1200" dirty="0" smtClean="0"/>
              <a:t>(Cho, </a:t>
            </a:r>
            <a:r>
              <a:rPr lang="en-US" altLang="ko-KR" sz="1200" dirty="0" err="1" smtClean="0"/>
              <a:t>Schunn</a:t>
            </a:r>
            <a:r>
              <a:rPr lang="en-US" altLang="ko-KR" sz="1200" dirty="0" smtClean="0"/>
              <a:t>, &amp; Wilson, 2006)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4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500" dirty="0" smtClean="0"/>
              <a:t>SWorRD(Scaffolded Writing and Rewriting in the Discipline) </a:t>
            </a:r>
            <a:r>
              <a:rPr lang="en-US" altLang="ko-KR" sz="2000" dirty="0" smtClean="0"/>
              <a:t>(Cho &amp; Schunn, 2007)</a:t>
            </a:r>
            <a:endParaRPr lang="ko-KR" alt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14" y="1484784"/>
            <a:ext cx="5486401" cy="379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060848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Anonymous peer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Scores adjusted </a:t>
            </a:r>
            <a:r>
              <a:rPr lang="en-US" altLang="ko-KR" sz="2400" dirty="0"/>
              <a:t>for the consistency of the reviewers </a:t>
            </a:r>
            <a:endParaRPr lang="en-US" altLang="ko-KR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4591000"/>
            <a:ext cx="691276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6408712" cy="42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33265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Back-evaluation  </a:t>
            </a:r>
            <a:r>
              <a:rPr lang="en-US" altLang="ko-KR" sz="2400" dirty="0"/>
              <a:t>to peers regarding review helpfulness</a:t>
            </a:r>
            <a:endParaRPr lang="ko-KR" altLang="en-US" sz="2400" dirty="0"/>
          </a:p>
        </p:txBody>
      </p:sp>
      <p:pic>
        <p:nvPicPr>
          <p:cNvPr id="2050" name="Picture 2" descr="C:\Users\Administrator\Desktop\자\점수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437112"/>
            <a:ext cx="6192688" cy="27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5429" y="188640"/>
            <a:ext cx="8676456" cy="792088"/>
          </a:xfrm>
        </p:spPr>
        <p:txBody>
          <a:bodyPr/>
          <a:lstStyle/>
          <a:p>
            <a:r>
              <a:rPr lang="en-US" altLang="ko-KR" sz="3700" dirty="0" smtClean="0"/>
              <a:t>Findings: impacts of peer evaluation training</a:t>
            </a:r>
            <a:endParaRPr lang="ko-KR" altLang="en-US" sz="3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124744"/>
            <a:ext cx="8219256" cy="54200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dirty="0" smtClean="0"/>
              <a:t># of 130 pre-service teachers, 3 groups 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lang="en-US" altLang="ko-KR" dirty="0" smtClean="0"/>
              <a:t>①Peer Evaluation group </a:t>
            </a:r>
            <a:r>
              <a:rPr lang="en-US" altLang="ko-KR" i="1" dirty="0" smtClean="0"/>
              <a:t>with</a:t>
            </a:r>
            <a:r>
              <a:rPr lang="en-US" altLang="ko-KR" dirty="0" smtClean="0"/>
              <a:t> Training: PET 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lang="en-US" altLang="ko-KR" dirty="0" smtClean="0"/>
              <a:t>②Peer Evaluation group </a:t>
            </a:r>
            <a:r>
              <a:rPr lang="en-US" altLang="ko-KR" i="1" dirty="0" smtClean="0"/>
              <a:t>without </a:t>
            </a:r>
            <a:r>
              <a:rPr lang="en-US" altLang="ko-KR" dirty="0" smtClean="0"/>
              <a:t>training: PE</a:t>
            </a:r>
          </a:p>
          <a:p>
            <a:pPr marL="411480" lvl="1" indent="0">
              <a:spcBef>
                <a:spcPts val="0"/>
              </a:spcBef>
              <a:buNone/>
            </a:pPr>
            <a:r>
              <a:rPr lang="en-US" altLang="ko-KR" dirty="0" smtClean="0"/>
              <a:t>③Instructor Evaluation group: IE</a:t>
            </a:r>
          </a:p>
          <a:p>
            <a:r>
              <a:rPr lang="en-US" altLang="ko-KR" dirty="0"/>
              <a:t>Task: Lesson planning using ASSURE </a:t>
            </a:r>
            <a:r>
              <a:rPr lang="en-US" altLang="ko-KR" dirty="0" smtClean="0"/>
              <a:t>model</a:t>
            </a:r>
          </a:p>
          <a:p>
            <a:endParaRPr lang="en-US" altLang="ko-KR" dirty="0"/>
          </a:p>
          <a:p>
            <a:r>
              <a:rPr lang="en-US" altLang="ko-KR" dirty="0" smtClean="0"/>
              <a:t>Results: PET group significantly higher in the increase of lesson planning skills compared to the other two groups(</a:t>
            </a:r>
            <a:r>
              <a:rPr lang="en-US" altLang="ko-KR" i="1" dirty="0" smtClean="0"/>
              <a:t>F</a:t>
            </a:r>
            <a:r>
              <a:rPr lang="en-US" altLang="ko-KR" sz="1050" i="1" dirty="0" smtClean="0"/>
              <a:t>(</a:t>
            </a:r>
            <a:r>
              <a:rPr lang="en-US" altLang="ko-KR" sz="1050" dirty="0" smtClean="0"/>
              <a:t>4, 248)</a:t>
            </a:r>
            <a:r>
              <a:rPr lang="en-US" altLang="ko-KR" dirty="0" smtClean="0"/>
              <a:t> =2.86,</a:t>
            </a:r>
            <a:r>
              <a:rPr lang="en-US" altLang="ko-KR" i="1" dirty="0" smtClean="0"/>
              <a:t> p</a:t>
            </a:r>
            <a:r>
              <a:rPr lang="en-US" altLang="ko-KR" dirty="0" smtClean="0"/>
              <a:t>&lt;.05)</a:t>
            </a:r>
          </a:p>
          <a:p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826518"/>
              </p:ext>
            </p:extLst>
          </p:nvPr>
        </p:nvGraphicFramePr>
        <p:xfrm>
          <a:off x="1835696" y="4221088"/>
          <a:ext cx="489654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24544" y="620688"/>
            <a:ext cx="8640960" cy="940966"/>
          </a:xfrm>
        </p:spPr>
        <p:txBody>
          <a:bodyPr/>
          <a:lstStyle/>
          <a:p>
            <a:pPr algn="ctr"/>
            <a:r>
              <a:rPr lang="en-US" altLang="ko-KR" sz="4000" dirty="0" smtClean="0"/>
              <a:t>4.  Blogs </a:t>
            </a:r>
            <a:r>
              <a:rPr lang="en-US" altLang="ko-KR" sz="4000" dirty="0"/>
              <a:t>to </a:t>
            </a:r>
            <a:r>
              <a:rPr lang="en-US" altLang="ko-KR" sz="4000" dirty="0" smtClean="0"/>
              <a:t>foster teachers’  </a:t>
            </a:r>
            <a:br>
              <a:rPr lang="en-US" altLang="ko-KR" sz="4000" dirty="0" smtClean="0"/>
            </a:br>
            <a:r>
              <a:rPr lang="en-US" altLang="ko-KR" sz="4000" dirty="0" smtClean="0"/>
              <a:t>reflective </a:t>
            </a:r>
            <a:r>
              <a:rPr lang="en-US" altLang="ko-KR" sz="4000" dirty="0"/>
              <a:t>thinking </a:t>
            </a:r>
            <a:r>
              <a:rPr lang="en-US" altLang="ko-KR" sz="1800" dirty="0" smtClean="0"/>
              <a:t>(Lee, 2018)</a:t>
            </a:r>
            <a:r>
              <a:rPr lang="ko-KR" altLang="ko-KR" sz="2000" dirty="0"/>
              <a:t/>
            </a:r>
            <a:br>
              <a:rPr lang="ko-KR" altLang="ko-KR" sz="2000" dirty="0"/>
            </a:b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208912" cy="5112568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sz="2600" dirty="0" smtClean="0"/>
              <a:t>Blog writing benefit teachers’ reflections and critical analysis for of teaching behaviors </a:t>
            </a:r>
            <a:r>
              <a:rPr lang="en-US" altLang="ko-KR" sz="1900" dirty="0" smtClean="0"/>
              <a:t>(Ladayshewhky &amp; Gardner, 2008: Tang, 2009)</a:t>
            </a:r>
          </a:p>
          <a:p>
            <a:endParaRPr lang="en-US" altLang="ko-KR" sz="2600" dirty="0"/>
          </a:p>
          <a:p>
            <a:r>
              <a:rPr lang="en-US" altLang="ko-KR" sz="2600" dirty="0" smtClean="0"/>
              <a:t>Reconsidering </a:t>
            </a:r>
            <a:r>
              <a:rPr lang="en-US" altLang="ko-KR" sz="2600" dirty="0"/>
              <a:t>usage of blogging in preservice teacher educational </a:t>
            </a:r>
            <a:r>
              <a:rPr lang="en-US" altLang="ko-KR" sz="2600" dirty="0" smtClean="0"/>
              <a:t>courses </a:t>
            </a:r>
            <a:r>
              <a:rPr lang="en-US" altLang="ko-KR" sz="1700" dirty="0" smtClean="0"/>
              <a:t>(</a:t>
            </a:r>
            <a:r>
              <a:rPr lang="en-US" altLang="ko-KR" sz="1700" dirty="0"/>
              <a:t>Top, </a:t>
            </a:r>
            <a:r>
              <a:rPr lang="en-US" altLang="ko-KR" sz="1700" dirty="0" err="1"/>
              <a:t>Yukselturk</a:t>
            </a:r>
            <a:r>
              <a:rPr lang="en-US" altLang="ko-KR" sz="1700" dirty="0"/>
              <a:t>, &amp; </a:t>
            </a:r>
            <a:r>
              <a:rPr lang="en-US" altLang="ko-KR" sz="1700" dirty="0" err="1"/>
              <a:t>Inan</a:t>
            </a:r>
            <a:r>
              <a:rPr lang="en-US" altLang="ko-KR" sz="1700" dirty="0"/>
              <a:t>, 2010)</a:t>
            </a:r>
            <a:endParaRPr lang="ko-KR" altLang="ko-KR" sz="1700" dirty="0"/>
          </a:p>
          <a:p>
            <a:pPr lvl="1"/>
            <a:r>
              <a:rPr lang="en-US" altLang="ko-KR" dirty="0"/>
              <a:t>Many teachers don’t actively interact with peers through blogs (few meaningful interactions occurred)</a:t>
            </a:r>
            <a:endParaRPr lang="ko-KR" altLang="ko-KR" dirty="0"/>
          </a:p>
          <a:p>
            <a:pPr lvl="1"/>
            <a:r>
              <a:rPr lang="en-US" altLang="ko-KR" dirty="0"/>
              <a:t>Teachers use blogs mainly for data collection and describes merely facts. </a:t>
            </a:r>
            <a:endParaRPr lang="ko-KR" altLang="ko-KR" dirty="0"/>
          </a:p>
          <a:p>
            <a:endParaRPr lang="ko-KR" altLang="ko-KR" dirty="0"/>
          </a:p>
          <a:p>
            <a:r>
              <a:rPr lang="en-US" altLang="ko-KR" sz="2600" dirty="0"/>
              <a:t>Use of blogs as a support for reflection requires more direction and </a:t>
            </a:r>
            <a:r>
              <a:rPr lang="en-US" altLang="ko-KR" sz="2600" dirty="0" smtClean="0"/>
              <a:t>guidance </a:t>
            </a:r>
            <a:r>
              <a:rPr lang="en-US" altLang="ko-KR" sz="1700" dirty="0" smtClean="0"/>
              <a:t>(</a:t>
            </a:r>
            <a:r>
              <a:rPr lang="en-US" altLang="ko-KR" sz="1700" dirty="0" err="1"/>
              <a:t>Killeavy</a:t>
            </a:r>
            <a:r>
              <a:rPr lang="en-US" altLang="ko-KR" sz="1700" dirty="0"/>
              <a:t> &amp; </a:t>
            </a:r>
            <a:r>
              <a:rPr lang="en-US" altLang="ko-KR" sz="1700" dirty="0" err="1"/>
              <a:t>Monlney</a:t>
            </a:r>
            <a:r>
              <a:rPr lang="en-US" altLang="ko-KR" sz="1700" dirty="0"/>
              <a:t>, 2010)</a:t>
            </a:r>
            <a:endParaRPr lang="ko-KR" altLang="ko-KR" sz="17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08520" y="404664"/>
            <a:ext cx="8820472" cy="611976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ko-KR" altLang="ko-KR" dirty="0"/>
          </a:p>
          <a:p>
            <a:r>
              <a:rPr lang="en-US" altLang="ko-KR" sz="2400" dirty="0"/>
              <a:t>Media production course</a:t>
            </a:r>
            <a:endParaRPr lang="ko-KR" altLang="ko-KR" sz="2400" dirty="0"/>
          </a:p>
          <a:p>
            <a:pPr marL="114300" indent="0">
              <a:buNone/>
            </a:pPr>
            <a:r>
              <a:rPr lang="en-US" altLang="ko-KR" sz="2400" dirty="0"/>
              <a:t>-multimedia authoring </a:t>
            </a:r>
            <a:r>
              <a:rPr lang="en-US" altLang="ko-KR" sz="2400" dirty="0" smtClean="0"/>
              <a:t>software</a:t>
            </a:r>
          </a:p>
          <a:p>
            <a:pPr marL="114300" indent="0">
              <a:buNone/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image, video, &amp; audio </a:t>
            </a:r>
            <a:r>
              <a:rPr lang="en-US" altLang="ko-KR" sz="2400" dirty="0" smtClean="0"/>
              <a:t>software</a:t>
            </a:r>
            <a:r>
              <a:rPr lang="en-US" altLang="ko-KR" sz="2400" dirty="0"/>
              <a:t>)</a:t>
            </a:r>
          </a:p>
          <a:p>
            <a:pPr marL="114300" indent="0">
              <a:buNone/>
            </a:pPr>
            <a:endParaRPr lang="ko-KR" altLang="ko-KR" sz="2400" dirty="0"/>
          </a:p>
          <a:p>
            <a:r>
              <a:rPr lang="en-US" altLang="ko-KR" sz="2400" dirty="0"/>
              <a:t>Data collection: 72 blog posts, </a:t>
            </a:r>
            <a:endParaRPr lang="en-US" altLang="ko-KR" sz="2400" dirty="0" smtClean="0"/>
          </a:p>
          <a:p>
            <a:pPr marL="114300" indent="0">
              <a:buNone/>
            </a:pPr>
            <a:r>
              <a:rPr lang="en-US" altLang="ko-KR" sz="2400" dirty="0" smtClean="0"/>
              <a:t>                      895 </a:t>
            </a:r>
            <a:r>
              <a:rPr lang="en-US" altLang="ko-KR" sz="2400" dirty="0"/>
              <a:t>comments, 714 </a:t>
            </a:r>
            <a:r>
              <a:rPr lang="en-US" altLang="ko-KR" sz="2400" dirty="0" smtClean="0"/>
              <a:t>replies</a:t>
            </a:r>
          </a:p>
          <a:p>
            <a:pPr marL="114300" indent="0">
              <a:buNone/>
            </a:pPr>
            <a:endParaRPr lang="ko-KR" altLang="ko-KR" sz="2400" dirty="0"/>
          </a:p>
          <a:p>
            <a:r>
              <a:rPr lang="en-US" altLang="ko-KR" sz="2400" dirty="0"/>
              <a:t>Structured </a:t>
            </a:r>
            <a:r>
              <a:rPr lang="en-US" altLang="ko-KR" sz="2400" dirty="0" smtClean="0"/>
              <a:t>guidance</a:t>
            </a:r>
          </a:p>
          <a:p>
            <a:pPr lvl="1"/>
            <a:r>
              <a:rPr lang="en-US" altLang="ko-KR" sz="2400" dirty="0"/>
              <a:t>target </a:t>
            </a:r>
            <a:r>
              <a:rPr lang="en-US" altLang="ko-KR" sz="2400" dirty="0" smtClean="0"/>
              <a:t>students &amp; objectives</a:t>
            </a:r>
            <a:endParaRPr lang="en-US" altLang="ko-KR" sz="2400" dirty="0"/>
          </a:p>
          <a:p>
            <a:pPr lvl="1"/>
            <a:r>
              <a:rPr lang="en-US" altLang="ko-KR" sz="2400" dirty="0" smtClean="0"/>
              <a:t>methods </a:t>
            </a:r>
            <a:r>
              <a:rPr lang="en-US" altLang="ko-KR" sz="2400" dirty="0"/>
              <a:t>of instructional </a:t>
            </a:r>
            <a:r>
              <a:rPr lang="en-US" altLang="ko-KR" sz="2400" dirty="0" smtClean="0"/>
              <a:t>media  </a:t>
            </a:r>
          </a:p>
          <a:p>
            <a:pPr lvl="1"/>
            <a:r>
              <a:rPr lang="en-US" altLang="ko-KR" sz="2400" dirty="0" smtClean="0"/>
              <a:t>rationale </a:t>
            </a:r>
            <a:r>
              <a:rPr lang="en-US" altLang="ko-KR" sz="2400" dirty="0"/>
              <a:t>for using </a:t>
            </a:r>
            <a:r>
              <a:rPr lang="en-US" altLang="ko-KR" sz="2400" dirty="0" smtClean="0"/>
              <a:t>media</a:t>
            </a:r>
            <a:endParaRPr lang="en-US" altLang="ko-KR" sz="2400" dirty="0"/>
          </a:p>
          <a:p>
            <a:pPr lvl="1"/>
            <a:r>
              <a:rPr lang="en-US" altLang="ko-KR" sz="2400" dirty="0" smtClean="0"/>
              <a:t>overall </a:t>
            </a:r>
            <a:r>
              <a:rPr lang="en-US" altLang="ko-KR" sz="2400" dirty="0"/>
              <a:t>impressions of </a:t>
            </a:r>
          </a:p>
          <a:p>
            <a:pPr marL="411480" lvl="1" indent="0">
              <a:buNone/>
            </a:pPr>
            <a:r>
              <a:rPr lang="en-US" altLang="ko-KR" sz="2400" dirty="0" smtClean="0"/>
              <a:t>    </a:t>
            </a:r>
            <a:r>
              <a:rPr lang="en-US" altLang="ko-KR" sz="2400" dirty="0"/>
              <a:t>instructional media production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30" y="911485"/>
            <a:ext cx="42565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20000" cy="864096"/>
          </a:xfrm>
        </p:spPr>
        <p:txBody>
          <a:bodyPr/>
          <a:lstStyle/>
          <a:p>
            <a:r>
              <a:rPr lang="en-US" altLang="ko-KR" sz="3600" dirty="0" smtClean="0"/>
              <a:t>Findings: patterns of type of statements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700808"/>
            <a:ext cx="7571184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altLang="ko-KR" sz="2400" dirty="0" smtClean="0"/>
              <a:t>&lt;Blog Posts&gt;</a:t>
            </a:r>
          </a:p>
          <a:p>
            <a:r>
              <a:rPr lang="en-US" altLang="ko-KR" sz="2400" dirty="0" smtClean="0"/>
              <a:t>A large number of ‘evaluative’ statements: describing  rationale for the choice of instructional media</a:t>
            </a:r>
          </a:p>
          <a:p>
            <a:r>
              <a:rPr lang="en-US" altLang="ko-KR" sz="2400" dirty="0" smtClean="0"/>
              <a:t>A  great number of ‘reflective’ statements: overall impressions  of instructional media production</a:t>
            </a:r>
          </a:p>
          <a:p>
            <a:endParaRPr lang="en-US" altLang="ko-KR" dirty="0"/>
          </a:p>
          <a:p>
            <a:pPr marL="114300" indent="0">
              <a:buNone/>
            </a:pPr>
            <a:r>
              <a:rPr lang="en-US" altLang="ko-KR" sz="2400" dirty="0" smtClean="0"/>
              <a:t>&lt;Comments &amp; Replies&gt;</a:t>
            </a:r>
          </a:p>
          <a:p>
            <a:r>
              <a:rPr lang="en-US" altLang="ko-KR" sz="2400" dirty="0" smtClean="0"/>
              <a:t>Most of comments were ‘social’ and ‘affirmative’</a:t>
            </a:r>
          </a:p>
          <a:p>
            <a:r>
              <a:rPr lang="en-US" altLang="ko-KR" sz="2400" dirty="0" smtClean="0"/>
              <a:t>Rarely used ‘critical’, suggestive, or ‘reflective’</a:t>
            </a:r>
          </a:p>
          <a:p>
            <a:r>
              <a:rPr lang="en-US" altLang="ko-KR" sz="2400" dirty="0" smtClean="0"/>
              <a:t>Reflective statement frequently occurred in teachers’ replies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38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556792"/>
            <a:ext cx="7499176" cy="441196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b="1" dirty="0"/>
              <a:t>Lee, Y. </a:t>
            </a:r>
            <a:r>
              <a:rPr lang="en-US" altLang="ko-KR" sz="2000" dirty="0" smtClean="0"/>
              <a:t>(2018). </a:t>
            </a:r>
            <a:r>
              <a:rPr lang="en-US" altLang="ko-KR" sz="2000" dirty="0"/>
              <a:t>The influence of structured guidance on pre-service teachers’ blog writing. </a:t>
            </a:r>
            <a:r>
              <a:rPr lang="en-US" altLang="ko-KR" sz="2000" i="1" dirty="0"/>
              <a:t>Australasian Journal of Educational </a:t>
            </a:r>
            <a:r>
              <a:rPr lang="en-US" altLang="ko-KR" sz="2000" i="1" dirty="0" smtClean="0"/>
              <a:t>Technology, 34</a:t>
            </a:r>
            <a:r>
              <a:rPr lang="en-US" altLang="ko-KR" sz="2000" dirty="0" smtClean="0"/>
              <a:t>(3), 30-38. </a:t>
            </a:r>
          </a:p>
          <a:p>
            <a:endParaRPr lang="en-US" altLang="ko-KR" sz="2000" dirty="0"/>
          </a:p>
          <a:p>
            <a:r>
              <a:rPr lang="en-US" altLang="ko-KR" sz="2000" dirty="0" err="1" smtClean="0"/>
              <a:t>Kinzie</a:t>
            </a:r>
            <a:r>
              <a:rPr lang="en-US" altLang="ko-KR" sz="2000" dirty="0"/>
              <a:t>, M. B., Whittaker, J. V., McGuire, P., </a:t>
            </a:r>
            <a:r>
              <a:rPr lang="en-US" altLang="ko-KR" sz="2000" b="1" dirty="0"/>
              <a:t>Lee, Y.</a:t>
            </a:r>
            <a:r>
              <a:rPr lang="en-US" altLang="ko-KR" sz="2000" dirty="0"/>
              <a:t>, &amp; </a:t>
            </a:r>
            <a:r>
              <a:rPr lang="en-US" altLang="ko-KR" sz="2000" dirty="0" err="1"/>
              <a:t>Kilday</a:t>
            </a:r>
            <a:r>
              <a:rPr lang="en-US" altLang="ko-KR" sz="2000" dirty="0"/>
              <a:t>, C. (2015). Research on curricular development for pre-kindergarten mathematics &amp; science.</a:t>
            </a:r>
            <a:r>
              <a:rPr lang="en-US" altLang="ko-KR" sz="2000" i="1" dirty="0"/>
              <a:t> Teachers College Record, 117, 1-40. </a:t>
            </a:r>
            <a:endParaRPr lang="en-US" altLang="ko-KR" sz="2000" i="1" dirty="0" smtClean="0"/>
          </a:p>
          <a:p>
            <a:endParaRPr lang="en-US" altLang="ko-KR" sz="2000" i="1" dirty="0" smtClean="0"/>
          </a:p>
          <a:p>
            <a:r>
              <a:rPr lang="en-US" altLang="ko-KR" sz="2000" b="1" dirty="0" smtClean="0"/>
              <a:t>Lee</a:t>
            </a:r>
            <a:r>
              <a:rPr lang="en-US" altLang="ko-KR" sz="2000" b="1" dirty="0"/>
              <a:t>, Y</a:t>
            </a:r>
            <a:r>
              <a:rPr lang="en-US" altLang="ko-KR" sz="2000" dirty="0"/>
              <a:t>., &amp; </a:t>
            </a:r>
            <a:r>
              <a:rPr lang="en-US" altLang="ko-KR" sz="2000" dirty="0" err="1"/>
              <a:t>Kinzie</a:t>
            </a:r>
            <a:r>
              <a:rPr lang="en-US" altLang="ko-KR" sz="2000" dirty="0"/>
              <a:t>, M. B., Whittaker, J. (2012). Impact of online support for teachers’ open-ended questioning in pre-k science activities. </a:t>
            </a:r>
            <a:r>
              <a:rPr lang="en-US" altLang="ko-KR" sz="2000" i="1" dirty="0"/>
              <a:t>Teaching and Teacher </a:t>
            </a:r>
            <a:r>
              <a:rPr lang="en-US" altLang="ko-KR" sz="2000" dirty="0"/>
              <a:t>Education, </a:t>
            </a:r>
            <a:r>
              <a:rPr lang="en-US" altLang="ko-KR" sz="2000" i="1" dirty="0"/>
              <a:t>28, </a:t>
            </a:r>
            <a:r>
              <a:rPr lang="en-US" altLang="ko-KR" sz="2000" dirty="0" smtClean="0"/>
              <a:t>568-577.</a:t>
            </a:r>
          </a:p>
          <a:p>
            <a:endParaRPr lang="en-US" altLang="ko-KR" sz="2000" dirty="0" smtClean="0"/>
          </a:p>
          <a:p>
            <a:r>
              <a:rPr lang="en-US" altLang="ko-KR" sz="2000" b="1" dirty="0"/>
              <a:t>Lee, Y.</a:t>
            </a:r>
            <a:r>
              <a:rPr lang="en-US" altLang="ko-KR" sz="2000" dirty="0"/>
              <a:t> (2012). Improving pre-service teachers’ instructional design skills through peer feedback: Writing lesson plans with ASSRE model</a:t>
            </a:r>
            <a:r>
              <a:rPr lang="en-US" altLang="ko-KR" sz="2000" i="1" dirty="0"/>
              <a:t>. Korean </a:t>
            </a:r>
            <a:r>
              <a:rPr lang="en-US" altLang="ko-KR" sz="2000" i="1" dirty="0" smtClean="0"/>
              <a:t>Journal </a:t>
            </a:r>
            <a:r>
              <a:rPr lang="en-US" altLang="ko-KR" sz="2000" i="1" dirty="0"/>
              <a:t>of </a:t>
            </a:r>
            <a:r>
              <a:rPr lang="en-US" altLang="ko-KR" sz="2000" i="1" dirty="0" smtClean="0"/>
              <a:t>Educational </a:t>
            </a:r>
            <a:r>
              <a:rPr lang="en-US" altLang="ko-KR" sz="2000" i="1" dirty="0"/>
              <a:t>Technology, 28</a:t>
            </a:r>
            <a:r>
              <a:rPr lang="en-US" altLang="ko-KR" sz="2000" dirty="0"/>
              <a:t>(4), 687-706. </a:t>
            </a:r>
            <a:endParaRPr lang="ko-KR" altLang="ko-KR" sz="2000" dirty="0"/>
          </a:p>
          <a:p>
            <a:endParaRPr lang="ko-KR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99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530626"/>
          </a:xfrm>
        </p:spPr>
        <p:txBody>
          <a:bodyPr/>
          <a:lstStyle/>
          <a:p>
            <a:pPr algn="ctr"/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Thank </a:t>
            </a:r>
            <a:r>
              <a:rPr lang="en-US" altLang="ko-KR" dirty="0"/>
              <a:t>you</a:t>
            </a:r>
            <a:r>
              <a:rPr lang="en-US" altLang="ko-KR" dirty="0" smtClean="0"/>
              <a:t>!</a:t>
            </a:r>
            <a:r>
              <a:rPr lang="en-US" altLang="ko-KR"/>
              <a:t/>
            </a:r>
            <a:br>
              <a:rPr lang="en-US" altLang="ko-KR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1143000"/>
          </a:xfrm>
        </p:spPr>
        <p:txBody>
          <a:bodyPr/>
          <a:lstStyle/>
          <a:p>
            <a:pPr algn="ctr"/>
            <a:r>
              <a:rPr lang="en-US" altLang="ko-KR" dirty="0"/>
              <a:t>O</a:t>
            </a:r>
            <a:r>
              <a:rPr lang="en-US" altLang="ko-KR" dirty="0" smtClean="0"/>
              <a:t>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389" y="1250076"/>
            <a:ext cx="9433048" cy="5573216"/>
          </a:xfrm>
        </p:spPr>
        <p:txBody>
          <a:bodyPr>
            <a:normAutofit/>
          </a:bodyPr>
          <a:lstStyle/>
          <a:p>
            <a:endParaRPr lang="en-US" altLang="ko-KR" sz="2400" b="1" dirty="0" smtClean="0"/>
          </a:p>
          <a:p>
            <a:pPr marL="114300" indent="0">
              <a:buNone/>
            </a:pP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</a:rPr>
              <a:t>&lt;In service teacher education&gt; </a:t>
            </a:r>
            <a:endParaRPr lang="en-US" altLang="ko-KR" sz="3200" b="1" dirty="0"/>
          </a:p>
          <a:p>
            <a:pPr marL="571500" indent="-457200">
              <a:buFont typeface="+mj-lt"/>
              <a:buAutoNum type="arabicPeriod"/>
            </a:pPr>
            <a:r>
              <a:rPr lang="en-US" altLang="ko-KR" sz="2800" dirty="0"/>
              <a:t>Blended teacher professional </a:t>
            </a:r>
            <a:r>
              <a:rPr lang="en-US" altLang="ko-KR" sz="2800" dirty="0" smtClean="0"/>
              <a:t>development</a:t>
            </a:r>
            <a:endParaRPr lang="en-US" altLang="ko-KR" sz="2800" dirty="0"/>
          </a:p>
          <a:p>
            <a:pPr marL="571500" indent="-457200">
              <a:buFont typeface="+mj-lt"/>
              <a:buAutoNum type="arabicPeriod"/>
            </a:pPr>
            <a:r>
              <a:rPr lang="en-US" altLang="ko-KR" sz="2800" dirty="0"/>
              <a:t>Video based modeling for quality questioning</a:t>
            </a:r>
          </a:p>
          <a:p>
            <a:endParaRPr lang="en-US" altLang="ko-KR" sz="2800" dirty="0"/>
          </a:p>
          <a:p>
            <a:pPr marL="114300" indent="0">
              <a:buNone/>
            </a:pPr>
            <a:r>
              <a:rPr lang="en-US" altLang="ko-KR" sz="3200" b="1" dirty="0" smtClean="0">
                <a:solidFill>
                  <a:schemeClr val="bg2">
                    <a:lumMod val="25000"/>
                  </a:schemeClr>
                </a:solidFill>
              </a:rPr>
              <a:t>&lt;Pre-service teacher education&gt;</a:t>
            </a:r>
            <a:endParaRPr lang="en-US" altLang="ko-KR" sz="3200" b="1" dirty="0"/>
          </a:p>
          <a:p>
            <a:pPr marL="571500" indent="-457200">
              <a:buFont typeface="+mj-lt"/>
              <a:buAutoNum type="arabicPeriod" startAt="3"/>
            </a:pPr>
            <a:r>
              <a:rPr lang="en-US" altLang="ko-KR" sz="2800" dirty="0" smtClean="0"/>
              <a:t>Formative </a:t>
            </a:r>
            <a:r>
              <a:rPr lang="en-US" altLang="ko-KR" sz="2800" dirty="0" smtClean="0"/>
              <a:t>evaluation </a:t>
            </a:r>
            <a:r>
              <a:rPr lang="en-US" altLang="ko-KR" sz="2800" dirty="0" smtClean="0"/>
              <a:t>with </a:t>
            </a:r>
            <a:r>
              <a:rPr lang="en-US" altLang="ko-KR" sz="2800" dirty="0"/>
              <a:t>web-based reciprocal peer review system </a:t>
            </a:r>
          </a:p>
          <a:p>
            <a:pPr marL="571500" indent="-457200">
              <a:buFont typeface="+mj-lt"/>
              <a:buAutoNum type="arabicPeriod" startAt="3"/>
            </a:pPr>
            <a:r>
              <a:rPr lang="en-US" altLang="ko-KR" sz="2800" dirty="0"/>
              <a:t>Blogs to foster </a:t>
            </a:r>
            <a:r>
              <a:rPr lang="en-US" altLang="ko-KR" sz="2800" dirty="0" smtClean="0"/>
              <a:t>teachers’ </a:t>
            </a:r>
            <a:r>
              <a:rPr lang="en-US" altLang="ko-KR" sz="2800" dirty="0"/>
              <a:t>reflective thinking </a:t>
            </a:r>
          </a:p>
        </p:txBody>
      </p:sp>
    </p:spTree>
    <p:extLst>
      <p:ext uri="{BB962C8B-B14F-4D97-AF65-F5344CB8AC3E}">
        <p14:creationId xmlns:p14="http://schemas.microsoft.com/office/powerpoint/2010/main" val="12505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32656"/>
            <a:ext cx="8965504" cy="1656184"/>
          </a:xfrm>
        </p:spPr>
        <p:txBody>
          <a:bodyPr>
            <a:normAutofit/>
          </a:bodyPr>
          <a:lstStyle/>
          <a:p>
            <a:r>
              <a:rPr lang="en-US" altLang="ko-KR" sz="3400" dirty="0" smtClean="0"/>
              <a:t>Issues with Technology Integration in Education</a:t>
            </a:r>
            <a:endParaRPr lang="ko-KR" altLang="en-US" sz="34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916832"/>
            <a:ext cx="8028384" cy="4464496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Loaded schools with technology hardware, with very little attention to pedagogical processes </a:t>
            </a:r>
            <a:r>
              <a:rPr lang="en-US" altLang="ko-KR" sz="1600" dirty="0" smtClean="0"/>
              <a:t>(Earle, 2005)</a:t>
            </a:r>
          </a:p>
          <a:p>
            <a:endParaRPr lang="en-US" altLang="ko-KR" sz="1600" dirty="0" smtClean="0"/>
          </a:p>
          <a:p>
            <a:r>
              <a:rPr lang="en-US" altLang="ko-KR" sz="2800" dirty="0" smtClean="0"/>
              <a:t>Teacher training occurred out of context, in a separate course on computer skills </a:t>
            </a:r>
            <a:r>
              <a:rPr lang="en-US" altLang="ko-KR" sz="1700" dirty="0" smtClean="0"/>
              <a:t>(</a:t>
            </a:r>
            <a:r>
              <a:rPr lang="en-US" altLang="ko-KR" sz="1700" dirty="0" err="1" smtClean="0"/>
              <a:t>Vrasida</a:t>
            </a:r>
            <a:r>
              <a:rPr lang="en-US" altLang="ko-KR" sz="1700" dirty="0" smtClean="0"/>
              <a:t> &amp; </a:t>
            </a:r>
            <a:r>
              <a:rPr lang="en-US" altLang="ko-KR" sz="1700" dirty="0" err="1" smtClean="0"/>
              <a:t>McIssac</a:t>
            </a:r>
            <a:r>
              <a:rPr lang="en-US" altLang="ko-KR" sz="1700" dirty="0" smtClean="0"/>
              <a:t>, 2001)</a:t>
            </a:r>
          </a:p>
          <a:p>
            <a:endParaRPr lang="en-US" altLang="ko-KR" sz="1700" dirty="0"/>
          </a:p>
          <a:p>
            <a:endParaRPr lang="en-US" altLang="ko-KR" sz="1700" dirty="0" smtClean="0"/>
          </a:p>
          <a:p>
            <a:r>
              <a:rPr lang="en-US" altLang="ko-KR" sz="2800" dirty="0" smtClean="0"/>
              <a:t>Technology </a:t>
            </a:r>
            <a:r>
              <a:rPr lang="en-US" altLang="ko-KR" sz="2800" dirty="0"/>
              <a:t>as </a:t>
            </a:r>
            <a:r>
              <a:rPr lang="en-US" altLang="ko-KR" sz="2800" dirty="0" smtClean="0"/>
              <a:t>‘</a:t>
            </a:r>
            <a:r>
              <a:rPr lang="en-US" altLang="ko-KR" sz="2800" i="1" dirty="0" smtClean="0"/>
              <a:t>mind tools’  </a:t>
            </a:r>
            <a:r>
              <a:rPr lang="en-US" altLang="ko-KR" sz="2800" dirty="0"/>
              <a:t>to support meaningful learning in teacher education</a:t>
            </a:r>
          </a:p>
          <a:p>
            <a:endParaRPr lang="en-US" altLang="ko-KR" sz="1700" dirty="0"/>
          </a:p>
          <a:p>
            <a:endParaRPr lang="en-US" altLang="ko-KR" sz="1700" dirty="0" smtClean="0"/>
          </a:p>
          <a:p>
            <a:endParaRPr lang="ko-KR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11E-6DC8-4510-9088-4A71C79CF59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022924"/>
      </p:ext>
    </p:extLst>
  </p:cSld>
  <p:clrMapOvr>
    <a:masterClrMapping/>
  </p:clrMapOvr>
  <p:transition advTm="817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728192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Challenges in Teacher Education Programs</a:t>
            </a:r>
            <a:endParaRPr lang="ko-KR" altLang="en-US" sz="40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539552" y="2132856"/>
            <a:ext cx="7560840" cy="3672408"/>
          </a:xfrm>
        </p:spPr>
        <p:txBody>
          <a:bodyPr>
            <a:normAutofit/>
          </a:bodyPr>
          <a:lstStyle/>
          <a:p>
            <a:r>
              <a:rPr lang="en-US" altLang="ko-KR" sz="3000" dirty="0" smtClean="0"/>
              <a:t>Short-term</a:t>
            </a:r>
          </a:p>
          <a:p>
            <a:r>
              <a:rPr lang="en-US" altLang="ko-KR" sz="3000" dirty="0" smtClean="0"/>
              <a:t>Static</a:t>
            </a:r>
          </a:p>
          <a:p>
            <a:r>
              <a:rPr lang="en-US" altLang="ko-KR" sz="3000" dirty="0" smtClean="0"/>
              <a:t>Knowledge or technique-based</a:t>
            </a:r>
          </a:p>
          <a:p>
            <a:r>
              <a:rPr lang="en-US" altLang="ko-KR" sz="3000" dirty="0" smtClean="0"/>
              <a:t>Disconnected from classroom practice</a:t>
            </a:r>
          </a:p>
          <a:p>
            <a:r>
              <a:rPr lang="en-US" altLang="ko-KR" sz="3000" dirty="0" smtClean="0"/>
              <a:t>Fragmented &amp; incoherent</a:t>
            </a:r>
          </a:p>
          <a:p>
            <a:pPr>
              <a:buNone/>
            </a:pPr>
            <a:r>
              <a:rPr lang="en-US" altLang="ko-KR" sz="1800" dirty="0" smtClean="0"/>
              <a:t>    (Ball &amp; Cohen, 1999; </a:t>
            </a:r>
            <a:r>
              <a:rPr lang="en-US" altLang="ko-KR" sz="1800" dirty="0" err="1" smtClean="0"/>
              <a:t>Borko</a:t>
            </a:r>
            <a:r>
              <a:rPr lang="en-US" altLang="ko-KR" sz="1800" dirty="0" smtClean="0"/>
              <a:t>, 2004; </a:t>
            </a:r>
            <a:r>
              <a:rPr lang="en-US" altLang="ko-KR" sz="1800" dirty="0" err="1" smtClean="0"/>
              <a:t>Garet</a:t>
            </a:r>
            <a:r>
              <a:rPr lang="en-US" altLang="ko-KR" sz="1800" dirty="0" smtClean="0"/>
              <a:t> et al., 2001; </a:t>
            </a:r>
            <a:r>
              <a:rPr lang="en-US" altLang="ko-KR" sz="1800" dirty="0" err="1" smtClean="0"/>
              <a:t>Mashburn</a:t>
            </a:r>
            <a:r>
              <a:rPr lang="en-US" altLang="ko-KR" sz="1800" dirty="0" smtClean="0"/>
              <a:t> et al., 2008)</a:t>
            </a:r>
            <a:endParaRPr lang="ko-KR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11E-6DC8-4510-9088-4A71C79CF59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66054"/>
      </p:ext>
    </p:extLst>
  </p:cSld>
  <p:clrMapOvr>
    <a:masterClrMapping/>
  </p:clrMapOvr>
  <p:transition advTm="44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44524" y="327279"/>
            <a:ext cx="8856984" cy="1088366"/>
          </a:xfrm>
        </p:spPr>
        <p:txBody>
          <a:bodyPr lIns="72000" tIns="36000" rIns="72000" bIns="36000">
            <a:spAutoFit/>
          </a:bodyPr>
          <a:lstStyle/>
          <a:p>
            <a:pPr algn="ctr"/>
            <a:r>
              <a:rPr lang="en-US" altLang="ko-KR" sz="3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1.  Blended </a:t>
            </a:r>
            <a:r>
              <a:rPr lang="en-US" altLang="ko-KR" sz="3800" dirty="0" smtClean="0"/>
              <a:t>professional development                  </a:t>
            </a:r>
            <a:r>
              <a:rPr lang="en-US" altLang="ko-KR" sz="1800" dirty="0" smtClean="0"/>
              <a:t>(</a:t>
            </a:r>
            <a:r>
              <a:rPr lang="en-US" altLang="ko-KR" sz="1800" dirty="0" err="1"/>
              <a:t>Kinzie</a:t>
            </a:r>
            <a:r>
              <a:rPr lang="en-US" altLang="ko-KR" sz="1800" dirty="0"/>
              <a:t>, Whittaker, </a:t>
            </a:r>
            <a:r>
              <a:rPr lang="en-US" altLang="ko-KR" sz="1800" dirty="0" err="1"/>
              <a:t>Mcguire</a:t>
            </a:r>
            <a:r>
              <a:rPr lang="en-US" altLang="ko-KR" sz="1800" dirty="0"/>
              <a:t>, Lee, </a:t>
            </a:r>
            <a:r>
              <a:rPr lang="en-US" altLang="ko-KR" sz="1800" dirty="0" err="1"/>
              <a:t>Kilday</a:t>
            </a:r>
            <a:r>
              <a:rPr lang="en-US" altLang="ko-KR" sz="1800" dirty="0"/>
              <a:t>, 2015)</a:t>
            </a:r>
            <a:r>
              <a:rPr lang="en-US" altLang="ko-KR" sz="2800" dirty="0" smtClean="0"/>
              <a:t>                           </a:t>
            </a:r>
            <a:endParaRPr lang="en-US" altLang="ko-KR" sz="2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789542"/>
            <a:ext cx="7632848" cy="1895105"/>
          </a:xfrm>
        </p:spPr>
        <p:txBody>
          <a:bodyPr>
            <a:noAutofit/>
          </a:bodyPr>
          <a:lstStyle/>
          <a:p>
            <a:pPr marL="309563" lvl="1" indent="-277813">
              <a:spcBef>
                <a:spcPct val="0"/>
              </a:spcBef>
              <a:buFont typeface="Arial" charset="0"/>
              <a:buChar char="•"/>
            </a:pPr>
            <a:r>
              <a:rPr lang="en-US" altLang="ko-KR" sz="2800" dirty="0">
                <a:ea typeface="굴림" charset="-127"/>
                <a:cs typeface="Times New Roman" pitchFamily="18" charset="0"/>
              </a:rPr>
              <a:t>L</a:t>
            </a:r>
            <a:r>
              <a:rPr lang="en-US" altLang="ko-KR" sz="2400" dirty="0" smtClean="0">
                <a:ea typeface="굴림" charset="-127"/>
                <a:cs typeface="Times New Roman" pitchFamily="18" charset="0"/>
              </a:rPr>
              <a:t>ong-term, sustained,  &amp; practice-focused </a:t>
            </a:r>
          </a:p>
          <a:p>
            <a:pPr marL="309563" lvl="1" indent="-277813">
              <a:buFont typeface="Arial" charset="0"/>
              <a:buNone/>
            </a:pPr>
            <a:endParaRPr lang="en-US" altLang="ko-KR" sz="1800" dirty="0" smtClean="0">
              <a:ea typeface="굴림" charset="-127"/>
              <a:cs typeface="Times New Roman" pitchFamily="18" charset="0"/>
            </a:endParaRPr>
          </a:p>
          <a:p>
            <a:pPr marL="309563" lvl="1" indent="-277813">
              <a:spcBef>
                <a:spcPts val="0"/>
              </a:spcBef>
              <a:buFont typeface="Arial" charset="0"/>
              <a:buChar char="•"/>
            </a:pPr>
            <a:r>
              <a:rPr lang="en-US" altLang="ko-KR" sz="2400" dirty="0">
                <a:ea typeface="굴림" charset="-127"/>
                <a:cs typeface="Times New Roman" pitchFamily="18" charset="0"/>
              </a:rPr>
              <a:t>Blended Professional </a:t>
            </a:r>
            <a:r>
              <a:rPr lang="en-US" altLang="ko-KR" sz="2400" dirty="0" smtClean="0">
                <a:ea typeface="굴림" charset="-127"/>
                <a:cs typeface="Times New Roman" pitchFamily="18" charset="0"/>
              </a:rPr>
              <a:t>Development</a:t>
            </a:r>
            <a:endParaRPr lang="en-US" altLang="ko-KR" sz="1600" dirty="0" smtClean="0">
              <a:ea typeface="굴림" charset="-127"/>
              <a:cs typeface="Times New Roman" pitchFamily="18" charset="0"/>
            </a:endParaRPr>
          </a:p>
          <a:p>
            <a:pPr marL="758825" lvl="2" indent="-263525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ko-KR" sz="2000" dirty="0">
                <a:ea typeface="굴림" charset="-127"/>
                <a:cs typeface="Times New Roman" pitchFamily="18" charset="0"/>
              </a:rPr>
              <a:t>Online supports:  flexible, scalable &amp; on-going </a:t>
            </a:r>
          </a:p>
          <a:p>
            <a:pPr marL="758825" lvl="2" indent="-263525">
              <a:spcBef>
                <a:spcPts val="0"/>
              </a:spcBef>
              <a:buFont typeface="Courier New" pitchFamily="49" charset="0"/>
              <a:buChar char="o"/>
            </a:pP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Face-to-face supports: cohesions of community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8BFC5D-BFEA-4D98-940D-57C476D98504}" type="slidenum">
              <a:rPr lang="en-US" altLang="ko-KR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ko-KR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03" y="3812800"/>
            <a:ext cx="4916297" cy="3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93501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B050"/>
                </a:solidFill>
              </a:rPr>
              <a:t>&lt;</a:t>
            </a:r>
            <a:r>
              <a:rPr lang="en-US" altLang="ko-KR" sz="2400" dirty="0" err="1" smtClean="0">
                <a:solidFill>
                  <a:srgbClr val="00B050"/>
                </a:solidFill>
              </a:rPr>
              <a:t>MyTeachingPartner</a:t>
            </a:r>
            <a:r>
              <a:rPr lang="en-US" altLang="ko-KR" sz="2400" dirty="0" smtClean="0">
                <a:solidFill>
                  <a:srgbClr val="00B050"/>
                </a:solidFill>
              </a:rPr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Curricular development for Pre-K Math &amp; Science : Design-based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Classroom Assessment Scoring System(CLASS</a:t>
            </a:r>
            <a:r>
              <a:rPr lang="en-US" altLang="ko-KR" dirty="0" smtClean="0"/>
              <a:t>, </a:t>
            </a:r>
            <a:r>
              <a:rPr lang="en-US" altLang="ko-KR" sz="1200" dirty="0" err="1" smtClean="0"/>
              <a:t>Pianta</a:t>
            </a:r>
            <a:r>
              <a:rPr lang="en-US" altLang="ko-KR" sz="1200" dirty="0" smtClean="0"/>
              <a:t> et al., 2007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Large scale randomized field tests </a:t>
            </a:r>
            <a:endParaRPr lang="ko-KR" altLang="en-US" sz="2000" dirty="0"/>
          </a:p>
        </p:txBody>
      </p:sp>
      <p:sp>
        <p:nvSpPr>
          <p:cNvPr id="4" name="아래쪽 화살표 3"/>
          <p:cNvSpPr/>
          <p:nvPr/>
        </p:nvSpPr>
        <p:spPr>
          <a:xfrm>
            <a:off x="3491880" y="227687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1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1143000"/>
          </a:xfrm>
        </p:spPr>
        <p:txBody>
          <a:bodyPr/>
          <a:lstStyle/>
          <a:p>
            <a:r>
              <a:rPr lang="en-US" altLang="ko-KR" sz="4000" dirty="0" smtClean="0">
                <a:latin typeface="Times New Roman" pitchFamily="18" charset="0"/>
                <a:ea typeface="바탕" pitchFamily="18" charset="-127"/>
                <a:cs typeface="Times New Roman" pitchFamily="18" charset="0"/>
              </a:rPr>
              <a:t>Online Teacher Supports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-12154" y="1457384"/>
            <a:ext cx="4343400" cy="5032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dirty="0" smtClean="0">
                <a:solidFill>
                  <a:srgbClr val="00B050"/>
                </a:solidFill>
              </a:rPr>
              <a:t>Web-based </a:t>
            </a:r>
            <a:r>
              <a:rPr lang="en-US" altLang="ko-KR" sz="2800" dirty="0">
                <a:solidFill>
                  <a:srgbClr val="00B050"/>
                </a:solidFill>
              </a:rPr>
              <a:t>Demonstration Videos</a:t>
            </a:r>
            <a:r>
              <a:rPr lang="en-US" altLang="ko-KR" sz="2800" dirty="0"/>
              <a:t>: High quality, </a:t>
            </a:r>
            <a:r>
              <a:rPr lang="en-US" altLang="ko-KR" sz="2800" dirty="0" smtClean="0"/>
              <a:t>high </a:t>
            </a:r>
            <a:r>
              <a:rPr lang="en-US" altLang="ko-KR" sz="2800" dirty="0"/>
              <a:t>fidelity implementations of each activity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ko-K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dirty="0"/>
              <a:t>Teaching Tips </a:t>
            </a:r>
            <a:endParaRPr lang="en-US" altLang="ko-KR" sz="2800" dirty="0" smtClean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dirty="0"/>
              <a:t>Teaching Challenges </a:t>
            </a:r>
            <a:r>
              <a:rPr lang="en-US" altLang="ko-KR" sz="2800" dirty="0" smtClean="0"/>
              <a:t>Videos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ko-KR" sz="2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2800" dirty="0">
                <a:solidFill>
                  <a:srgbClr val="00B050"/>
                </a:solidFill>
              </a:rPr>
              <a:t>Quality Teaching Video Library  (CLASS  Library)</a:t>
            </a:r>
          </a:p>
          <a:p>
            <a:pPr marL="0" eaLnBrk="1" hangingPunct="1">
              <a:spcBef>
                <a:spcPct val="0"/>
              </a:spcBef>
            </a:pPr>
            <a:endParaRPr lang="en-US" altLang="ko-KR" sz="28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4A9FB8-062E-4E26-B066-D2CAA92642D5}" type="slidenum">
              <a:rPr lang="en-US" altLang="ko-KR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ko-KR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9" name="Picture 4" descr="Demonstration vide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28" y="1412775"/>
            <a:ext cx="4712172" cy="5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Questioing video 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92" y="1983324"/>
            <a:ext cx="2864098" cy="21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-278383" y="404664"/>
            <a:ext cx="9144000" cy="1143000"/>
          </a:xfrm>
        </p:spPr>
        <p:txBody>
          <a:bodyPr/>
          <a:lstStyle/>
          <a:p>
            <a:pPr algn="ctr"/>
            <a:r>
              <a:rPr lang="en-US" altLang="ko-KR" sz="3600" dirty="0" smtClean="0"/>
              <a:t>2.  Video based modeling  for </a:t>
            </a:r>
            <a:r>
              <a:rPr lang="en-US" altLang="ko-KR" sz="3600" dirty="0"/>
              <a:t>p</a:t>
            </a:r>
            <a:r>
              <a:rPr lang="en-US" altLang="ko-KR" sz="3600" dirty="0" smtClean="0"/>
              <a:t>romoting </a:t>
            </a:r>
            <a:br>
              <a:rPr lang="en-US" altLang="ko-KR" sz="3600" dirty="0" smtClean="0"/>
            </a:br>
            <a:r>
              <a:rPr lang="en-US" altLang="ko-KR" sz="3600" dirty="0" smtClean="0"/>
              <a:t>teachers’ quality </a:t>
            </a:r>
            <a:r>
              <a:rPr lang="en-US" altLang="ko-KR" sz="3600" dirty="0"/>
              <a:t>q</a:t>
            </a:r>
            <a:r>
              <a:rPr lang="en-US" altLang="ko-KR" sz="3600" dirty="0" smtClean="0"/>
              <a:t>uestioning </a:t>
            </a:r>
            <a:r>
              <a:rPr lang="en-US" altLang="ko-KR" sz="1800" dirty="0" smtClean="0"/>
              <a:t>(Lee, 2012)</a:t>
            </a:r>
            <a:endParaRPr lang="en-US" altLang="ko-KR" sz="1800" dirty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-31968" y="2257398"/>
            <a:ext cx="3312368" cy="4572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ko-KR" sz="2400" dirty="0" smtClean="0">
                <a:ea typeface="굴림" charset="-127"/>
                <a:cs typeface="Times New Roman" pitchFamily="18" charset="0"/>
              </a:rPr>
              <a:t>Questioning Demonstration Videos</a:t>
            </a:r>
            <a:r>
              <a:rPr lang="en-US" altLang="ko-KR" sz="2800" i="1" dirty="0" smtClean="0">
                <a:ea typeface="굴림" charset="-127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ko-KR" sz="2800" dirty="0">
              <a:ea typeface="굴림" charset="-127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dirty="0" smtClean="0">
                <a:ea typeface="굴림" charset="-127"/>
                <a:cs typeface="Times New Roman" pitchFamily="18" charset="0"/>
              </a:rPr>
              <a:t>Bandura’s social cognitive learning theory </a:t>
            </a:r>
            <a:r>
              <a:rPr lang="en-US" altLang="ko-KR" sz="1700" dirty="0">
                <a:ea typeface="굴림" charset="-127"/>
                <a:cs typeface="Times New Roman" pitchFamily="18" charset="0"/>
              </a:rPr>
              <a:t>(Bandura, 1977; 1986</a:t>
            </a:r>
            <a:r>
              <a:rPr lang="en-US" altLang="ko-KR" sz="1700" dirty="0" smtClean="0">
                <a:ea typeface="굴림" charset="-127"/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ko-KR" sz="1700" dirty="0">
              <a:ea typeface="굴림" charset="-127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ko-KR" dirty="0">
                <a:ea typeface="굴림" charset="-127"/>
                <a:cs typeface="Times New Roman" pitchFamily="18" charset="0"/>
              </a:rPr>
              <a:t>Experiential learning theory </a:t>
            </a:r>
            <a:r>
              <a:rPr lang="en-US" altLang="ko-KR" sz="1700" dirty="0" smtClean="0">
                <a:ea typeface="굴림" charset="-127"/>
                <a:cs typeface="Times New Roman" pitchFamily="18" charset="0"/>
              </a:rPr>
              <a:t>(Kolb, 1975; 1984)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ko-KR" sz="14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3531D6-9570-4676-9FF4-053F1E518FDC}" type="slidenum">
              <a:rPr lang="en-US" altLang="ko-KR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en-US" altLang="ko-KR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63" y="1978189"/>
            <a:ext cx="2811786" cy="21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6" y="4282571"/>
            <a:ext cx="2896609" cy="210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63" y="4293410"/>
            <a:ext cx="2724890" cy="213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34" y="1772816"/>
            <a:ext cx="4176464" cy="304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-159318" y="4725144"/>
            <a:ext cx="8712968" cy="299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>
              <a:buClr>
                <a:schemeClr val="accent1"/>
              </a:buClr>
            </a:pPr>
            <a:endParaRPr lang="en-US" altLang="ko-KR" sz="2200" dirty="0"/>
          </a:p>
          <a:p>
            <a:pPr marL="342900" lvl="1">
              <a:buClr>
                <a:schemeClr val="accent1"/>
              </a:buClr>
            </a:pPr>
            <a:r>
              <a:rPr lang="en-US" altLang="ko-KR" sz="2200" dirty="0"/>
              <a:t>Significant indirect effect of web-based questioning-specific supports on students’ syntactic </a:t>
            </a:r>
            <a:r>
              <a:rPr lang="en-US" altLang="ko-KR" sz="2200" dirty="0" smtClean="0"/>
              <a:t>complexity(#of clauses) through </a:t>
            </a:r>
            <a:r>
              <a:rPr lang="en-US" altLang="ko-KR" sz="2200" dirty="0"/>
              <a:t>teachers’ open-ended questions, 95% CI [.077, .893]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65956" y="260648"/>
            <a:ext cx="7620000" cy="864096"/>
          </a:xfrm>
        </p:spPr>
        <p:txBody>
          <a:bodyPr/>
          <a:lstStyle/>
          <a:p>
            <a:r>
              <a:rPr lang="en-US" altLang="ko-KR" sz="3600" dirty="0" smtClean="0"/>
              <a:t>Findings: mediation effects of  video based modeling for questioning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141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1143000"/>
          </a:xfrm>
        </p:spPr>
        <p:txBody>
          <a:bodyPr/>
          <a:lstStyle/>
          <a:p>
            <a:pPr algn="ctr"/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36504"/>
          </a:xfrm>
        </p:spPr>
        <p:txBody>
          <a:bodyPr>
            <a:noAutofit/>
          </a:bodyPr>
          <a:lstStyle/>
          <a:p>
            <a:endParaRPr lang="en-US" altLang="ko-KR" sz="3200" dirty="0"/>
          </a:p>
          <a:p>
            <a:pPr marL="114300" indent="0">
              <a:buNone/>
            </a:pPr>
            <a:r>
              <a:rPr lang="en-US" altLang="ko-KR" sz="3600" b="1" dirty="0" smtClean="0">
                <a:solidFill>
                  <a:schemeClr val="bg2">
                    <a:lumMod val="25000"/>
                  </a:schemeClr>
                </a:solidFill>
              </a:rPr>
              <a:t>&lt;Pre-service teacher education&gt;</a:t>
            </a:r>
          </a:p>
          <a:p>
            <a:pPr marL="114300" indent="0">
              <a:buNone/>
            </a:pPr>
            <a:endParaRPr lang="en-US" altLang="ko-KR" sz="3600" b="1" dirty="0"/>
          </a:p>
          <a:p>
            <a:pPr marL="571500" indent="-457200">
              <a:buFont typeface="+mj-lt"/>
              <a:buAutoNum type="arabicPeriod" startAt="3"/>
            </a:pPr>
            <a:r>
              <a:rPr lang="en-US" altLang="ko-KR" sz="3200" dirty="0" smtClean="0"/>
              <a:t>Formative evaluation with </a:t>
            </a:r>
            <a:r>
              <a:rPr lang="en-US" altLang="ko-KR" sz="3200" dirty="0"/>
              <a:t>web-based reciprocal peer review system </a:t>
            </a:r>
          </a:p>
          <a:p>
            <a:pPr marL="571500" indent="-457200">
              <a:buFont typeface="+mj-lt"/>
              <a:buAutoNum type="arabicPeriod" startAt="3"/>
            </a:pPr>
            <a:r>
              <a:rPr lang="en-US" altLang="ko-KR" sz="3200" dirty="0"/>
              <a:t>Blogs to foster </a:t>
            </a:r>
            <a:r>
              <a:rPr lang="en-US" altLang="ko-KR" sz="3200" dirty="0" smtClean="0"/>
              <a:t>teachers’ </a:t>
            </a:r>
            <a:r>
              <a:rPr lang="en-US" altLang="ko-KR" sz="3200" dirty="0"/>
              <a:t>reflective thinking 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2184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5|5.3|2.7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846</TotalTime>
  <Words>916</Words>
  <Application>Microsoft Office PowerPoint</Application>
  <PresentationFormat>화면 슬라이드 쇼(4:3)</PresentationFormat>
  <Paragraphs>147</Paragraphs>
  <Slides>18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근접</vt:lpstr>
      <vt:lpstr>Technology Integration in Teacher Education</vt:lpstr>
      <vt:lpstr>Outline</vt:lpstr>
      <vt:lpstr>Issues with Technology Integration in Education</vt:lpstr>
      <vt:lpstr>Challenges in Teacher Education Programs</vt:lpstr>
      <vt:lpstr>1.  Blended professional development                  (Kinzie, Whittaker, Mcguire, Lee, Kilday, 2015)                           </vt:lpstr>
      <vt:lpstr>Online Teacher Supports</vt:lpstr>
      <vt:lpstr>2.  Video based modeling  for promoting  teachers’ quality questioning (Lee, 2012)</vt:lpstr>
      <vt:lpstr>Findings: mediation effects of  video based modeling for questioning</vt:lpstr>
      <vt:lpstr>PowerPoint 프레젠테이션</vt:lpstr>
      <vt:lpstr>3.  Formative evaluation with web-based reciprocal peer review system (Lee, 2012)</vt:lpstr>
      <vt:lpstr>SWorRD(Scaffolded Writing and Rewriting in the Discipline) (Cho &amp; Schunn, 2007)</vt:lpstr>
      <vt:lpstr>PowerPoint 프레젠테이션</vt:lpstr>
      <vt:lpstr>Findings: impacts of peer evaluation training</vt:lpstr>
      <vt:lpstr>4.  Blogs to foster teachers’   reflective thinking (Lee, 2018) </vt:lpstr>
      <vt:lpstr>PowerPoint 프레젠테이션</vt:lpstr>
      <vt:lpstr>Findings: patterns of type of statements </vt:lpstr>
      <vt:lpstr>References</vt:lpstr>
      <vt:lpstr>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174</cp:revision>
  <dcterms:created xsi:type="dcterms:W3CDTF">2019-06-07T08:16:14Z</dcterms:created>
  <dcterms:modified xsi:type="dcterms:W3CDTF">2019-06-11T13:11:12Z</dcterms:modified>
</cp:coreProperties>
</file>