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22"/>
  </p:notesMasterIdLst>
  <p:handoutMasterIdLst>
    <p:handoutMasterId r:id="rId23"/>
  </p:handoutMasterIdLst>
  <p:sldIdLst>
    <p:sldId id="276" r:id="rId2"/>
    <p:sldId id="586" r:id="rId3"/>
    <p:sldId id="411" r:id="rId4"/>
    <p:sldId id="600" r:id="rId5"/>
    <p:sldId id="383" r:id="rId6"/>
    <p:sldId id="601" r:id="rId7"/>
    <p:sldId id="412" r:id="rId8"/>
    <p:sldId id="594" r:id="rId9"/>
    <p:sldId id="414" r:id="rId10"/>
    <p:sldId id="413" r:id="rId11"/>
    <p:sldId id="416" r:id="rId12"/>
    <p:sldId id="389" r:id="rId13"/>
    <p:sldId id="391" r:id="rId14"/>
    <p:sldId id="419" r:id="rId15"/>
    <p:sldId id="415" r:id="rId16"/>
    <p:sldId id="417" r:id="rId17"/>
    <p:sldId id="418" r:id="rId18"/>
    <p:sldId id="402" r:id="rId19"/>
    <p:sldId id="364" r:id="rId20"/>
    <p:sldId id="602" r:id="rId21"/>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ũ Thu Hoài"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FA5"/>
    <a:srgbClr val="C4FF1D"/>
    <a:srgbClr val="FF9900"/>
    <a:srgbClr val="75A7D5"/>
    <a:srgbClr val="D9E907"/>
    <a:srgbClr val="A1B63A"/>
    <a:srgbClr val="D0D020"/>
    <a:srgbClr val="D17100"/>
    <a:srgbClr val="07035D"/>
    <a:srgbClr val="354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6619" autoAdjust="0"/>
  </p:normalViewPr>
  <p:slideViewPr>
    <p:cSldViewPr>
      <p:cViewPr varScale="1">
        <p:scale>
          <a:sx n="82" d="100"/>
          <a:sy n="82" d="100"/>
        </p:scale>
        <p:origin x="139" y="53"/>
      </p:cViewPr>
      <p:guideLst>
        <p:guide orient="horz" pos="2160"/>
        <p:guide pos="2880"/>
      </p:guideLst>
    </p:cSldViewPr>
  </p:slideViewPr>
  <p:notesTextViewPr>
    <p:cViewPr>
      <p:scale>
        <a:sx n="50" d="100"/>
        <a:sy n="50" d="100"/>
      </p:scale>
      <p:origin x="0" y="0"/>
    </p:cViewPr>
  </p:notesTextViewPr>
  <p:sorterViewPr>
    <p:cViewPr>
      <p:scale>
        <a:sx n="100" d="100"/>
        <a:sy n="100" d="100"/>
      </p:scale>
      <p:origin x="0" y="0"/>
    </p:cViewPr>
  </p:sorterViewPr>
  <p:notesViewPr>
    <p:cSldViewPr>
      <p:cViewPr varScale="1">
        <p:scale>
          <a:sx n="51" d="100"/>
          <a:sy n="51" d="100"/>
        </p:scale>
        <p:origin x="-2994" y="-108"/>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F47250-6F67-4C0E-A42C-8256965B9DBC}" type="doc">
      <dgm:prSet loTypeId="urn:microsoft.com/office/officeart/2005/8/layout/pyramid2" loCatId="list" qsTypeId="urn:microsoft.com/office/officeart/2005/8/quickstyle/simple1" qsCatId="simple" csTypeId="urn:microsoft.com/office/officeart/2005/8/colors/accent1_2" csCatId="accent1" phldr="1"/>
      <dgm:spPr/>
    </dgm:pt>
    <dgm:pt modelId="{850AC3B7-2A18-404A-A0B1-9F31165DDCDC}">
      <dgm:prSet phldrT="[Text]"/>
      <dgm:spPr/>
      <dgm:t>
        <a:bodyPr/>
        <a:lstStyle/>
        <a:p>
          <a:r>
            <a:rPr lang="en-US" dirty="0"/>
            <a:t>General knowledge </a:t>
          </a:r>
        </a:p>
      </dgm:t>
    </dgm:pt>
    <dgm:pt modelId="{CE359685-DD78-4A84-A0E1-B4D2422CD4FA}" type="parTrans" cxnId="{D7E40363-363B-4E07-B5E5-4574C9798D39}">
      <dgm:prSet/>
      <dgm:spPr/>
      <dgm:t>
        <a:bodyPr/>
        <a:lstStyle/>
        <a:p>
          <a:endParaRPr lang="en-US"/>
        </a:p>
      </dgm:t>
    </dgm:pt>
    <dgm:pt modelId="{373128A1-5BD5-4E2D-AD90-6355D308F87E}" type="sibTrans" cxnId="{D7E40363-363B-4E07-B5E5-4574C9798D39}">
      <dgm:prSet/>
      <dgm:spPr/>
      <dgm:t>
        <a:bodyPr/>
        <a:lstStyle/>
        <a:p>
          <a:endParaRPr lang="en-US"/>
        </a:p>
      </dgm:t>
    </dgm:pt>
    <dgm:pt modelId="{FA4C5A1B-D146-47AB-AE84-9A8E52178468}">
      <dgm:prSet phldrT="[Text]"/>
      <dgm:spPr/>
      <dgm:t>
        <a:bodyPr/>
        <a:lstStyle/>
        <a:p>
          <a:r>
            <a:rPr lang="en-US" dirty="0"/>
            <a:t>Educational knowledge</a:t>
          </a:r>
        </a:p>
      </dgm:t>
    </dgm:pt>
    <dgm:pt modelId="{26CFFD5D-6A77-423A-AA77-0B6AD1823939}" type="parTrans" cxnId="{8CDD788A-D50B-4E59-AEAE-79B2A3CDCC9D}">
      <dgm:prSet/>
      <dgm:spPr/>
      <dgm:t>
        <a:bodyPr/>
        <a:lstStyle/>
        <a:p>
          <a:endParaRPr lang="en-US"/>
        </a:p>
      </dgm:t>
    </dgm:pt>
    <dgm:pt modelId="{569B59C5-EF21-4CAE-8C74-616F4F03DB6D}" type="sibTrans" cxnId="{8CDD788A-D50B-4E59-AEAE-79B2A3CDCC9D}">
      <dgm:prSet/>
      <dgm:spPr/>
      <dgm:t>
        <a:bodyPr/>
        <a:lstStyle/>
        <a:p>
          <a:endParaRPr lang="en-US"/>
        </a:p>
      </dgm:t>
    </dgm:pt>
    <dgm:pt modelId="{3BB3FDCD-2107-4274-89DC-F0D89FDD1FD6}">
      <dgm:prSet phldrT="[Text]"/>
      <dgm:spPr/>
      <dgm:t>
        <a:bodyPr/>
        <a:lstStyle/>
        <a:p>
          <a:r>
            <a:rPr lang="en-US" dirty="0"/>
            <a:t>Subject knowledge </a:t>
          </a:r>
        </a:p>
      </dgm:t>
    </dgm:pt>
    <dgm:pt modelId="{B70EFDB5-CBE1-45D5-B16C-01C2894103DE}" type="parTrans" cxnId="{22CB9AF9-DBE8-44F6-B1AD-278258243BF7}">
      <dgm:prSet/>
      <dgm:spPr/>
      <dgm:t>
        <a:bodyPr/>
        <a:lstStyle/>
        <a:p>
          <a:endParaRPr lang="en-US"/>
        </a:p>
      </dgm:t>
    </dgm:pt>
    <dgm:pt modelId="{84C4974E-217D-42F6-9809-2BD1DB334739}" type="sibTrans" cxnId="{22CB9AF9-DBE8-44F6-B1AD-278258243BF7}">
      <dgm:prSet/>
      <dgm:spPr/>
      <dgm:t>
        <a:bodyPr/>
        <a:lstStyle/>
        <a:p>
          <a:endParaRPr lang="en-US"/>
        </a:p>
      </dgm:t>
    </dgm:pt>
    <dgm:pt modelId="{DE9B6A82-7DD5-40C6-8CAC-6CABE966BF09}">
      <dgm:prSet phldrT="[Text]"/>
      <dgm:spPr/>
      <dgm:t>
        <a:bodyPr/>
        <a:lstStyle/>
        <a:p>
          <a:r>
            <a:rPr lang="en-US" dirty="0"/>
            <a:t>Practicum</a:t>
          </a:r>
        </a:p>
      </dgm:t>
    </dgm:pt>
    <dgm:pt modelId="{1F8B5545-27D9-4C1E-9C48-962B78331C36}" type="parTrans" cxnId="{5F8F3598-45BB-428B-86DF-6824FFE1C4F1}">
      <dgm:prSet/>
      <dgm:spPr/>
      <dgm:t>
        <a:bodyPr/>
        <a:lstStyle/>
        <a:p>
          <a:endParaRPr lang="en-US"/>
        </a:p>
      </dgm:t>
    </dgm:pt>
    <dgm:pt modelId="{20D4E5CE-2E89-44D3-89AE-AA503036476B}" type="sibTrans" cxnId="{5F8F3598-45BB-428B-86DF-6824FFE1C4F1}">
      <dgm:prSet/>
      <dgm:spPr/>
      <dgm:t>
        <a:bodyPr/>
        <a:lstStyle/>
        <a:p>
          <a:endParaRPr lang="en-US"/>
        </a:p>
      </dgm:t>
    </dgm:pt>
    <dgm:pt modelId="{CE21ED2C-6503-4D0D-8A6A-6B7863919842}" type="pres">
      <dgm:prSet presAssocID="{0CF47250-6F67-4C0E-A42C-8256965B9DBC}" presName="compositeShape" presStyleCnt="0">
        <dgm:presLayoutVars>
          <dgm:dir/>
          <dgm:resizeHandles/>
        </dgm:presLayoutVars>
      </dgm:prSet>
      <dgm:spPr/>
    </dgm:pt>
    <dgm:pt modelId="{30FEE0C4-F76B-401A-A6FC-8528B4299F85}" type="pres">
      <dgm:prSet presAssocID="{0CF47250-6F67-4C0E-A42C-8256965B9DBC}" presName="pyramid" presStyleLbl="node1" presStyleIdx="0" presStyleCnt="1"/>
      <dgm:spPr/>
    </dgm:pt>
    <dgm:pt modelId="{6AF4CA4B-285C-4F35-9AE5-F2BF112CB1D1}" type="pres">
      <dgm:prSet presAssocID="{0CF47250-6F67-4C0E-A42C-8256965B9DBC}" presName="theList" presStyleCnt="0"/>
      <dgm:spPr/>
    </dgm:pt>
    <dgm:pt modelId="{B8577F4F-DD4D-46F7-8446-F5DC55E92D93}" type="pres">
      <dgm:prSet presAssocID="{850AC3B7-2A18-404A-A0B1-9F31165DDCDC}" presName="aNode" presStyleLbl="fgAcc1" presStyleIdx="0" presStyleCnt="4">
        <dgm:presLayoutVars>
          <dgm:bulletEnabled val="1"/>
        </dgm:presLayoutVars>
      </dgm:prSet>
      <dgm:spPr/>
    </dgm:pt>
    <dgm:pt modelId="{E841D17D-A931-4436-8E68-D3E4A787D6D1}" type="pres">
      <dgm:prSet presAssocID="{850AC3B7-2A18-404A-A0B1-9F31165DDCDC}" presName="aSpace" presStyleCnt="0"/>
      <dgm:spPr/>
    </dgm:pt>
    <dgm:pt modelId="{83C14670-DF28-4C50-A088-C33B0F948177}" type="pres">
      <dgm:prSet presAssocID="{FA4C5A1B-D146-47AB-AE84-9A8E52178468}" presName="aNode" presStyleLbl="fgAcc1" presStyleIdx="1" presStyleCnt="4">
        <dgm:presLayoutVars>
          <dgm:bulletEnabled val="1"/>
        </dgm:presLayoutVars>
      </dgm:prSet>
      <dgm:spPr/>
    </dgm:pt>
    <dgm:pt modelId="{99EAA9D0-02B4-45AA-ABBC-B6E60F2718D1}" type="pres">
      <dgm:prSet presAssocID="{FA4C5A1B-D146-47AB-AE84-9A8E52178468}" presName="aSpace" presStyleCnt="0"/>
      <dgm:spPr/>
    </dgm:pt>
    <dgm:pt modelId="{711A20AA-EF0E-42F9-85E8-3537DF32ED81}" type="pres">
      <dgm:prSet presAssocID="{3BB3FDCD-2107-4274-89DC-F0D89FDD1FD6}" presName="aNode" presStyleLbl="fgAcc1" presStyleIdx="2" presStyleCnt="4">
        <dgm:presLayoutVars>
          <dgm:bulletEnabled val="1"/>
        </dgm:presLayoutVars>
      </dgm:prSet>
      <dgm:spPr/>
    </dgm:pt>
    <dgm:pt modelId="{6F63A0D9-A9CD-4019-88EB-C2F80250392E}" type="pres">
      <dgm:prSet presAssocID="{3BB3FDCD-2107-4274-89DC-F0D89FDD1FD6}" presName="aSpace" presStyleCnt="0"/>
      <dgm:spPr/>
    </dgm:pt>
    <dgm:pt modelId="{30BCE2F6-A1F6-4A99-9DB1-B9C8B050623C}" type="pres">
      <dgm:prSet presAssocID="{DE9B6A82-7DD5-40C6-8CAC-6CABE966BF09}" presName="aNode" presStyleLbl="fgAcc1" presStyleIdx="3" presStyleCnt="4">
        <dgm:presLayoutVars>
          <dgm:bulletEnabled val="1"/>
        </dgm:presLayoutVars>
      </dgm:prSet>
      <dgm:spPr/>
    </dgm:pt>
    <dgm:pt modelId="{82E3AAA2-71F5-4AD8-A2E8-167FEC989FC2}" type="pres">
      <dgm:prSet presAssocID="{DE9B6A82-7DD5-40C6-8CAC-6CABE966BF09}" presName="aSpace" presStyleCnt="0"/>
      <dgm:spPr/>
    </dgm:pt>
  </dgm:ptLst>
  <dgm:cxnLst>
    <dgm:cxn modelId="{D7E40363-363B-4E07-B5E5-4574C9798D39}" srcId="{0CF47250-6F67-4C0E-A42C-8256965B9DBC}" destId="{850AC3B7-2A18-404A-A0B1-9F31165DDCDC}" srcOrd="0" destOrd="0" parTransId="{CE359685-DD78-4A84-A0E1-B4D2422CD4FA}" sibTransId="{373128A1-5BD5-4E2D-AD90-6355D308F87E}"/>
    <dgm:cxn modelId="{87D5D14D-FD37-47CB-90D3-96662E5ED18B}" type="presOf" srcId="{850AC3B7-2A18-404A-A0B1-9F31165DDCDC}" destId="{B8577F4F-DD4D-46F7-8446-F5DC55E92D93}" srcOrd="0" destOrd="0" presId="urn:microsoft.com/office/officeart/2005/8/layout/pyramid2"/>
    <dgm:cxn modelId="{7ECA877A-72DE-4C00-B913-5C5B3D4F9D53}" type="presOf" srcId="{FA4C5A1B-D146-47AB-AE84-9A8E52178468}" destId="{83C14670-DF28-4C50-A088-C33B0F948177}" srcOrd="0" destOrd="0" presId="urn:microsoft.com/office/officeart/2005/8/layout/pyramid2"/>
    <dgm:cxn modelId="{1002E884-470C-4552-9254-A699938C92F2}" type="presOf" srcId="{0CF47250-6F67-4C0E-A42C-8256965B9DBC}" destId="{CE21ED2C-6503-4D0D-8A6A-6B7863919842}" srcOrd="0" destOrd="0" presId="urn:microsoft.com/office/officeart/2005/8/layout/pyramid2"/>
    <dgm:cxn modelId="{8CDD788A-D50B-4E59-AEAE-79B2A3CDCC9D}" srcId="{0CF47250-6F67-4C0E-A42C-8256965B9DBC}" destId="{FA4C5A1B-D146-47AB-AE84-9A8E52178468}" srcOrd="1" destOrd="0" parTransId="{26CFFD5D-6A77-423A-AA77-0B6AD1823939}" sibTransId="{569B59C5-EF21-4CAE-8C74-616F4F03DB6D}"/>
    <dgm:cxn modelId="{0726F48A-BD1E-44F3-9EC6-28BF91ED1E09}" type="presOf" srcId="{3BB3FDCD-2107-4274-89DC-F0D89FDD1FD6}" destId="{711A20AA-EF0E-42F9-85E8-3537DF32ED81}" srcOrd="0" destOrd="0" presId="urn:microsoft.com/office/officeart/2005/8/layout/pyramid2"/>
    <dgm:cxn modelId="{5F8F3598-45BB-428B-86DF-6824FFE1C4F1}" srcId="{0CF47250-6F67-4C0E-A42C-8256965B9DBC}" destId="{DE9B6A82-7DD5-40C6-8CAC-6CABE966BF09}" srcOrd="3" destOrd="0" parTransId="{1F8B5545-27D9-4C1E-9C48-962B78331C36}" sibTransId="{20D4E5CE-2E89-44D3-89AE-AA503036476B}"/>
    <dgm:cxn modelId="{A218179F-0DB9-4CE9-A8A6-7CD6DDDEF9C8}" type="presOf" srcId="{DE9B6A82-7DD5-40C6-8CAC-6CABE966BF09}" destId="{30BCE2F6-A1F6-4A99-9DB1-B9C8B050623C}" srcOrd="0" destOrd="0" presId="urn:microsoft.com/office/officeart/2005/8/layout/pyramid2"/>
    <dgm:cxn modelId="{22CB9AF9-DBE8-44F6-B1AD-278258243BF7}" srcId="{0CF47250-6F67-4C0E-A42C-8256965B9DBC}" destId="{3BB3FDCD-2107-4274-89DC-F0D89FDD1FD6}" srcOrd="2" destOrd="0" parTransId="{B70EFDB5-CBE1-45D5-B16C-01C2894103DE}" sibTransId="{84C4974E-217D-42F6-9809-2BD1DB334739}"/>
    <dgm:cxn modelId="{F998392E-FD0F-46A9-9D2F-24FB32FFD2E3}" type="presParOf" srcId="{CE21ED2C-6503-4D0D-8A6A-6B7863919842}" destId="{30FEE0C4-F76B-401A-A6FC-8528B4299F85}" srcOrd="0" destOrd="0" presId="urn:microsoft.com/office/officeart/2005/8/layout/pyramid2"/>
    <dgm:cxn modelId="{53CCBDC8-4ECF-4346-8737-877F63466937}" type="presParOf" srcId="{CE21ED2C-6503-4D0D-8A6A-6B7863919842}" destId="{6AF4CA4B-285C-4F35-9AE5-F2BF112CB1D1}" srcOrd="1" destOrd="0" presId="urn:microsoft.com/office/officeart/2005/8/layout/pyramid2"/>
    <dgm:cxn modelId="{6C024A9C-E7B8-4361-B0E2-C7462D3C8B62}" type="presParOf" srcId="{6AF4CA4B-285C-4F35-9AE5-F2BF112CB1D1}" destId="{B8577F4F-DD4D-46F7-8446-F5DC55E92D93}" srcOrd="0" destOrd="0" presId="urn:microsoft.com/office/officeart/2005/8/layout/pyramid2"/>
    <dgm:cxn modelId="{6185DD77-C817-4747-B8CE-E1E919E4D499}" type="presParOf" srcId="{6AF4CA4B-285C-4F35-9AE5-F2BF112CB1D1}" destId="{E841D17D-A931-4436-8E68-D3E4A787D6D1}" srcOrd="1" destOrd="0" presId="urn:microsoft.com/office/officeart/2005/8/layout/pyramid2"/>
    <dgm:cxn modelId="{4B571FCF-A12D-4979-B24C-758F0B0753FA}" type="presParOf" srcId="{6AF4CA4B-285C-4F35-9AE5-F2BF112CB1D1}" destId="{83C14670-DF28-4C50-A088-C33B0F948177}" srcOrd="2" destOrd="0" presId="urn:microsoft.com/office/officeart/2005/8/layout/pyramid2"/>
    <dgm:cxn modelId="{520184D6-1E56-4466-B23C-552162C78F73}" type="presParOf" srcId="{6AF4CA4B-285C-4F35-9AE5-F2BF112CB1D1}" destId="{99EAA9D0-02B4-45AA-ABBC-B6E60F2718D1}" srcOrd="3" destOrd="0" presId="urn:microsoft.com/office/officeart/2005/8/layout/pyramid2"/>
    <dgm:cxn modelId="{C4CC90B6-7315-49C4-8FB3-851AADDBD68C}" type="presParOf" srcId="{6AF4CA4B-285C-4F35-9AE5-F2BF112CB1D1}" destId="{711A20AA-EF0E-42F9-85E8-3537DF32ED81}" srcOrd="4" destOrd="0" presId="urn:microsoft.com/office/officeart/2005/8/layout/pyramid2"/>
    <dgm:cxn modelId="{1E11062C-701C-47BE-B48D-67C58F85C6BA}" type="presParOf" srcId="{6AF4CA4B-285C-4F35-9AE5-F2BF112CB1D1}" destId="{6F63A0D9-A9CD-4019-88EB-C2F80250392E}" srcOrd="5" destOrd="0" presId="urn:microsoft.com/office/officeart/2005/8/layout/pyramid2"/>
    <dgm:cxn modelId="{C146E84A-4358-418C-A232-17A3D434582F}" type="presParOf" srcId="{6AF4CA4B-285C-4F35-9AE5-F2BF112CB1D1}" destId="{30BCE2F6-A1F6-4A99-9DB1-B9C8B050623C}" srcOrd="6" destOrd="0" presId="urn:microsoft.com/office/officeart/2005/8/layout/pyramid2"/>
    <dgm:cxn modelId="{B2B849AA-6B79-4DBE-93C0-FBF95113D299}" type="presParOf" srcId="{6AF4CA4B-285C-4F35-9AE5-F2BF112CB1D1}" destId="{82E3AAA2-71F5-4AD8-A2E8-167FEC989FC2}"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142626-4ABF-4725-9787-DB5BC7C50C4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1EC6E31-3B89-446A-802D-1DB014CD884B}">
      <dgm:prSet phldrT="[Text]"/>
      <dgm:spPr/>
      <dgm:t>
        <a:bodyPr/>
        <a:lstStyle/>
        <a:p>
          <a:r>
            <a:rPr lang="en-US" dirty="0"/>
            <a:t>Educational knowledge / educational sciences </a:t>
          </a:r>
        </a:p>
      </dgm:t>
    </dgm:pt>
    <dgm:pt modelId="{4D8A3CB3-64E2-44FA-9CBB-C85F2069D652}" type="parTrans" cxnId="{EAE8C2E6-9D42-4928-9518-6FD14043AA33}">
      <dgm:prSet/>
      <dgm:spPr/>
      <dgm:t>
        <a:bodyPr/>
        <a:lstStyle/>
        <a:p>
          <a:endParaRPr lang="en-US"/>
        </a:p>
      </dgm:t>
    </dgm:pt>
    <dgm:pt modelId="{97744C94-451E-4F7A-820F-BDD93D3D0033}" type="sibTrans" cxnId="{EAE8C2E6-9D42-4928-9518-6FD14043AA33}">
      <dgm:prSet/>
      <dgm:spPr/>
      <dgm:t>
        <a:bodyPr/>
        <a:lstStyle/>
        <a:p>
          <a:endParaRPr lang="en-US"/>
        </a:p>
      </dgm:t>
    </dgm:pt>
    <dgm:pt modelId="{0F7A09E8-2929-4569-8A97-A0C8513B8616}">
      <dgm:prSet phldrT="[Text]"/>
      <dgm:spPr/>
      <dgm:t>
        <a:bodyPr/>
        <a:lstStyle/>
        <a:p>
          <a:r>
            <a:rPr lang="en-US" dirty="0"/>
            <a:t>Subject knowledge </a:t>
          </a:r>
        </a:p>
      </dgm:t>
    </dgm:pt>
    <dgm:pt modelId="{41E7900D-1CA9-49C4-A4E0-66AB7CCF539D}" type="parTrans" cxnId="{33EC2687-306B-4135-9827-4EEBC25BA7FE}">
      <dgm:prSet/>
      <dgm:spPr/>
      <dgm:t>
        <a:bodyPr/>
        <a:lstStyle/>
        <a:p>
          <a:endParaRPr lang="en-US"/>
        </a:p>
      </dgm:t>
    </dgm:pt>
    <dgm:pt modelId="{CACCD53B-29E4-4FFC-9911-979CD607B973}" type="sibTrans" cxnId="{33EC2687-306B-4135-9827-4EEBC25BA7FE}">
      <dgm:prSet/>
      <dgm:spPr/>
      <dgm:t>
        <a:bodyPr/>
        <a:lstStyle/>
        <a:p>
          <a:endParaRPr lang="en-US"/>
        </a:p>
      </dgm:t>
    </dgm:pt>
    <dgm:pt modelId="{D5CCCBA7-DE07-4FAF-BB2C-3C25F634CEF9}">
      <dgm:prSet phldrT="[Text]"/>
      <dgm:spPr/>
      <dgm:t>
        <a:bodyPr/>
        <a:lstStyle/>
        <a:p>
          <a:r>
            <a:rPr lang="en-US" dirty="0"/>
            <a:t>Methodological knowledge</a:t>
          </a:r>
        </a:p>
      </dgm:t>
    </dgm:pt>
    <dgm:pt modelId="{DD71A5C5-FA95-4BFD-8B8C-ECA2DDD08014}" type="parTrans" cxnId="{E030F119-8761-4AA9-80B8-DB84F716347D}">
      <dgm:prSet/>
      <dgm:spPr/>
      <dgm:t>
        <a:bodyPr/>
        <a:lstStyle/>
        <a:p>
          <a:endParaRPr lang="en-US"/>
        </a:p>
      </dgm:t>
    </dgm:pt>
    <dgm:pt modelId="{DA819716-62A4-4BDC-8918-B437BF6A22E0}" type="sibTrans" cxnId="{E030F119-8761-4AA9-80B8-DB84F716347D}">
      <dgm:prSet/>
      <dgm:spPr/>
      <dgm:t>
        <a:bodyPr/>
        <a:lstStyle/>
        <a:p>
          <a:endParaRPr lang="en-US"/>
        </a:p>
      </dgm:t>
    </dgm:pt>
    <dgm:pt modelId="{F7464F42-09FF-4AAB-B8CB-6C8AF39DBB9E}">
      <dgm:prSet phldrT="[Text]"/>
      <dgm:spPr/>
      <dgm:t>
        <a:bodyPr/>
        <a:lstStyle/>
        <a:p>
          <a:r>
            <a:rPr lang="en-US" dirty="0"/>
            <a:t>Practicum</a:t>
          </a:r>
        </a:p>
      </dgm:t>
    </dgm:pt>
    <dgm:pt modelId="{4C82A4C0-0990-4D26-9E42-D835F1B33F6E}" type="parTrans" cxnId="{328EF7A1-7107-4505-89B3-C90A42BA0C84}">
      <dgm:prSet/>
      <dgm:spPr/>
      <dgm:t>
        <a:bodyPr/>
        <a:lstStyle/>
        <a:p>
          <a:endParaRPr lang="en-US"/>
        </a:p>
      </dgm:t>
    </dgm:pt>
    <dgm:pt modelId="{178B65A5-EE6F-49EE-BB37-53AE325AD32B}" type="sibTrans" cxnId="{328EF7A1-7107-4505-89B3-C90A42BA0C84}">
      <dgm:prSet/>
      <dgm:spPr/>
      <dgm:t>
        <a:bodyPr/>
        <a:lstStyle/>
        <a:p>
          <a:endParaRPr lang="en-US"/>
        </a:p>
      </dgm:t>
    </dgm:pt>
    <dgm:pt modelId="{392AEF73-6FE6-4913-B337-30A79D3B3CA3}" type="pres">
      <dgm:prSet presAssocID="{C1142626-4ABF-4725-9787-DB5BC7C50C41}" presName="linear" presStyleCnt="0">
        <dgm:presLayoutVars>
          <dgm:dir/>
          <dgm:animLvl val="lvl"/>
          <dgm:resizeHandles val="exact"/>
        </dgm:presLayoutVars>
      </dgm:prSet>
      <dgm:spPr/>
    </dgm:pt>
    <dgm:pt modelId="{17AF0BDF-DE2D-44EE-95B7-8804C6A50D0D}" type="pres">
      <dgm:prSet presAssocID="{61EC6E31-3B89-446A-802D-1DB014CD884B}" presName="parentLin" presStyleCnt="0"/>
      <dgm:spPr/>
    </dgm:pt>
    <dgm:pt modelId="{B6414E54-C648-4BE6-86F9-5EA95F19212D}" type="pres">
      <dgm:prSet presAssocID="{61EC6E31-3B89-446A-802D-1DB014CD884B}" presName="parentLeftMargin" presStyleLbl="node1" presStyleIdx="0" presStyleCnt="4"/>
      <dgm:spPr/>
    </dgm:pt>
    <dgm:pt modelId="{4A3C392B-C112-40D6-85AB-5210E58A3164}" type="pres">
      <dgm:prSet presAssocID="{61EC6E31-3B89-446A-802D-1DB014CD884B}" presName="parentText" presStyleLbl="node1" presStyleIdx="0" presStyleCnt="4">
        <dgm:presLayoutVars>
          <dgm:chMax val="0"/>
          <dgm:bulletEnabled val="1"/>
        </dgm:presLayoutVars>
      </dgm:prSet>
      <dgm:spPr/>
    </dgm:pt>
    <dgm:pt modelId="{353088EC-C403-4ED7-8E58-9A2BC2639D5A}" type="pres">
      <dgm:prSet presAssocID="{61EC6E31-3B89-446A-802D-1DB014CD884B}" presName="negativeSpace" presStyleCnt="0"/>
      <dgm:spPr/>
    </dgm:pt>
    <dgm:pt modelId="{E5DE96F4-1D20-481A-9635-D865435F4B02}" type="pres">
      <dgm:prSet presAssocID="{61EC6E31-3B89-446A-802D-1DB014CD884B}" presName="childText" presStyleLbl="conFgAcc1" presStyleIdx="0" presStyleCnt="4">
        <dgm:presLayoutVars>
          <dgm:bulletEnabled val="1"/>
        </dgm:presLayoutVars>
      </dgm:prSet>
      <dgm:spPr/>
    </dgm:pt>
    <dgm:pt modelId="{15C611F9-B203-45CF-A51D-1BB9AA9AA269}" type="pres">
      <dgm:prSet presAssocID="{97744C94-451E-4F7A-820F-BDD93D3D0033}" presName="spaceBetweenRectangles" presStyleCnt="0"/>
      <dgm:spPr/>
    </dgm:pt>
    <dgm:pt modelId="{1DD6B5D5-E41F-41C2-AE5D-62E86A9F13C2}" type="pres">
      <dgm:prSet presAssocID="{0F7A09E8-2929-4569-8A97-A0C8513B8616}" presName="parentLin" presStyleCnt="0"/>
      <dgm:spPr/>
    </dgm:pt>
    <dgm:pt modelId="{80B67D45-5DD1-4AD1-A1BF-21B2092B53E6}" type="pres">
      <dgm:prSet presAssocID="{0F7A09E8-2929-4569-8A97-A0C8513B8616}" presName="parentLeftMargin" presStyleLbl="node1" presStyleIdx="0" presStyleCnt="4"/>
      <dgm:spPr/>
    </dgm:pt>
    <dgm:pt modelId="{2F62DDA5-42EE-444D-B055-872AC98EA3D1}" type="pres">
      <dgm:prSet presAssocID="{0F7A09E8-2929-4569-8A97-A0C8513B8616}" presName="parentText" presStyleLbl="node1" presStyleIdx="1" presStyleCnt="4">
        <dgm:presLayoutVars>
          <dgm:chMax val="0"/>
          <dgm:bulletEnabled val="1"/>
        </dgm:presLayoutVars>
      </dgm:prSet>
      <dgm:spPr/>
    </dgm:pt>
    <dgm:pt modelId="{ED909B9A-8616-4E55-8555-53670195F07E}" type="pres">
      <dgm:prSet presAssocID="{0F7A09E8-2929-4569-8A97-A0C8513B8616}" presName="negativeSpace" presStyleCnt="0"/>
      <dgm:spPr/>
    </dgm:pt>
    <dgm:pt modelId="{BB1A62E8-F439-480A-9608-8FF1FAC15DF5}" type="pres">
      <dgm:prSet presAssocID="{0F7A09E8-2929-4569-8A97-A0C8513B8616}" presName="childText" presStyleLbl="conFgAcc1" presStyleIdx="1" presStyleCnt="4">
        <dgm:presLayoutVars>
          <dgm:bulletEnabled val="1"/>
        </dgm:presLayoutVars>
      </dgm:prSet>
      <dgm:spPr/>
    </dgm:pt>
    <dgm:pt modelId="{C9A8748F-C598-4A76-B3D2-C10DD69503C4}" type="pres">
      <dgm:prSet presAssocID="{CACCD53B-29E4-4FFC-9911-979CD607B973}" presName="spaceBetweenRectangles" presStyleCnt="0"/>
      <dgm:spPr/>
    </dgm:pt>
    <dgm:pt modelId="{C90B3A80-01CF-4752-A2A1-24314E2986AF}" type="pres">
      <dgm:prSet presAssocID="{D5CCCBA7-DE07-4FAF-BB2C-3C25F634CEF9}" presName="parentLin" presStyleCnt="0"/>
      <dgm:spPr/>
    </dgm:pt>
    <dgm:pt modelId="{05F9BD5F-3250-4E25-A845-CF34E413BF70}" type="pres">
      <dgm:prSet presAssocID="{D5CCCBA7-DE07-4FAF-BB2C-3C25F634CEF9}" presName="parentLeftMargin" presStyleLbl="node1" presStyleIdx="1" presStyleCnt="4"/>
      <dgm:spPr/>
    </dgm:pt>
    <dgm:pt modelId="{5018E6E5-3295-4B17-913C-F28E2C917522}" type="pres">
      <dgm:prSet presAssocID="{D5CCCBA7-DE07-4FAF-BB2C-3C25F634CEF9}" presName="parentText" presStyleLbl="node1" presStyleIdx="2" presStyleCnt="4">
        <dgm:presLayoutVars>
          <dgm:chMax val="0"/>
          <dgm:bulletEnabled val="1"/>
        </dgm:presLayoutVars>
      </dgm:prSet>
      <dgm:spPr/>
    </dgm:pt>
    <dgm:pt modelId="{E6B3A04A-C185-46B8-916B-7F3CE3B825FA}" type="pres">
      <dgm:prSet presAssocID="{D5CCCBA7-DE07-4FAF-BB2C-3C25F634CEF9}" presName="negativeSpace" presStyleCnt="0"/>
      <dgm:spPr/>
    </dgm:pt>
    <dgm:pt modelId="{96720BE9-2C61-40F3-A163-919087E176E0}" type="pres">
      <dgm:prSet presAssocID="{D5CCCBA7-DE07-4FAF-BB2C-3C25F634CEF9}" presName="childText" presStyleLbl="conFgAcc1" presStyleIdx="2" presStyleCnt="4">
        <dgm:presLayoutVars>
          <dgm:bulletEnabled val="1"/>
        </dgm:presLayoutVars>
      </dgm:prSet>
      <dgm:spPr/>
    </dgm:pt>
    <dgm:pt modelId="{E102D91C-3C33-412B-A49F-F6F26A883B4A}" type="pres">
      <dgm:prSet presAssocID="{DA819716-62A4-4BDC-8918-B437BF6A22E0}" presName="spaceBetweenRectangles" presStyleCnt="0"/>
      <dgm:spPr/>
    </dgm:pt>
    <dgm:pt modelId="{9FCAE6ED-7EF6-4F1C-ADFC-F7C2F30ACCC1}" type="pres">
      <dgm:prSet presAssocID="{F7464F42-09FF-4AAB-B8CB-6C8AF39DBB9E}" presName="parentLin" presStyleCnt="0"/>
      <dgm:spPr/>
    </dgm:pt>
    <dgm:pt modelId="{A561922F-6B8C-4C04-9D09-B1CEEBB24957}" type="pres">
      <dgm:prSet presAssocID="{F7464F42-09FF-4AAB-B8CB-6C8AF39DBB9E}" presName="parentLeftMargin" presStyleLbl="node1" presStyleIdx="2" presStyleCnt="4"/>
      <dgm:spPr/>
    </dgm:pt>
    <dgm:pt modelId="{FA54031B-4569-4D16-A2CE-826DB4D6CAEF}" type="pres">
      <dgm:prSet presAssocID="{F7464F42-09FF-4AAB-B8CB-6C8AF39DBB9E}" presName="parentText" presStyleLbl="node1" presStyleIdx="3" presStyleCnt="4">
        <dgm:presLayoutVars>
          <dgm:chMax val="0"/>
          <dgm:bulletEnabled val="1"/>
        </dgm:presLayoutVars>
      </dgm:prSet>
      <dgm:spPr/>
    </dgm:pt>
    <dgm:pt modelId="{2A447881-5984-455B-83FE-6451783AB6ED}" type="pres">
      <dgm:prSet presAssocID="{F7464F42-09FF-4AAB-B8CB-6C8AF39DBB9E}" presName="negativeSpace" presStyleCnt="0"/>
      <dgm:spPr/>
    </dgm:pt>
    <dgm:pt modelId="{DE5C064C-AEDE-4675-A863-1878896DA58F}" type="pres">
      <dgm:prSet presAssocID="{F7464F42-09FF-4AAB-B8CB-6C8AF39DBB9E}" presName="childText" presStyleLbl="conFgAcc1" presStyleIdx="3" presStyleCnt="4">
        <dgm:presLayoutVars>
          <dgm:bulletEnabled val="1"/>
        </dgm:presLayoutVars>
      </dgm:prSet>
      <dgm:spPr/>
    </dgm:pt>
  </dgm:ptLst>
  <dgm:cxnLst>
    <dgm:cxn modelId="{E030F119-8761-4AA9-80B8-DB84F716347D}" srcId="{C1142626-4ABF-4725-9787-DB5BC7C50C41}" destId="{D5CCCBA7-DE07-4FAF-BB2C-3C25F634CEF9}" srcOrd="2" destOrd="0" parTransId="{DD71A5C5-FA95-4BFD-8B8C-ECA2DDD08014}" sibTransId="{DA819716-62A4-4BDC-8918-B437BF6A22E0}"/>
    <dgm:cxn modelId="{E339931E-2C3D-415F-A4F7-25E8D518ED88}" type="presOf" srcId="{F7464F42-09FF-4AAB-B8CB-6C8AF39DBB9E}" destId="{A561922F-6B8C-4C04-9D09-B1CEEBB24957}" srcOrd="0" destOrd="0" presId="urn:microsoft.com/office/officeart/2005/8/layout/list1"/>
    <dgm:cxn modelId="{649DF463-2534-4DF2-83D8-5817317DDC3A}" type="presOf" srcId="{D5CCCBA7-DE07-4FAF-BB2C-3C25F634CEF9}" destId="{05F9BD5F-3250-4E25-A845-CF34E413BF70}" srcOrd="0" destOrd="0" presId="urn:microsoft.com/office/officeart/2005/8/layout/list1"/>
    <dgm:cxn modelId="{6DA9C86B-9D60-4C89-9162-8C634CD9399A}" type="presOf" srcId="{61EC6E31-3B89-446A-802D-1DB014CD884B}" destId="{B6414E54-C648-4BE6-86F9-5EA95F19212D}" srcOrd="0" destOrd="0" presId="urn:microsoft.com/office/officeart/2005/8/layout/list1"/>
    <dgm:cxn modelId="{C04D314C-78C0-4C21-B249-35AB13C091D7}" type="presOf" srcId="{0F7A09E8-2929-4569-8A97-A0C8513B8616}" destId="{80B67D45-5DD1-4AD1-A1BF-21B2092B53E6}" srcOrd="0" destOrd="0" presId="urn:microsoft.com/office/officeart/2005/8/layout/list1"/>
    <dgm:cxn modelId="{31C15D4F-4434-4596-AF1B-20BAAC477BB8}" type="presOf" srcId="{C1142626-4ABF-4725-9787-DB5BC7C50C41}" destId="{392AEF73-6FE6-4913-B337-30A79D3B3CA3}" srcOrd="0" destOrd="0" presId="urn:microsoft.com/office/officeart/2005/8/layout/list1"/>
    <dgm:cxn modelId="{1AFC6E5A-37A7-4FBF-84E7-7847200CA506}" type="presOf" srcId="{F7464F42-09FF-4AAB-B8CB-6C8AF39DBB9E}" destId="{FA54031B-4569-4D16-A2CE-826DB4D6CAEF}" srcOrd="1" destOrd="0" presId="urn:microsoft.com/office/officeart/2005/8/layout/list1"/>
    <dgm:cxn modelId="{F3D6F485-3FC5-4848-95D9-5071AB5CF264}" type="presOf" srcId="{61EC6E31-3B89-446A-802D-1DB014CD884B}" destId="{4A3C392B-C112-40D6-85AB-5210E58A3164}" srcOrd="1" destOrd="0" presId="urn:microsoft.com/office/officeart/2005/8/layout/list1"/>
    <dgm:cxn modelId="{33EC2687-306B-4135-9827-4EEBC25BA7FE}" srcId="{C1142626-4ABF-4725-9787-DB5BC7C50C41}" destId="{0F7A09E8-2929-4569-8A97-A0C8513B8616}" srcOrd="1" destOrd="0" parTransId="{41E7900D-1CA9-49C4-A4E0-66AB7CCF539D}" sibTransId="{CACCD53B-29E4-4FFC-9911-979CD607B973}"/>
    <dgm:cxn modelId="{328EF7A1-7107-4505-89B3-C90A42BA0C84}" srcId="{C1142626-4ABF-4725-9787-DB5BC7C50C41}" destId="{F7464F42-09FF-4AAB-B8CB-6C8AF39DBB9E}" srcOrd="3" destOrd="0" parTransId="{4C82A4C0-0990-4D26-9E42-D835F1B33F6E}" sibTransId="{178B65A5-EE6F-49EE-BB37-53AE325AD32B}"/>
    <dgm:cxn modelId="{727944DB-45A6-47FA-A515-5F4BC15F2119}" type="presOf" srcId="{D5CCCBA7-DE07-4FAF-BB2C-3C25F634CEF9}" destId="{5018E6E5-3295-4B17-913C-F28E2C917522}" srcOrd="1" destOrd="0" presId="urn:microsoft.com/office/officeart/2005/8/layout/list1"/>
    <dgm:cxn modelId="{EAE8C2E6-9D42-4928-9518-6FD14043AA33}" srcId="{C1142626-4ABF-4725-9787-DB5BC7C50C41}" destId="{61EC6E31-3B89-446A-802D-1DB014CD884B}" srcOrd="0" destOrd="0" parTransId="{4D8A3CB3-64E2-44FA-9CBB-C85F2069D652}" sibTransId="{97744C94-451E-4F7A-820F-BDD93D3D0033}"/>
    <dgm:cxn modelId="{D242A7FF-6150-4402-BDE2-00DA87B861F3}" type="presOf" srcId="{0F7A09E8-2929-4569-8A97-A0C8513B8616}" destId="{2F62DDA5-42EE-444D-B055-872AC98EA3D1}" srcOrd="1" destOrd="0" presId="urn:microsoft.com/office/officeart/2005/8/layout/list1"/>
    <dgm:cxn modelId="{4C5BB911-DEE1-4333-BAD9-D7409A66482D}" type="presParOf" srcId="{392AEF73-6FE6-4913-B337-30A79D3B3CA3}" destId="{17AF0BDF-DE2D-44EE-95B7-8804C6A50D0D}" srcOrd="0" destOrd="0" presId="urn:microsoft.com/office/officeart/2005/8/layout/list1"/>
    <dgm:cxn modelId="{F822F502-34C3-4D9E-9FDE-A17B59016022}" type="presParOf" srcId="{17AF0BDF-DE2D-44EE-95B7-8804C6A50D0D}" destId="{B6414E54-C648-4BE6-86F9-5EA95F19212D}" srcOrd="0" destOrd="0" presId="urn:microsoft.com/office/officeart/2005/8/layout/list1"/>
    <dgm:cxn modelId="{EA323EB1-B57A-4857-91F4-038C8AE94DC0}" type="presParOf" srcId="{17AF0BDF-DE2D-44EE-95B7-8804C6A50D0D}" destId="{4A3C392B-C112-40D6-85AB-5210E58A3164}" srcOrd="1" destOrd="0" presId="urn:microsoft.com/office/officeart/2005/8/layout/list1"/>
    <dgm:cxn modelId="{054066D9-62FA-4297-94EF-93535F91BAF9}" type="presParOf" srcId="{392AEF73-6FE6-4913-B337-30A79D3B3CA3}" destId="{353088EC-C403-4ED7-8E58-9A2BC2639D5A}" srcOrd="1" destOrd="0" presId="urn:microsoft.com/office/officeart/2005/8/layout/list1"/>
    <dgm:cxn modelId="{1E02CED4-7023-4890-BECE-AAE146A6D937}" type="presParOf" srcId="{392AEF73-6FE6-4913-B337-30A79D3B3CA3}" destId="{E5DE96F4-1D20-481A-9635-D865435F4B02}" srcOrd="2" destOrd="0" presId="urn:microsoft.com/office/officeart/2005/8/layout/list1"/>
    <dgm:cxn modelId="{3C157C60-8CD4-47B6-9F0C-491CAEE0CBCB}" type="presParOf" srcId="{392AEF73-6FE6-4913-B337-30A79D3B3CA3}" destId="{15C611F9-B203-45CF-A51D-1BB9AA9AA269}" srcOrd="3" destOrd="0" presId="urn:microsoft.com/office/officeart/2005/8/layout/list1"/>
    <dgm:cxn modelId="{3A6C47C1-6521-4705-BE3E-738962213010}" type="presParOf" srcId="{392AEF73-6FE6-4913-B337-30A79D3B3CA3}" destId="{1DD6B5D5-E41F-41C2-AE5D-62E86A9F13C2}" srcOrd="4" destOrd="0" presId="urn:microsoft.com/office/officeart/2005/8/layout/list1"/>
    <dgm:cxn modelId="{41930612-5B3F-4235-B45C-36BF404C56CD}" type="presParOf" srcId="{1DD6B5D5-E41F-41C2-AE5D-62E86A9F13C2}" destId="{80B67D45-5DD1-4AD1-A1BF-21B2092B53E6}" srcOrd="0" destOrd="0" presId="urn:microsoft.com/office/officeart/2005/8/layout/list1"/>
    <dgm:cxn modelId="{8452BF56-C605-4255-A734-343DC2A4A970}" type="presParOf" srcId="{1DD6B5D5-E41F-41C2-AE5D-62E86A9F13C2}" destId="{2F62DDA5-42EE-444D-B055-872AC98EA3D1}" srcOrd="1" destOrd="0" presId="urn:microsoft.com/office/officeart/2005/8/layout/list1"/>
    <dgm:cxn modelId="{0519A807-BF72-40C6-9E2D-75D4FF5B91D2}" type="presParOf" srcId="{392AEF73-6FE6-4913-B337-30A79D3B3CA3}" destId="{ED909B9A-8616-4E55-8555-53670195F07E}" srcOrd="5" destOrd="0" presId="urn:microsoft.com/office/officeart/2005/8/layout/list1"/>
    <dgm:cxn modelId="{34838533-D9B5-4C27-8794-E65FD81EEDCE}" type="presParOf" srcId="{392AEF73-6FE6-4913-B337-30A79D3B3CA3}" destId="{BB1A62E8-F439-480A-9608-8FF1FAC15DF5}" srcOrd="6" destOrd="0" presId="urn:microsoft.com/office/officeart/2005/8/layout/list1"/>
    <dgm:cxn modelId="{011E1147-2799-483F-9886-6D8074F78DFD}" type="presParOf" srcId="{392AEF73-6FE6-4913-B337-30A79D3B3CA3}" destId="{C9A8748F-C598-4A76-B3D2-C10DD69503C4}" srcOrd="7" destOrd="0" presId="urn:microsoft.com/office/officeart/2005/8/layout/list1"/>
    <dgm:cxn modelId="{AD867DD9-D582-4CD0-AA9B-9A2D4CB19B48}" type="presParOf" srcId="{392AEF73-6FE6-4913-B337-30A79D3B3CA3}" destId="{C90B3A80-01CF-4752-A2A1-24314E2986AF}" srcOrd="8" destOrd="0" presId="urn:microsoft.com/office/officeart/2005/8/layout/list1"/>
    <dgm:cxn modelId="{C81EDC2E-95E9-4E94-AEF2-B3FE21DE7067}" type="presParOf" srcId="{C90B3A80-01CF-4752-A2A1-24314E2986AF}" destId="{05F9BD5F-3250-4E25-A845-CF34E413BF70}" srcOrd="0" destOrd="0" presId="urn:microsoft.com/office/officeart/2005/8/layout/list1"/>
    <dgm:cxn modelId="{4FF61E3C-98FB-42D8-B4C8-D2544422FE98}" type="presParOf" srcId="{C90B3A80-01CF-4752-A2A1-24314E2986AF}" destId="{5018E6E5-3295-4B17-913C-F28E2C917522}" srcOrd="1" destOrd="0" presId="urn:microsoft.com/office/officeart/2005/8/layout/list1"/>
    <dgm:cxn modelId="{ED222F16-B2A0-4F72-B362-3625C71F7AF7}" type="presParOf" srcId="{392AEF73-6FE6-4913-B337-30A79D3B3CA3}" destId="{E6B3A04A-C185-46B8-916B-7F3CE3B825FA}" srcOrd="9" destOrd="0" presId="urn:microsoft.com/office/officeart/2005/8/layout/list1"/>
    <dgm:cxn modelId="{192176CA-F7EC-494E-88F8-7CD8E3D0D52C}" type="presParOf" srcId="{392AEF73-6FE6-4913-B337-30A79D3B3CA3}" destId="{96720BE9-2C61-40F3-A163-919087E176E0}" srcOrd="10" destOrd="0" presId="urn:microsoft.com/office/officeart/2005/8/layout/list1"/>
    <dgm:cxn modelId="{C2227EA4-878B-47DC-932B-D9F29F9C4508}" type="presParOf" srcId="{392AEF73-6FE6-4913-B337-30A79D3B3CA3}" destId="{E102D91C-3C33-412B-A49F-F6F26A883B4A}" srcOrd="11" destOrd="0" presId="urn:microsoft.com/office/officeart/2005/8/layout/list1"/>
    <dgm:cxn modelId="{CA29E48A-52DB-47AD-B6B9-DCDD4D0F4499}" type="presParOf" srcId="{392AEF73-6FE6-4913-B337-30A79D3B3CA3}" destId="{9FCAE6ED-7EF6-4F1C-ADFC-F7C2F30ACCC1}" srcOrd="12" destOrd="0" presId="urn:microsoft.com/office/officeart/2005/8/layout/list1"/>
    <dgm:cxn modelId="{4B3E19DE-6001-4098-97D2-B033AC1ABF65}" type="presParOf" srcId="{9FCAE6ED-7EF6-4F1C-ADFC-F7C2F30ACCC1}" destId="{A561922F-6B8C-4C04-9D09-B1CEEBB24957}" srcOrd="0" destOrd="0" presId="urn:microsoft.com/office/officeart/2005/8/layout/list1"/>
    <dgm:cxn modelId="{5A24EBA8-91A8-4B77-AEDE-5A688E36B34A}" type="presParOf" srcId="{9FCAE6ED-7EF6-4F1C-ADFC-F7C2F30ACCC1}" destId="{FA54031B-4569-4D16-A2CE-826DB4D6CAEF}" srcOrd="1" destOrd="0" presId="urn:microsoft.com/office/officeart/2005/8/layout/list1"/>
    <dgm:cxn modelId="{30684F87-4DFE-4017-A46E-AE5A07807AF7}" type="presParOf" srcId="{392AEF73-6FE6-4913-B337-30A79D3B3CA3}" destId="{2A447881-5984-455B-83FE-6451783AB6ED}" srcOrd="13" destOrd="0" presId="urn:microsoft.com/office/officeart/2005/8/layout/list1"/>
    <dgm:cxn modelId="{04754F24-21B8-4A8A-B507-8FCF179BB07A}" type="presParOf" srcId="{392AEF73-6FE6-4913-B337-30A79D3B3CA3}" destId="{DE5C064C-AEDE-4675-A863-1878896DA58F}" srcOrd="14"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EE0C4-F76B-401A-A6FC-8528B4299F85}">
      <dsp:nvSpPr>
        <dsp:cNvPr id="0" name=""/>
        <dsp:cNvSpPr/>
      </dsp:nvSpPr>
      <dsp:spPr>
        <a:xfrm>
          <a:off x="378459" y="0"/>
          <a:ext cx="3251200" cy="32512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577F4F-DD4D-46F7-8446-F5DC55E92D93}">
      <dsp:nvSpPr>
        <dsp:cNvPr id="0" name=""/>
        <dsp:cNvSpPr/>
      </dsp:nvSpPr>
      <dsp:spPr>
        <a:xfrm>
          <a:off x="2004060" y="325437"/>
          <a:ext cx="2113280" cy="57785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General knowledge </a:t>
          </a:r>
        </a:p>
      </dsp:txBody>
      <dsp:txXfrm>
        <a:off x="2032268" y="353645"/>
        <a:ext cx="2056864" cy="521434"/>
      </dsp:txXfrm>
    </dsp:sp>
    <dsp:sp modelId="{83C14670-DF28-4C50-A088-C33B0F948177}">
      <dsp:nvSpPr>
        <dsp:cNvPr id="0" name=""/>
        <dsp:cNvSpPr/>
      </dsp:nvSpPr>
      <dsp:spPr>
        <a:xfrm>
          <a:off x="2004060" y="975518"/>
          <a:ext cx="2113280" cy="57785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Educational knowledge</a:t>
          </a:r>
        </a:p>
      </dsp:txBody>
      <dsp:txXfrm>
        <a:off x="2032268" y="1003726"/>
        <a:ext cx="2056864" cy="521434"/>
      </dsp:txXfrm>
    </dsp:sp>
    <dsp:sp modelId="{711A20AA-EF0E-42F9-85E8-3537DF32ED81}">
      <dsp:nvSpPr>
        <dsp:cNvPr id="0" name=""/>
        <dsp:cNvSpPr/>
      </dsp:nvSpPr>
      <dsp:spPr>
        <a:xfrm>
          <a:off x="2004060" y="1625599"/>
          <a:ext cx="2113280" cy="57785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Subject knowledge </a:t>
          </a:r>
        </a:p>
      </dsp:txBody>
      <dsp:txXfrm>
        <a:off x="2032268" y="1653807"/>
        <a:ext cx="2056864" cy="521434"/>
      </dsp:txXfrm>
    </dsp:sp>
    <dsp:sp modelId="{30BCE2F6-A1F6-4A99-9DB1-B9C8B050623C}">
      <dsp:nvSpPr>
        <dsp:cNvPr id="0" name=""/>
        <dsp:cNvSpPr/>
      </dsp:nvSpPr>
      <dsp:spPr>
        <a:xfrm>
          <a:off x="2004060" y="2275681"/>
          <a:ext cx="2113280" cy="57785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Practicum</a:t>
          </a:r>
        </a:p>
      </dsp:txBody>
      <dsp:txXfrm>
        <a:off x="2032268" y="2303889"/>
        <a:ext cx="2056864" cy="5214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DE96F4-1D20-481A-9635-D865435F4B02}">
      <dsp:nvSpPr>
        <dsp:cNvPr id="0" name=""/>
        <dsp:cNvSpPr/>
      </dsp:nvSpPr>
      <dsp:spPr>
        <a:xfrm>
          <a:off x="0" y="491540"/>
          <a:ext cx="3505200"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C392B-C112-40D6-85AB-5210E58A3164}">
      <dsp:nvSpPr>
        <dsp:cNvPr id="0" name=""/>
        <dsp:cNvSpPr/>
      </dsp:nvSpPr>
      <dsp:spPr>
        <a:xfrm>
          <a:off x="175260" y="255380"/>
          <a:ext cx="245364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742" tIns="0" rIns="92742" bIns="0" numCol="1" spcCol="1270" anchor="ctr" anchorCtr="0">
          <a:noAutofit/>
        </a:bodyPr>
        <a:lstStyle/>
        <a:p>
          <a:pPr marL="0" lvl="0" indent="0" algn="l" defTabSz="711200">
            <a:lnSpc>
              <a:spcPct val="90000"/>
            </a:lnSpc>
            <a:spcBef>
              <a:spcPct val="0"/>
            </a:spcBef>
            <a:spcAft>
              <a:spcPct val="35000"/>
            </a:spcAft>
            <a:buNone/>
          </a:pPr>
          <a:r>
            <a:rPr lang="en-US" sz="1600" kern="1200" dirty="0"/>
            <a:t>Educational knowledge / educational sciences </a:t>
          </a:r>
        </a:p>
      </dsp:txBody>
      <dsp:txXfrm>
        <a:off x="198317" y="278437"/>
        <a:ext cx="2407526" cy="426206"/>
      </dsp:txXfrm>
    </dsp:sp>
    <dsp:sp modelId="{BB1A62E8-F439-480A-9608-8FF1FAC15DF5}">
      <dsp:nvSpPr>
        <dsp:cNvPr id="0" name=""/>
        <dsp:cNvSpPr/>
      </dsp:nvSpPr>
      <dsp:spPr>
        <a:xfrm>
          <a:off x="0" y="1217300"/>
          <a:ext cx="3505200"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62DDA5-42EE-444D-B055-872AC98EA3D1}">
      <dsp:nvSpPr>
        <dsp:cNvPr id="0" name=""/>
        <dsp:cNvSpPr/>
      </dsp:nvSpPr>
      <dsp:spPr>
        <a:xfrm>
          <a:off x="175260" y="981140"/>
          <a:ext cx="245364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742" tIns="0" rIns="92742" bIns="0" numCol="1" spcCol="1270" anchor="ctr" anchorCtr="0">
          <a:noAutofit/>
        </a:bodyPr>
        <a:lstStyle/>
        <a:p>
          <a:pPr marL="0" lvl="0" indent="0" algn="l" defTabSz="711200">
            <a:lnSpc>
              <a:spcPct val="90000"/>
            </a:lnSpc>
            <a:spcBef>
              <a:spcPct val="0"/>
            </a:spcBef>
            <a:spcAft>
              <a:spcPct val="35000"/>
            </a:spcAft>
            <a:buNone/>
          </a:pPr>
          <a:r>
            <a:rPr lang="en-US" sz="1600" kern="1200" dirty="0"/>
            <a:t>Subject knowledge </a:t>
          </a:r>
        </a:p>
      </dsp:txBody>
      <dsp:txXfrm>
        <a:off x="198317" y="1004197"/>
        <a:ext cx="2407526" cy="426206"/>
      </dsp:txXfrm>
    </dsp:sp>
    <dsp:sp modelId="{96720BE9-2C61-40F3-A163-919087E176E0}">
      <dsp:nvSpPr>
        <dsp:cNvPr id="0" name=""/>
        <dsp:cNvSpPr/>
      </dsp:nvSpPr>
      <dsp:spPr>
        <a:xfrm>
          <a:off x="0" y="1943060"/>
          <a:ext cx="3505200"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18E6E5-3295-4B17-913C-F28E2C917522}">
      <dsp:nvSpPr>
        <dsp:cNvPr id="0" name=""/>
        <dsp:cNvSpPr/>
      </dsp:nvSpPr>
      <dsp:spPr>
        <a:xfrm>
          <a:off x="175260" y="1706900"/>
          <a:ext cx="245364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742" tIns="0" rIns="92742" bIns="0" numCol="1" spcCol="1270" anchor="ctr" anchorCtr="0">
          <a:noAutofit/>
        </a:bodyPr>
        <a:lstStyle/>
        <a:p>
          <a:pPr marL="0" lvl="0" indent="0" algn="l" defTabSz="711200">
            <a:lnSpc>
              <a:spcPct val="90000"/>
            </a:lnSpc>
            <a:spcBef>
              <a:spcPct val="0"/>
            </a:spcBef>
            <a:spcAft>
              <a:spcPct val="35000"/>
            </a:spcAft>
            <a:buNone/>
          </a:pPr>
          <a:r>
            <a:rPr lang="en-US" sz="1600" kern="1200" dirty="0"/>
            <a:t>Methodological knowledge</a:t>
          </a:r>
        </a:p>
      </dsp:txBody>
      <dsp:txXfrm>
        <a:off x="198317" y="1729957"/>
        <a:ext cx="2407526" cy="426206"/>
      </dsp:txXfrm>
    </dsp:sp>
    <dsp:sp modelId="{DE5C064C-AEDE-4675-A863-1878896DA58F}">
      <dsp:nvSpPr>
        <dsp:cNvPr id="0" name=""/>
        <dsp:cNvSpPr/>
      </dsp:nvSpPr>
      <dsp:spPr>
        <a:xfrm>
          <a:off x="0" y="2668820"/>
          <a:ext cx="3505200"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54031B-4569-4D16-A2CE-826DB4D6CAEF}">
      <dsp:nvSpPr>
        <dsp:cNvPr id="0" name=""/>
        <dsp:cNvSpPr/>
      </dsp:nvSpPr>
      <dsp:spPr>
        <a:xfrm>
          <a:off x="175260" y="2432660"/>
          <a:ext cx="245364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742" tIns="0" rIns="92742" bIns="0" numCol="1" spcCol="1270" anchor="ctr" anchorCtr="0">
          <a:noAutofit/>
        </a:bodyPr>
        <a:lstStyle/>
        <a:p>
          <a:pPr marL="0" lvl="0" indent="0" algn="l" defTabSz="711200">
            <a:lnSpc>
              <a:spcPct val="90000"/>
            </a:lnSpc>
            <a:spcBef>
              <a:spcPct val="0"/>
            </a:spcBef>
            <a:spcAft>
              <a:spcPct val="35000"/>
            </a:spcAft>
            <a:buNone/>
          </a:pPr>
          <a:r>
            <a:rPr lang="en-US" sz="1600" kern="1200" dirty="0"/>
            <a:t>Practicum</a:t>
          </a:r>
        </a:p>
      </dsp:txBody>
      <dsp:txXfrm>
        <a:off x="198317" y="2455717"/>
        <a:ext cx="2407526"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7DD25E2D-8756-4C39-ABA6-B47C98674235}" type="datetimeFigureOut">
              <a:rPr lang="en-US" smtClean="0"/>
              <a:t>6/12/2019</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489D028-3C2D-47CC-93EB-DD37248BFB9D}" type="slidenum">
              <a:rPr lang="en-US" smtClean="0"/>
              <a:t>‹#›</a:t>
            </a:fld>
            <a:endParaRPr lang="en-US"/>
          </a:p>
        </p:txBody>
      </p:sp>
    </p:spTree>
    <p:extLst>
      <p:ext uri="{BB962C8B-B14F-4D97-AF65-F5344CB8AC3E}">
        <p14:creationId xmlns:p14="http://schemas.microsoft.com/office/powerpoint/2010/main" val="2477044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4E2BFFC-179A-4DA5-A2FF-EF6606765F17}" type="datetimeFigureOut">
              <a:rPr lang="en-US"/>
              <a:pPr>
                <a:defRPr/>
              </a:pPr>
              <a:t>6/12/2019</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2B979B6-8E7C-4E90-8C9D-F537DFD7086F}" type="slidenum">
              <a:rPr lang="en-US"/>
              <a:pPr>
                <a:defRPr/>
              </a:pPr>
              <a:t>‹#›</a:t>
            </a:fld>
            <a:endParaRPr lang="en-US"/>
          </a:p>
        </p:txBody>
      </p:sp>
    </p:spTree>
    <p:extLst>
      <p:ext uri="{BB962C8B-B14F-4D97-AF65-F5344CB8AC3E}">
        <p14:creationId xmlns:p14="http://schemas.microsoft.com/office/powerpoint/2010/main" val="1926124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B979B6-8E7C-4E90-8C9D-F537DFD7086F}" type="slidenum">
              <a:rPr lang="en-US" smtClean="0"/>
              <a:pPr>
                <a:defRPr/>
              </a:pPr>
              <a:t>1</a:t>
            </a:fld>
            <a:endParaRPr lang="en-US"/>
          </a:p>
        </p:txBody>
      </p:sp>
    </p:spTree>
    <p:extLst>
      <p:ext uri="{BB962C8B-B14F-4D97-AF65-F5344CB8AC3E}">
        <p14:creationId xmlns:p14="http://schemas.microsoft.com/office/powerpoint/2010/main" val="2862236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err="1"/>
              <a:t>Nên</a:t>
            </a:r>
            <a:r>
              <a:rPr lang="en-US" sz="2800" dirty="0"/>
              <a:t> </a:t>
            </a:r>
            <a:r>
              <a:rPr lang="en-US" sz="2800" dirty="0" err="1"/>
              <a:t>để</a:t>
            </a:r>
            <a:r>
              <a:rPr lang="en-US" sz="2800" dirty="0"/>
              <a:t> </a:t>
            </a:r>
            <a:r>
              <a:rPr lang="en-US" sz="2800" dirty="0" err="1"/>
              <a:t>tiêu</a:t>
            </a:r>
            <a:r>
              <a:rPr lang="en-US" sz="2800" dirty="0"/>
              <a:t> </a:t>
            </a:r>
            <a:r>
              <a:rPr lang="en-US" sz="2800" dirty="0" err="1"/>
              <a:t>đề</a:t>
            </a:r>
            <a:r>
              <a:rPr lang="en-US" sz="2800" dirty="0"/>
              <a:t>: </a:t>
            </a:r>
            <a:r>
              <a:rPr lang="en-US" sz="2800" dirty="0" err="1"/>
              <a:t>Tổng</a:t>
            </a:r>
            <a:r>
              <a:rPr lang="en-US" sz="2800" dirty="0"/>
              <a:t> </a:t>
            </a:r>
            <a:r>
              <a:rPr lang="en-US" sz="2800" dirty="0" err="1"/>
              <a:t>quan</a:t>
            </a:r>
            <a:r>
              <a:rPr lang="en-US" sz="2800" dirty="0"/>
              <a:t> </a:t>
            </a:r>
            <a:r>
              <a:rPr lang="en-US" sz="2800" dirty="0" err="1"/>
              <a:t>một</a:t>
            </a:r>
            <a:r>
              <a:rPr lang="en-US" sz="2800" dirty="0"/>
              <a:t> </a:t>
            </a:r>
            <a:r>
              <a:rPr lang="en-US" sz="2800" dirty="0" err="1"/>
              <a:t>số</a:t>
            </a:r>
            <a:r>
              <a:rPr lang="en-US" sz="2800" dirty="0"/>
              <a:t> CT </a:t>
            </a:r>
            <a:r>
              <a:rPr lang="en-US" sz="2800" dirty="0" err="1"/>
              <a:t>dào</a:t>
            </a:r>
            <a:r>
              <a:rPr lang="en-US" sz="2800" dirty="0"/>
              <a:t> </a:t>
            </a:r>
            <a:r>
              <a:rPr lang="en-US" sz="2800" dirty="0" err="1"/>
              <a:t>tạo</a:t>
            </a:r>
            <a:r>
              <a:rPr lang="en-US" sz="2800" dirty="0"/>
              <a:t> GV </a:t>
            </a:r>
            <a:r>
              <a:rPr lang="en-US" sz="2800" dirty="0" err="1"/>
              <a:t>trên</a:t>
            </a:r>
            <a:r>
              <a:rPr lang="en-US" sz="2800" dirty="0"/>
              <a:t> </a:t>
            </a:r>
            <a:r>
              <a:rPr lang="en-US" sz="2800" dirty="0" err="1"/>
              <a:t>thế</a:t>
            </a:r>
            <a:r>
              <a:rPr lang="en-US" sz="2800" dirty="0"/>
              <a:t> </a:t>
            </a:r>
            <a:r>
              <a:rPr lang="en-US" sz="2800" dirty="0" err="1"/>
              <a:t>giới</a:t>
            </a:r>
            <a:r>
              <a:rPr lang="en-US" sz="2800" dirty="0"/>
              <a:t>;</a:t>
            </a:r>
          </a:p>
          <a:p>
            <a:endParaRPr lang="en-US" sz="2800" dirty="0"/>
          </a:p>
          <a:p>
            <a:endParaRPr lang="en-US" sz="2800" dirty="0"/>
          </a:p>
          <a:p>
            <a:endParaRPr lang="en-US" sz="1400" dirty="0"/>
          </a:p>
        </p:txBody>
      </p:sp>
      <p:sp>
        <p:nvSpPr>
          <p:cNvPr id="4" name="Slide Number Placeholder 3"/>
          <p:cNvSpPr>
            <a:spLocks noGrp="1"/>
          </p:cNvSpPr>
          <p:nvPr>
            <p:ph type="sldNum" sz="quarter" idx="10"/>
          </p:nvPr>
        </p:nvSpPr>
        <p:spPr/>
        <p:txBody>
          <a:bodyPr/>
          <a:lstStyle/>
          <a:p>
            <a:pPr>
              <a:defRPr/>
            </a:pPr>
            <a:fld id="{42B979B6-8E7C-4E90-8C9D-F537DFD7086F}" type="slidenum">
              <a:rPr lang="en-US" smtClean="0"/>
              <a:pPr>
                <a:defRPr/>
              </a:pPr>
              <a:t>5</a:t>
            </a:fld>
            <a:endParaRPr lang="en-US"/>
          </a:p>
        </p:txBody>
      </p:sp>
    </p:spTree>
    <p:extLst>
      <p:ext uri="{BB962C8B-B14F-4D97-AF65-F5344CB8AC3E}">
        <p14:creationId xmlns:p14="http://schemas.microsoft.com/office/powerpoint/2010/main" val="4036224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CFDC648A-BCC5-426C-ABE4-73B899099505}"/>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7CC6F32A-D6C7-46B5-AE97-0494123017AC}"/>
              </a:ext>
            </a:extLst>
          </p:cNvPr>
          <p:cNvSpPr>
            <a:spLocks noGrp="1" noChangeArrowheads="1"/>
          </p:cNvSpPr>
          <p:nvPr>
            <p:ph type="body" idx="1"/>
          </p:nvPr>
        </p:nvSpPr>
        <p:spPr>
          <a:noFill/>
        </p:spPr>
        <p:txBody>
          <a:bodyPr/>
          <a:lstStyle/>
          <a:p>
            <a:r>
              <a:rPr lang="nb-NO" altLang="en-US">
                <a:latin typeface="Arial" panose="020B0604020202020204" pitchFamily="34" charset="0"/>
              </a:rPr>
              <a:t>. </a:t>
            </a:r>
            <a:r>
              <a:rPr lang="nb-NO" altLang="en-US" i="1">
                <a:latin typeface="Arial" panose="020B0604020202020204" pitchFamily="34" charset="0"/>
              </a:rPr>
              <a:t>Phẩm chất </a:t>
            </a:r>
            <a:r>
              <a:rPr lang="nb-NO" altLang="en-US">
                <a:latin typeface="Arial" panose="020B0604020202020204" pitchFamily="34" charset="0"/>
              </a:rPr>
              <a:t>là tư tưởng, đạo đức, lối sống trong thực hiện công việc, nhiệm vụ của giáo viên.</a:t>
            </a:r>
            <a:endParaRPr lang="en-US" altLang="en-US">
              <a:latin typeface="Arial" panose="020B0604020202020204" pitchFamily="34" charset="0"/>
            </a:endParaRPr>
          </a:p>
          <a:p>
            <a:r>
              <a:rPr lang="nb-NO" altLang="en-US">
                <a:latin typeface="Arial" panose="020B0604020202020204" pitchFamily="34" charset="0"/>
              </a:rPr>
              <a:t>2.</a:t>
            </a:r>
            <a:r>
              <a:rPr lang="nb-NO" altLang="en-US" i="1">
                <a:latin typeface="Arial" panose="020B0604020202020204" pitchFamily="34" charset="0"/>
              </a:rPr>
              <a:t> Năng lực </a:t>
            </a:r>
            <a:r>
              <a:rPr lang="nb-NO" altLang="en-US">
                <a:latin typeface="Arial" panose="020B0604020202020204" pitchFamily="34" charset="0"/>
              </a:rPr>
              <a:t>là khả năng thực hiện công việc, nhiệm vụ của giáo viên.</a:t>
            </a:r>
            <a:endParaRPr lang="en-US"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0EB9FA65-E380-4486-A4DF-238AE1669512}"/>
              </a:ext>
            </a:extLst>
          </p:cNvPr>
          <p:cNvSpPr>
            <a:spLocks noGrp="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5EAA56D4-BE60-4BB8-A2B2-D68585BC4E70}" type="slidenum">
              <a:rPr lang="ru-RU" altLang="en-US" b="0" smtClean="0"/>
              <a:pPr/>
              <a:t>8</a:t>
            </a:fld>
            <a:endParaRPr lang="ru-RU" altLang="en-US" b="0"/>
          </a:p>
        </p:txBody>
      </p:sp>
    </p:spTree>
    <p:extLst>
      <p:ext uri="{BB962C8B-B14F-4D97-AF65-F5344CB8AC3E}">
        <p14:creationId xmlns:p14="http://schemas.microsoft.com/office/powerpoint/2010/main" val="1067816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Cần</a:t>
            </a:r>
            <a:r>
              <a:rPr lang="en-US" dirty="0"/>
              <a:t> </a:t>
            </a:r>
            <a:r>
              <a:rPr lang="en-US" dirty="0" err="1"/>
              <a:t>có</a:t>
            </a:r>
            <a:r>
              <a:rPr lang="en-US" dirty="0"/>
              <a:t> </a:t>
            </a:r>
            <a:r>
              <a:rPr lang="en-US" dirty="0" err="1"/>
              <a:t>một</a:t>
            </a:r>
            <a:r>
              <a:rPr lang="en-US" dirty="0"/>
              <a:t> slide </a:t>
            </a:r>
            <a:r>
              <a:rPr lang="en-US" dirty="0" err="1"/>
              <a:t>nêu</a:t>
            </a:r>
            <a:r>
              <a:rPr lang="en-US" dirty="0"/>
              <a:t> </a:t>
            </a:r>
            <a:r>
              <a:rPr lang="vi-VN" dirty="0"/>
              <a:t>ư</a:t>
            </a:r>
            <a:r>
              <a:rPr lang="en-US" dirty="0"/>
              <a:t>u </a:t>
            </a:r>
            <a:r>
              <a:rPr lang="en-US" dirty="0" err="1"/>
              <a:t>điểm</a:t>
            </a:r>
            <a:r>
              <a:rPr lang="en-US" dirty="0"/>
              <a:t> </a:t>
            </a:r>
            <a:r>
              <a:rPr lang="en-US" dirty="0" err="1"/>
              <a:t>và</a:t>
            </a:r>
            <a:r>
              <a:rPr lang="en-US" dirty="0"/>
              <a:t> </a:t>
            </a:r>
            <a:r>
              <a:rPr lang="en-US" dirty="0" err="1"/>
              <a:t>thách</a:t>
            </a:r>
            <a:r>
              <a:rPr lang="en-US" dirty="0"/>
              <a:t> </a:t>
            </a:r>
            <a:r>
              <a:rPr lang="en-US" dirty="0" err="1"/>
              <a:t>thức</a:t>
            </a:r>
            <a:r>
              <a:rPr lang="en-US" dirty="0"/>
              <a:t> </a:t>
            </a:r>
            <a:r>
              <a:rPr lang="en-US" dirty="0" err="1"/>
              <a:t>của</a:t>
            </a:r>
            <a:r>
              <a:rPr lang="en-US" dirty="0"/>
              <a:t> MH ; </a:t>
            </a:r>
            <a:r>
              <a:rPr lang="en-US" dirty="0" err="1"/>
              <a:t>lí</a:t>
            </a:r>
            <a:r>
              <a:rPr lang="en-US" dirty="0"/>
              <a:t> do </a:t>
            </a:r>
            <a:r>
              <a:rPr lang="en-US" dirty="0" err="1"/>
              <a:t>tại</a:t>
            </a:r>
            <a:r>
              <a:rPr lang="en-US" dirty="0"/>
              <a:t> </a:t>
            </a:r>
            <a:r>
              <a:rPr lang="en-US" dirty="0" err="1"/>
              <a:t>sao</a:t>
            </a:r>
            <a:r>
              <a:rPr lang="en-US" dirty="0"/>
              <a:t> </a:t>
            </a:r>
            <a:r>
              <a:rPr lang="en-US" dirty="0" err="1"/>
              <a:t>xây</a:t>
            </a:r>
            <a:r>
              <a:rPr lang="en-US" dirty="0"/>
              <a:t> </a:t>
            </a:r>
            <a:r>
              <a:rPr lang="en-US" dirty="0" err="1"/>
              <a:t>dựng</a:t>
            </a:r>
            <a:r>
              <a:rPr lang="en-US" dirty="0"/>
              <a:t> MH </a:t>
            </a:r>
            <a:r>
              <a:rPr lang="en-US" dirty="0" err="1"/>
              <a:t>này</a:t>
            </a:r>
            <a:r>
              <a:rPr lang="en-US" dirty="0"/>
              <a:t>?</a:t>
            </a:r>
          </a:p>
        </p:txBody>
      </p:sp>
      <p:sp>
        <p:nvSpPr>
          <p:cNvPr id="4" name="Slide Number Placeholder 3"/>
          <p:cNvSpPr>
            <a:spLocks noGrp="1"/>
          </p:cNvSpPr>
          <p:nvPr>
            <p:ph type="sldNum" sz="quarter" idx="10"/>
          </p:nvPr>
        </p:nvSpPr>
        <p:spPr/>
        <p:txBody>
          <a:bodyPr/>
          <a:lstStyle/>
          <a:p>
            <a:pPr>
              <a:defRPr/>
            </a:pPr>
            <a:fld id="{42B979B6-8E7C-4E90-8C9D-F537DFD7086F}" type="slidenum">
              <a:rPr lang="en-US" smtClean="0"/>
              <a:pPr>
                <a:defRPr/>
              </a:pPr>
              <a:t>19</a:t>
            </a:fld>
            <a:endParaRPr lang="en-US"/>
          </a:p>
        </p:txBody>
      </p:sp>
    </p:spTree>
    <p:extLst>
      <p:ext uri="{BB962C8B-B14F-4D97-AF65-F5344CB8AC3E}">
        <p14:creationId xmlns:p14="http://schemas.microsoft.com/office/powerpoint/2010/main" val="3023413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6988"/>
            <a:ext cx="59436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p:spPr>
          <p:txBody>
            <a:bodyPr wrap="none" anchor="ctr"/>
            <a:lstStyle/>
            <a:p>
              <a:pPr algn="ctr">
                <a:defRPr/>
              </a:pPr>
              <a:endParaRPr kumimoji="1" lang="en-US" sz="2400">
                <a:solidFill>
                  <a:srgbClr val="003366"/>
                </a:solidFill>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p:spPr>
          <p:txBody>
            <a:bodyPr wrap="none" anchor="ctr"/>
            <a:lstStyle/>
            <a:p>
              <a:pPr algn="ctr">
                <a:defRPr/>
              </a:pPr>
              <a:endParaRPr kumimoji="1" lang="en-US" sz="2400">
                <a:solidFill>
                  <a:srgbClr val="003366"/>
                </a:solidFill>
                <a:latin typeface="Times New Roman" pitchFamily="18" charset="0"/>
              </a:endParaRPr>
            </a:p>
          </p:txBody>
        </p:sp>
      </p:grpSp>
      <p:sp>
        <p:nvSpPr>
          <p:cNvPr id="67592" name="Rectangle 8"/>
          <p:cNvSpPr>
            <a:spLocks noGrp="1" noChangeArrowheads="1"/>
          </p:cNvSpPr>
          <p:nvPr>
            <p:ph type="subTitle" idx="1"/>
          </p:nvPr>
        </p:nvSpPr>
        <p:spPr>
          <a:xfrm>
            <a:off x="4673600" y="2927352"/>
            <a:ext cx="4013200" cy="1822450"/>
          </a:xfrm>
        </p:spPr>
        <p:txBody>
          <a:bodyPr anchor="b"/>
          <a:lstStyle>
            <a:lvl1pPr marL="0" indent="0" algn="ctr">
              <a:buFont typeface="Wingdings" pitchFamily="2" charset="2"/>
              <a:buNone/>
              <a:defRPr/>
            </a:lvl1pPr>
          </a:lstStyle>
          <a:p>
            <a:r>
              <a:rPr lang="en-US"/>
              <a:t>Click to edit Master subtitle style</a:t>
            </a:r>
          </a:p>
        </p:txBody>
      </p:sp>
      <p:sp>
        <p:nvSpPr>
          <p:cNvPr id="67596" name="AutoShape 12"/>
          <p:cNvSpPr>
            <a:spLocks noGrp="1" noChangeArrowheads="1"/>
          </p:cNvSpPr>
          <p:nvPr>
            <p:ph type="ctrTitle" sz="quarter"/>
          </p:nvPr>
        </p:nvSpPr>
        <p:spPr>
          <a:xfrm>
            <a:off x="694707" y="1023257"/>
            <a:ext cx="8229600" cy="1905000"/>
          </a:xfrm>
          <a:prstGeom prst="roundRect">
            <a:avLst>
              <a:gd name="adj" fmla="val 50000"/>
            </a:avLst>
          </a:prstGeom>
        </p:spPr>
        <p:txBody>
          <a:bodyPr anchor="ctr"/>
          <a:lstStyle>
            <a:lvl1pPr>
              <a:defRPr/>
            </a:lvl1pPr>
          </a:lstStyle>
          <a:p>
            <a:r>
              <a:rPr lang="en-US"/>
              <a:t>Click to edit Master title style</a:t>
            </a:r>
          </a:p>
        </p:txBody>
      </p:sp>
      <p:sp>
        <p:nvSpPr>
          <p:cNvPr id="7" name="Rectangle 9"/>
          <p:cNvSpPr>
            <a:spLocks noGrp="1" noChangeArrowheads="1"/>
          </p:cNvSpPr>
          <p:nvPr>
            <p:ph type="dt" sz="quarter" idx="10"/>
          </p:nvPr>
        </p:nvSpPr>
        <p:spPr/>
        <p:txBody>
          <a:bodyPr/>
          <a:lstStyle>
            <a:lvl1pPr>
              <a:defRPr>
                <a:solidFill>
                  <a:schemeClr val="bg1"/>
                </a:solidFill>
              </a:defRPr>
            </a:lvl1pPr>
          </a:lstStyle>
          <a:p>
            <a:pPr>
              <a:defRPr/>
            </a:pPr>
            <a:endParaRPr lang="en-US">
              <a:solidFill>
                <a:srgbClr val="FFFFFF"/>
              </a:solidFill>
            </a:endParaRPr>
          </a:p>
        </p:txBody>
      </p:sp>
      <p:sp>
        <p:nvSpPr>
          <p:cNvPr id="8" name="Rectangle 10"/>
          <p:cNvSpPr>
            <a:spLocks noGrp="1" noChangeArrowheads="1"/>
          </p:cNvSpPr>
          <p:nvPr>
            <p:ph type="ftr" sz="quarter" idx="11"/>
          </p:nvPr>
        </p:nvSpPr>
        <p:spPr/>
        <p:txBody>
          <a:bodyPr/>
          <a:lstStyle>
            <a:lvl1pPr algn="r">
              <a:defRPr/>
            </a:lvl1pPr>
          </a:lstStyle>
          <a:p>
            <a:pPr>
              <a:defRPr/>
            </a:pPr>
            <a:endParaRPr lang="en-US">
              <a:solidFill>
                <a:srgbClr val="003366"/>
              </a:solidFill>
            </a:endParaRPr>
          </a:p>
        </p:txBody>
      </p:sp>
      <p:sp>
        <p:nvSpPr>
          <p:cNvPr id="9" name="Rectangle 11"/>
          <p:cNvSpPr>
            <a:spLocks noGrp="1" noChangeArrowheads="1"/>
          </p:cNvSpPr>
          <p:nvPr>
            <p:ph type="sldNum" sz="quarter" idx="12"/>
          </p:nvPr>
        </p:nvSpPr>
        <p:spPr>
          <a:xfrm>
            <a:off x="76204" y="6248400"/>
            <a:ext cx="587375" cy="488950"/>
          </a:xfrm>
        </p:spPr>
        <p:txBody>
          <a:bodyPr anchorCtr="0"/>
          <a:lstStyle>
            <a:lvl1pPr>
              <a:defRPr/>
            </a:lvl1pPr>
          </a:lstStyle>
          <a:p>
            <a:pPr>
              <a:defRPr/>
            </a:pPr>
            <a:fld id="{83689264-C927-47E7-BA91-D5606814848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6076018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BC8E32A-71A0-4E6A-A7FC-2B182C2A44A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22458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1"/>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1"/>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6C6FE707-0D6F-4A97-BD3F-D30EE3BC1D1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7874985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BFCA968-BEA7-44E7-9AD6-219FA39C2A1C}"/>
              </a:ext>
            </a:extLst>
          </p:cNvPr>
          <p:cNvSpPr>
            <a:spLocks noGrp="1"/>
          </p:cNvSpPr>
          <p:nvPr>
            <p:ph type="dt" sz="half" idx="14"/>
          </p:nvPr>
        </p:nvSpPr>
        <p:spPr>
          <a:xfrm>
            <a:off x="0" y="0"/>
            <a:ext cx="0" cy="0"/>
          </a:xfrm>
        </p:spPr>
        <p:txBody>
          <a:bodyPr/>
          <a:lstStyle>
            <a:lvl1pPr>
              <a:defRPr/>
            </a:lvl1pPr>
          </a:lstStyle>
          <a:p>
            <a:pPr>
              <a:defRPr/>
            </a:pPr>
            <a:fld id="{D728DA09-BEFE-4414-ABDA-F8DB310A0549}" type="datetimeFigureOut">
              <a:rPr lang="en-US"/>
              <a:pPr>
                <a:defRPr/>
              </a:pPr>
              <a:t>6/12/2019</a:t>
            </a:fld>
            <a:endParaRPr lang="en-US" dirty="0"/>
          </a:p>
        </p:txBody>
      </p:sp>
      <p:sp>
        <p:nvSpPr>
          <p:cNvPr id="5" name="Footer Placeholder 4">
            <a:extLst>
              <a:ext uri="{FF2B5EF4-FFF2-40B4-BE49-F238E27FC236}">
                <a16:creationId xmlns:a16="http://schemas.microsoft.com/office/drawing/2014/main" id="{2534A6D3-4681-4713-ACF9-3AFC50A054CC}"/>
              </a:ext>
            </a:extLst>
          </p:cNvPr>
          <p:cNvSpPr>
            <a:spLocks noGrp="1"/>
          </p:cNvSpPr>
          <p:nvPr>
            <p:ph type="ftr" sz="quarter" idx="15"/>
          </p:nvPr>
        </p:nvSpPr>
        <p:spPr>
          <a:xfrm>
            <a:off x="0" y="0"/>
            <a:ext cx="0" cy="0"/>
          </a:xfrm>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C777693-C967-48CA-A4F0-766F7E6D0783}"/>
              </a:ext>
            </a:extLst>
          </p:cNvPr>
          <p:cNvSpPr>
            <a:spLocks noGrp="1"/>
          </p:cNvSpPr>
          <p:nvPr>
            <p:ph type="sldNum" sz="quarter" idx="16"/>
          </p:nvPr>
        </p:nvSpPr>
        <p:spPr>
          <a:xfrm>
            <a:off x="0" y="0"/>
            <a:ext cx="0" cy="0"/>
          </a:xfrm>
        </p:spPr>
        <p:txBody>
          <a:bodyPr/>
          <a:lstStyle>
            <a:lvl1pPr>
              <a:defRPr/>
            </a:lvl1pPr>
          </a:lstStyle>
          <a:p>
            <a:pPr>
              <a:defRPr/>
            </a:pPr>
            <a:fld id="{3581ECB6-DB0F-4008-91C0-CB802C8D929B}" type="slidenum">
              <a:rPr lang="en-US"/>
              <a:pPr>
                <a:defRPr/>
              </a:pPr>
              <a:t>‹#›</a:t>
            </a:fld>
            <a:endParaRPr lang="en-US" dirty="0"/>
          </a:p>
        </p:txBody>
      </p:sp>
    </p:spTree>
    <p:extLst>
      <p:ext uri="{BB962C8B-B14F-4D97-AF65-F5344CB8AC3E}">
        <p14:creationId xmlns:p14="http://schemas.microsoft.com/office/powerpoint/2010/main" val="417573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50000"/>
                  </a:schemeClr>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772891" y="2066927"/>
            <a:ext cx="7693025" cy="4181475"/>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322DF724-3F9E-4548-9CD1-5E21ACDB9E7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6751306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F04561F6-0B43-41FE-A062-C95BD4A0A04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4241562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a:t>Click to edit Master title style</a:t>
            </a:r>
          </a:p>
        </p:txBody>
      </p:sp>
      <p:sp>
        <p:nvSpPr>
          <p:cNvPr id="3" name="Content Placeholder 2"/>
          <p:cNvSpPr>
            <a:spLocks noGrp="1"/>
          </p:cNvSpPr>
          <p:nvPr>
            <p:ph sz="half" idx="1"/>
          </p:nvPr>
        </p:nvSpPr>
        <p:spPr>
          <a:xfrm>
            <a:off x="838205" y="1905002"/>
            <a:ext cx="3770313" cy="4181475"/>
          </a:xfrm>
        </p:spPr>
        <p:txBody>
          <a:bodyPr/>
          <a:lstStyle>
            <a:lvl1pPr>
              <a:defRPr sz="2800">
                <a:solidFill>
                  <a:schemeClr val="accent1">
                    <a:lumMod val="50000"/>
                  </a:schemeClr>
                </a:solidFill>
              </a:defRPr>
            </a:lvl1pPr>
            <a:lvl2pPr>
              <a:defRPr sz="2400">
                <a:solidFill>
                  <a:schemeClr val="accent1">
                    <a:lumMod val="50000"/>
                  </a:schemeClr>
                </a:solidFill>
              </a:defRPr>
            </a:lvl2pPr>
            <a:lvl3pPr>
              <a:defRPr sz="2000">
                <a:solidFill>
                  <a:schemeClr val="accent1">
                    <a:lumMod val="50000"/>
                  </a:schemeClr>
                </a:solidFill>
              </a:defRPr>
            </a:lvl3pPr>
            <a:lvl4pPr>
              <a:defRPr sz="1800">
                <a:solidFill>
                  <a:schemeClr val="accent1">
                    <a:lumMod val="50000"/>
                  </a:schemeClr>
                </a:solidFill>
              </a:defRPr>
            </a:lvl4pPr>
            <a:lvl5pPr>
              <a:defRPr sz="1800">
                <a:solidFill>
                  <a:schemeClr val="accent1">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1905002"/>
            <a:ext cx="3770312" cy="4181475"/>
          </a:xfrm>
        </p:spPr>
        <p:txBody>
          <a:bodyPr/>
          <a:lstStyle>
            <a:lvl1pPr>
              <a:defRPr sz="2800">
                <a:solidFill>
                  <a:schemeClr val="accent1">
                    <a:lumMod val="50000"/>
                  </a:schemeClr>
                </a:solidFill>
              </a:defRPr>
            </a:lvl1pPr>
            <a:lvl2pPr>
              <a:defRPr sz="2400">
                <a:solidFill>
                  <a:schemeClr val="accent1">
                    <a:lumMod val="50000"/>
                  </a:schemeClr>
                </a:solidFill>
              </a:defRPr>
            </a:lvl2pPr>
            <a:lvl3pPr>
              <a:defRPr sz="2000">
                <a:solidFill>
                  <a:schemeClr val="accent1">
                    <a:lumMod val="50000"/>
                  </a:schemeClr>
                </a:solidFill>
              </a:defRPr>
            </a:lvl3pPr>
            <a:lvl4pPr>
              <a:defRPr sz="1800">
                <a:solidFill>
                  <a:schemeClr val="accent1">
                    <a:lumMod val="50000"/>
                  </a:schemeClr>
                </a:solidFill>
              </a:defRPr>
            </a:lvl4pPr>
            <a:lvl5pPr>
              <a:defRPr sz="1800">
                <a:solidFill>
                  <a:schemeClr val="accent1">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9830234-5E1F-4E6D-AB16-277EADA467F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705684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56409AA0-6AD6-4865-8875-46860BCE6CA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0842689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76231E5-C85C-43D9-8FEC-8EB241BCAEC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3620550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13"/>
          <p:cNvSpPr>
            <a:spLocks noGrp="1" noChangeArrowheads="1"/>
          </p:cNvSpPr>
          <p:nvPr>
            <p:ph type="sldNum" sz="quarter" idx="12"/>
          </p:nvPr>
        </p:nvSpPr>
        <p:spPr>
          <a:ln/>
        </p:spPr>
        <p:txBody>
          <a:bodyPr/>
          <a:lstStyle>
            <a:lvl1pPr>
              <a:defRPr/>
            </a:lvl1pPr>
          </a:lstStyle>
          <a:p>
            <a:pPr>
              <a:defRPr/>
            </a:pPr>
            <a:fld id="{470E8BA3-A87D-43B1-B021-8642F1262E8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988253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4" y="273054"/>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5"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763EF261-7A66-4E28-BE83-D03A87E41C6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1963702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FF3165CA-04A9-468C-B041-9FD8F9E0ED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4009177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3"/>
          <p:cNvGrpSpPr>
            <a:grpSpLocks/>
          </p:cNvGrpSpPr>
          <p:nvPr/>
        </p:nvGrpSpPr>
        <p:grpSpPr bwMode="auto">
          <a:xfrm>
            <a:off x="0" y="0"/>
            <a:ext cx="3200400" cy="6858000"/>
            <a:chOff x="0" y="0"/>
            <a:chExt cx="2016" cy="4320"/>
          </a:xfrm>
        </p:grpSpPr>
        <p:sp>
          <p:nvSpPr>
            <p:cNvPr id="2060"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p:spPr>
          <p:txBody>
            <a:bodyPr wrap="none" anchor="ctr"/>
            <a:lstStyle/>
            <a:p>
              <a:pPr algn="ctr">
                <a:defRPr/>
              </a:pPr>
              <a:endParaRPr lang="en-US" sz="1600">
                <a:solidFill>
                  <a:srgbClr val="003366"/>
                </a:solidFill>
                <a:latin typeface="Arial" charset="0"/>
              </a:endParaRPr>
            </a:p>
          </p:txBody>
        </p:sp>
        <p:sp>
          <p:nvSpPr>
            <p:cNvPr id="2061" name="Freeform 5"/>
            <p:cNvSpPr>
              <a:spLocks/>
            </p:cNvSpPr>
            <p:nvPr userDrawn="1"/>
          </p:nvSpPr>
          <p:spPr bwMode="auto">
            <a:xfrm>
              <a:off x="288" y="0"/>
              <a:ext cx="1728" cy="564"/>
            </a:xfrm>
            <a:custGeom>
              <a:avLst/>
              <a:gdLst>
                <a:gd name="T0" fmla="*/ 1728 w 1728"/>
                <a:gd name="T1" fmla="*/ 0 h 735"/>
                <a:gd name="T2" fmla="*/ 1728 w 1728"/>
                <a:gd name="T3" fmla="*/ 166 h 735"/>
                <a:gd name="T4" fmla="*/ 380 w 1728"/>
                <a:gd name="T5" fmla="*/ 167 h 735"/>
                <a:gd name="T6" fmla="*/ 354 w 1728"/>
                <a:gd name="T7" fmla="*/ 166 h 735"/>
                <a:gd name="T8" fmla="*/ 308 w 1728"/>
                <a:gd name="T9" fmla="*/ 170 h 735"/>
                <a:gd name="T10" fmla="*/ 246 w 1728"/>
                <a:gd name="T11" fmla="*/ 183 h 735"/>
                <a:gd name="T12" fmla="*/ 206 w 1728"/>
                <a:gd name="T13" fmla="*/ 206 h 735"/>
                <a:gd name="T14" fmla="*/ 192 w 1728"/>
                <a:gd name="T15" fmla="*/ 231 h 735"/>
                <a:gd name="T16" fmla="*/ 192 w 1728"/>
                <a:gd name="T17" fmla="*/ 255 h 735"/>
                <a:gd name="T18" fmla="*/ 0 w 1728"/>
                <a:gd name="T19" fmla="*/ 255 h 735"/>
                <a:gd name="T20" fmla="*/ 0 w 1728"/>
                <a:gd name="T21" fmla="*/ 166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pPr>
                <a:defRPr/>
              </a:pPr>
              <a:endParaRPr lang="en-US" sz="1600">
                <a:solidFill>
                  <a:srgbClr val="003366"/>
                </a:solidFill>
                <a:latin typeface="Arial" charset="0"/>
              </a:endParaRPr>
            </a:p>
          </p:txBody>
        </p:sp>
      </p:grpSp>
      <p:grpSp>
        <p:nvGrpSpPr>
          <p:cNvPr id="2051" name="Group 6"/>
          <p:cNvGrpSpPr>
            <a:grpSpLocks/>
          </p:cNvGrpSpPr>
          <p:nvPr/>
        </p:nvGrpSpPr>
        <p:grpSpPr bwMode="auto">
          <a:xfrm>
            <a:off x="777922" y="1292229"/>
            <a:ext cx="8231188" cy="193675"/>
            <a:chOff x="150" y="1248"/>
            <a:chExt cx="4572" cy="240"/>
          </a:xfrm>
        </p:grpSpPr>
        <p:sp>
          <p:nvSpPr>
            <p:cNvPr id="66567" name="AutoShape 7"/>
            <p:cNvSpPr>
              <a:spLocks noChangeArrowheads="1"/>
            </p:cNvSpPr>
            <p:nvPr/>
          </p:nvSpPr>
          <p:spPr bwMode="auto">
            <a:xfrm>
              <a:off x="229" y="1248"/>
              <a:ext cx="4493" cy="240"/>
            </a:xfrm>
            <a:prstGeom prst="roundRect">
              <a:avLst>
                <a:gd name="adj" fmla="val 0"/>
              </a:avLst>
            </a:prstGeom>
            <a:solidFill>
              <a:schemeClr val="accent1">
                <a:lumMod val="50000"/>
              </a:schemeClr>
            </a:solidFill>
            <a:ln w="9525">
              <a:noFill/>
              <a:round/>
              <a:headEnd/>
              <a:tailEnd/>
            </a:ln>
            <a:effectLst/>
          </p:spPr>
          <p:txBody>
            <a:bodyPr wrap="none" anchor="ctr"/>
            <a:lstStyle/>
            <a:p>
              <a:pPr algn="ctr">
                <a:defRPr/>
              </a:pPr>
              <a:endParaRPr lang="en-US" sz="1600">
                <a:solidFill>
                  <a:srgbClr val="003366"/>
                </a:solidFill>
                <a:latin typeface="Arial" charset="0"/>
                <a:cs typeface="Arial"/>
              </a:endParaRPr>
            </a:p>
          </p:txBody>
        </p:sp>
        <p:sp>
          <p:nvSpPr>
            <p:cNvPr id="66568" name="AutoShape 8"/>
            <p:cNvSpPr>
              <a:spLocks noChangeArrowheads="1"/>
            </p:cNvSpPr>
            <p:nvPr/>
          </p:nvSpPr>
          <p:spPr bwMode="auto">
            <a:xfrm flipH="1">
              <a:off x="150" y="1248"/>
              <a:ext cx="79" cy="240"/>
            </a:xfrm>
            <a:prstGeom prst="flowChartDelay">
              <a:avLst/>
            </a:prstGeom>
            <a:solidFill>
              <a:schemeClr val="accent1">
                <a:lumMod val="50000"/>
              </a:schemeClr>
            </a:solidFill>
            <a:ln w="9525">
              <a:noFill/>
              <a:miter lim="800000"/>
              <a:headEnd/>
              <a:tailEnd/>
            </a:ln>
            <a:effectLst/>
          </p:spPr>
          <p:txBody>
            <a:bodyPr wrap="none" anchor="ctr"/>
            <a:lstStyle/>
            <a:p>
              <a:pPr algn="ctr">
                <a:defRPr/>
              </a:pPr>
              <a:endParaRPr lang="en-US" sz="1600">
                <a:solidFill>
                  <a:srgbClr val="003366"/>
                </a:solidFill>
                <a:latin typeface="Arial" charset="0"/>
                <a:cs typeface="Arial"/>
              </a:endParaRPr>
            </a:p>
          </p:txBody>
        </p:sp>
      </p:grpSp>
      <p:sp>
        <p:nvSpPr>
          <p:cNvPr id="2052" name="AutoShape 9"/>
          <p:cNvSpPr>
            <a:spLocks noGrp="1" noChangeArrowheads="1"/>
          </p:cNvSpPr>
          <p:nvPr>
            <p:ph type="title"/>
          </p:nvPr>
        </p:nvSpPr>
        <p:spPr bwMode="auto">
          <a:xfrm>
            <a:off x="762000" y="614363"/>
            <a:ext cx="7924800" cy="8382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053" name="Rectangle 10"/>
          <p:cNvSpPr>
            <a:spLocks noGrp="1" noChangeArrowheads="1"/>
          </p:cNvSpPr>
          <p:nvPr>
            <p:ph type="body" idx="1"/>
          </p:nvPr>
        </p:nvSpPr>
        <p:spPr bwMode="auto">
          <a:xfrm>
            <a:off x="838205" y="1905002"/>
            <a:ext cx="7693025" cy="4181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6571" name="Rectangle 11"/>
          <p:cNvSpPr>
            <a:spLocks noGrp="1" noChangeArrowheads="1"/>
          </p:cNvSpPr>
          <p:nvPr>
            <p:ph type="dt" sz="half" idx="2"/>
          </p:nvPr>
        </p:nvSpPr>
        <p:spPr bwMode="auto">
          <a:xfrm>
            <a:off x="2438405" y="6248402"/>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Arial" charset="0"/>
                <a:cs typeface="+mn-cs"/>
              </a:defRPr>
            </a:lvl1pPr>
          </a:lstStyle>
          <a:p>
            <a:pPr>
              <a:defRPr/>
            </a:pPr>
            <a:endParaRPr lang="en-US">
              <a:solidFill>
                <a:srgbClr val="003366"/>
              </a:solidFill>
            </a:endParaRPr>
          </a:p>
        </p:txBody>
      </p:sp>
      <p:sp>
        <p:nvSpPr>
          <p:cNvPr id="66572" name="Rectangle 12"/>
          <p:cNvSpPr>
            <a:spLocks noGrp="1" noChangeArrowheads="1"/>
          </p:cNvSpPr>
          <p:nvPr>
            <p:ph type="ftr" sz="quarter" idx="3"/>
          </p:nvPr>
        </p:nvSpPr>
        <p:spPr bwMode="auto">
          <a:xfrm>
            <a:off x="5791203" y="6248402"/>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Arial" charset="0"/>
                <a:cs typeface="+mn-cs"/>
              </a:defRPr>
            </a:lvl1pPr>
          </a:lstStyle>
          <a:p>
            <a:pPr>
              <a:defRPr/>
            </a:pPr>
            <a:endParaRPr lang="en-US">
              <a:solidFill>
                <a:srgbClr val="003366"/>
              </a:solidFill>
            </a:endParaRPr>
          </a:p>
        </p:txBody>
      </p:sp>
      <p:sp>
        <p:nvSpPr>
          <p:cNvPr id="66573" name="Rectangle 13"/>
          <p:cNvSpPr>
            <a:spLocks noGrp="1" noChangeArrowheads="1"/>
          </p:cNvSpPr>
          <p:nvPr>
            <p:ph type="sldNum" sz="quarter" idx="4"/>
          </p:nvPr>
        </p:nvSpPr>
        <p:spPr bwMode="auto">
          <a:xfrm>
            <a:off x="84143" y="6242052"/>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cs typeface="Arial" charset="0"/>
              </a:defRPr>
            </a:lvl1pPr>
          </a:lstStyle>
          <a:p>
            <a:pPr>
              <a:defRPr/>
            </a:pPr>
            <a:fld id="{EA02A420-38C2-4C59-97DD-9D7F76AFB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92323986"/>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Lst>
  <p:transition/>
  <p:txStyles>
    <p:titleStyle>
      <a:lvl1pPr algn="l" rtl="0" eaLnBrk="0" fontAlgn="base" hangingPunct="0">
        <a:lnSpc>
          <a:spcPct val="90000"/>
        </a:lnSpc>
        <a:spcBef>
          <a:spcPct val="0"/>
        </a:spcBef>
        <a:spcAft>
          <a:spcPct val="0"/>
        </a:spcAft>
        <a:defRPr sz="3600" b="1">
          <a:solidFill>
            <a:srgbClr val="002060"/>
          </a:solidFill>
          <a:latin typeface="+mn-lt"/>
          <a:ea typeface="+mj-ea"/>
          <a:cs typeface="+mj-cs"/>
        </a:defRPr>
      </a:lvl1pPr>
      <a:lvl2pPr algn="l" rtl="0" eaLnBrk="0" fontAlgn="base" hangingPunct="0">
        <a:lnSpc>
          <a:spcPct val="90000"/>
        </a:lnSpc>
        <a:spcBef>
          <a:spcPct val="0"/>
        </a:spcBef>
        <a:spcAft>
          <a:spcPct val="0"/>
        </a:spcAft>
        <a:defRPr sz="3600" b="1">
          <a:solidFill>
            <a:srgbClr val="002060"/>
          </a:solidFill>
          <a:latin typeface="Arial" charset="0"/>
        </a:defRPr>
      </a:lvl2pPr>
      <a:lvl3pPr algn="l" rtl="0" eaLnBrk="0" fontAlgn="base" hangingPunct="0">
        <a:lnSpc>
          <a:spcPct val="90000"/>
        </a:lnSpc>
        <a:spcBef>
          <a:spcPct val="0"/>
        </a:spcBef>
        <a:spcAft>
          <a:spcPct val="0"/>
        </a:spcAft>
        <a:defRPr sz="3600" b="1">
          <a:solidFill>
            <a:srgbClr val="002060"/>
          </a:solidFill>
          <a:latin typeface="Arial" charset="0"/>
        </a:defRPr>
      </a:lvl3pPr>
      <a:lvl4pPr algn="l" rtl="0" eaLnBrk="0" fontAlgn="base" hangingPunct="0">
        <a:lnSpc>
          <a:spcPct val="90000"/>
        </a:lnSpc>
        <a:spcBef>
          <a:spcPct val="0"/>
        </a:spcBef>
        <a:spcAft>
          <a:spcPct val="0"/>
        </a:spcAft>
        <a:defRPr sz="3600" b="1">
          <a:solidFill>
            <a:srgbClr val="002060"/>
          </a:solidFill>
          <a:latin typeface="Arial" charset="0"/>
        </a:defRPr>
      </a:lvl4pPr>
      <a:lvl5pPr algn="l" rtl="0" eaLnBrk="0" fontAlgn="base" hangingPunct="0">
        <a:lnSpc>
          <a:spcPct val="90000"/>
        </a:lnSpc>
        <a:spcBef>
          <a:spcPct val="0"/>
        </a:spcBef>
        <a:spcAft>
          <a:spcPct val="0"/>
        </a:spcAft>
        <a:defRPr sz="3600" b="1">
          <a:solidFill>
            <a:srgbClr val="002060"/>
          </a:solidFill>
          <a:latin typeface="Arial" charset="0"/>
        </a:defRPr>
      </a:lvl5pPr>
      <a:lvl6pPr marL="457200" algn="l" rtl="0" fontAlgn="base">
        <a:lnSpc>
          <a:spcPct val="90000"/>
        </a:lnSpc>
        <a:spcBef>
          <a:spcPct val="0"/>
        </a:spcBef>
        <a:spcAft>
          <a:spcPct val="0"/>
        </a:spcAft>
        <a:defRPr sz="3600" b="1">
          <a:solidFill>
            <a:schemeClr val="tx2"/>
          </a:solidFill>
          <a:latin typeface="Arial Narrow" pitchFamily="34" charset="0"/>
        </a:defRPr>
      </a:lvl6pPr>
      <a:lvl7pPr marL="914400" algn="l" rtl="0" fontAlgn="base">
        <a:lnSpc>
          <a:spcPct val="90000"/>
        </a:lnSpc>
        <a:spcBef>
          <a:spcPct val="0"/>
        </a:spcBef>
        <a:spcAft>
          <a:spcPct val="0"/>
        </a:spcAft>
        <a:defRPr sz="3600" b="1">
          <a:solidFill>
            <a:schemeClr val="tx2"/>
          </a:solidFill>
          <a:latin typeface="Arial Narrow" pitchFamily="34" charset="0"/>
        </a:defRPr>
      </a:lvl7pPr>
      <a:lvl8pPr marL="1371600" algn="l" rtl="0" fontAlgn="base">
        <a:lnSpc>
          <a:spcPct val="90000"/>
        </a:lnSpc>
        <a:spcBef>
          <a:spcPct val="0"/>
        </a:spcBef>
        <a:spcAft>
          <a:spcPct val="0"/>
        </a:spcAft>
        <a:defRPr sz="3600" b="1">
          <a:solidFill>
            <a:schemeClr val="tx2"/>
          </a:solidFill>
          <a:latin typeface="Arial Narrow" pitchFamily="34" charset="0"/>
        </a:defRPr>
      </a:lvl8pPr>
      <a:lvl9pPr marL="1828800" algn="l" rtl="0" fontAlgn="base">
        <a:lnSpc>
          <a:spcPct val="90000"/>
        </a:lnSpc>
        <a:spcBef>
          <a:spcPct val="0"/>
        </a:spcBef>
        <a:spcAft>
          <a:spcPct val="0"/>
        </a:spcAft>
        <a:defRPr sz="36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162800" cy="1143000"/>
          </a:xfrm>
        </p:spPr>
        <p:txBody>
          <a:bodyPr/>
          <a:lstStyle/>
          <a:p>
            <a:pPr algn="ctr"/>
            <a:r>
              <a:rPr lang="en-US" sz="2800" b="1" dirty="0">
                <a:solidFill>
                  <a:schemeClr val="accent6">
                    <a:lumMod val="75000"/>
                  </a:schemeClr>
                </a:solidFill>
                <a:latin typeface="Times New Roman" pitchFamily="18" charset="0"/>
                <a:cs typeface="Times New Roman" pitchFamily="18" charset="0"/>
              </a:rPr>
              <a:t>VIETNAM NATIONAL UNIVERSITY</a:t>
            </a:r>
            <a:br>
              <a:rPr lang="en-US" sz="2800" b="1" dirty="0">
                <a:solidFill>
                  <a:srgbClr val="0C2FA5"/>
                </a:solidFill>
                <a:latin typeface="Times New Roman" pitchFamily="18" charset="0"/>
                <a:cs typeface="Times New Roman" pitchFamily="18" charset="0"/>
              </a:rPr>
            </a:br>
            <a:r>
              <a:rPr lang="en-US" sz="2800" b="1" dirty="0" err="1">
                <a:solidFill>
                  <a:srgbClr val="7030A0"/>
                </a:solidFill>
                <a:latin typeface="Times New Roman" pitchFamily="18" charset="0"/>
                <a:cs typeface="Times New Roman" pitchFamily="18" charset="0"/>
              </a:rPr>
              <a:t>UNIVERSITY</a:t>
            </a:r>
            <a:r>
              <a:rPr lang="en-US" sz="2800" b="1" dirty="0">
                <a:solidFill>
                  <a:srgbClr val="7030A0"/>
                </a:solidFill>
                <a:latin typeface="Times New Roman" pitchFamily="18" charset="0"/>
                <a:cs typeface="Times New Roman" pitchFamily="18" charset="0"/>
              </a:rPr>
              <a:t> OF EDUCATION</a:t>
            </a:r>
          </a:p>
        </p:txBody>
      </p:sp>
      <p:pic>
        <p:nvPicPr>
          <p:cNvPr id="13" name="Content Placeholder 12" descr="mau1_LOGO_SLOGAN_-CHUAN.jpg"/>
          <p:cNvPicPr>
            <a:picLocks noGrp="1" noChangeAspect="1"/>
          </p:cNvPicPr>
          <p:nvPr>
            <p:ph idx="1"/>
          </p:nvPr>
        </p:nvPicPr>
        <p:blipFill>
          <a:blip r:embed="rId3" cstate="print"/>
          <a:stretch>
            <a:fillRect/>
          </a:stretch>
        </p:blipFill>
        <p:spPr>
          <a:xfrm>
            <a:off x="144" y="0"/>
            <a:ext cx="999085" cy="1143000"/>
          </a:xfrm>
        </p:spPr>
      </p:pic>
      <p:sp>
        <p:nvSpPr>
          <p:cNvPr id="5" name="Title 1"/>
          <p:cNvSpPr txBox="1">
            <a:spLocks/>
          </p:cNvSpPr>
          <p:nvPr/>
        </p:nvSpPr>
        <p:spPr bwMode="auto">
          <a:xfrm>
            <a:off x="0" y="2286000"/>
            <a:ext cx="91440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t>Preparing high-school teachers for new coming curriculum: Vietnam as a case study</a:t>
            </a:r>
          </a:p>
        </p:txBody>
      </p:sp>
      <p:sp>
        <p:nvSpPr>
          <p:cNvPr id="9" name="Title 1"/>
          <p:cNvSpPr txBox="1">
            <a:spLocks/>
          </p:cNvSpPr>
          <p:nvPr/>
        </p:nvSpPr>
        <p:spPr bwMode="auto">
          <a:xfrm>
            <a:off x="0" y="588606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a:latin typeface="Times New Roman" pitchFamily="18" charset="0"/>
                <a:cs typeface="Times New Roman" pitchFamily="18" charset="0"/>
              </a:rPr>
              <a:t>KNUE, June 2019</a:t>
            </a:r>
            <a:endParaRPr lang="en-US" sz="2400" dirty="0">
              <a:latin typeface="Times New Roman" pitchFamily="18" charset="0"/>
              <a:cs typeface="Times New Roman" pitchFamily="18" charset="0"/>
            </a:endParaRPr>
          </a:p>
        </p:txBody>
      </p:sp>
      <p:pic>
        <p:nvPicPr>
          <p:cNvPr id="7" name="Picture 1"/>
          <p:cNvPicPr>
            <a:picLocks noChangeAspect="1"/>
          </p:cNvPicPr>
          <p:nvPr/>
        </p:nvPicPr>
        <p:blipFill>
          <a:blip r:embed="rId4"/>
          <a:srcRect/>
          <a:stretch>
            <a:fillRect/>
          </a:stretch>
        </p:blipFill>
        <p:spPr bwMode="auto">
          <a:xfrm>
            <a:off x="8001000" y="15878"/>
            <a:ext cx="1106488" cy="1116013"/>
          </a:xfrm>
          <a:prstGeom prst="rect">
            <a:avLst/>
          </a:prstGeom>
          <a:noFill/>
          <a:ln w="9525">
            <a:noFill/>
            <a:miter lim="800000"/>
            <a:headEnd/>
            <a:tailEnd/>
          </a:ln>
        </p:spPr>
      </p:pic>
      <p:sp>
        <p:nvSpPr>
          <p:cNvPr id="3" name="TextBox 2">
            <a:extLst>
              <a:ext uri="{FF2B5EF4-FFF2-40B4-BE49-F238E27FC236}">
                <a16:creationId xmlns:a16="http://schemas.microsoft.com/office/drawing/2014/main" id="{C48F1D10-9C33-469F-A7D5-4BBEB361988D}"/>
              </a:ext>
            </a:extLst>
          </p:cNvPr>
          <p:cNvSpPr txBox="1"/>
          <p:nvPr/>
        </p:nvSpPr>
        <p:spPr>
          <a:xfrm>
            <a:off x="2971800" y="4884576"/>
            <a:ext cx="3850028" cy="923330"/>
          </a:xfrm>
          <a:prstGeom prst="rect">
            <a:avLst/>
          </a:prstGeom>
          <a:noFill/>
        </p:spPr>
        <p:txBody>
          <a:bodyPr wrap="none" rtlCol="0">
            <a:spAutoFit/>
          </a:bodyPr>
          <a:lstStyle/>
          <a:p>
            <a:r>
              <a:rPr lang="en-US" dirty="0"/>
              <a:t>Assoc. Prof. Dr. Nguyen Chi Thanh</a:t>
            </a:r>
          </a:p>
          <a:p>
            <a:r>
              <a:rPr lang="en-US" dirty="0"/>
              <a:t>Faculty of Teacher Education, VNU-</a:t>
            </a:r>
            <a:r>
              <a:rPr lang="en-US" dirty="0" err="1"/>
              <a:t>UoE</a:t>
            </a:r>
            <a:endParaRPr lang="en-US" dirty="0"/>
          </a:p>
          <a:p>
            <a:r>
              <a:rPr lang="en-US" dirty="0"/>
              <a:t>Mail: thanhnc@vnu.edu.vn</a:t>
            </a:r>
          </a:p>
        </p:txBody>
      </p:sp>
    </p:spTree>
    <p:extLst>
      <p:ext uri="{BB962C8B-B14F-4D97-AF65-F5344CB8AC3E}">
        <p14:creationId xmlns:p14="http://schemas.microsoft.com/office/powerpoint/2010/main" val="183487624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438B1-6AE6-47F1-B498-BDA33B93592B}"/>
              </a:ext>
            </a:extLst>
          </p:cNvPr>
          <p:cNvSpPr>
            <a:spLocks noGrp="1"/>
          </p:cNvSpPr>
          <p:nvPr>
            <p:ph type="title"/>
          </p:nvPr>
        </p:nvSpPr>
        <p:spPr>
          <a:xfrm>
            <a:off x="762000" y="614363"/>
            <a:ext cx="8382000" cy="838200"/>
          </a:xfrm>
        </p:spPr>
        <p:txBody>
          <a:bodyPr/>
          <a:lstStyle/>
          <a:p>
            <a:r>
              <a:rPr lang="en-US" dirty="0"/>
              <a:t>Number of teacher education institutions in 2017</a:t>
            </a:r>
          </a:p>
        </p:txBody>
      </p:sp>
      <p:pic>
        <p:nvPicPr>
          <p:cNvPr id="5" name="Picture 4">
            <a:extLst>
              <a:ext uri="{FF2B5EF4-FFF2-40B4-BE49-F238E27FC236}">
                <a16:creationId xmlns:a16="http://schemas.microsoft.com/office/drawing/2014/main" id="{8AA0DAE7-8A80-4444-A2A5-C9FDEA216D5A}"/>
              </a:ext>
            </a:extLst>
          </p:cNvPr>
          <p:cNvPicPr>
            <a:picLocks noChangeAspect="1"/>
          </p:cNvPicPr>
          <p:nvPr/>
        </p:nvPicPr>
        <p:blipFill>
          <a:blip r:embed="rId2"/>
          <a:stretch>
            <a:fillRect/>
          </a:stretch>
        </p:blipFill>
        <p:spPr>
          <a:xfrm>
            <a:off x="1352687" y="1600199"/>
            <a:ext cx="7257912" cy="5110163"/>
          </a:xfrm>
          <a:prstGeom prst="rect">
            <a:avLst/>
          </a:prstGeom>
        </p:spPr>
      </p:pic>
      <p:pic>
        <p:nvPicPr>
          <p:cNvPr id="4" name="Picture 5" descr="Káº¿t quáº£ hÃ¬nh áº£nh cho logo + dai hoc giao duc">
            <a:extLst>
              <a:ext uri="{FF2B5EF4-FFF2-40B4-BE49-F238E27FC236}">
                <a16:creationId xmlns:a16="http://schemas.microsoft.com/office/drawing/2014/main" id="{50CA4566-3605-469F-A5FE-5B0FFFFC2CB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1275" y="0"/>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312998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D41D-A561-418C-B93F-E152E8F0DE19}"/>
              </a:ext>
            </a:extLst>
          </p:cNvPr>
          <p:cNvSpPr>
            <a:spLocks noGrp="1"/>
          </p:cNvSpPr>
          <p:nvPr>
            <p:ph type="title"/>
          </p:nvPr>
        </p:nvSpPr>
        <p:spPr>
          <a:xfrm>
            <a:off x="1504496" y="152400"/>
            <a:ext cx="8305800" cy="1052513"/>
          </a:xfrm>
        </p:spPr>
        <p:txBody>
          <a:bodyPr/>
          <a:lstStyle/>
          <a:p>
            <a:r>
              <a:rPr lang="en-US" sz="2400" dirty="0"/>
              <a:t>General content of teacher training curriculum</a:t>
            </a:r>
          </a:p>
        </p:txBody>
      </p:sp>
      <p:pic>
        <p:nvPicPr>
          <p:cNvPr id="4" name="Picture 3">
            <a:extLst>
              <a:ext uri="{FF2B5EF4-FFF2-40B4-BE49-F238E27FC236}">
                <a16:creationId xmlns:a16="http://schemas.microsoft.com/office/drawing/2014/main" id="{E69AEF41-AB1B-49BF-95D2-5DA8899825AE}"/>
              </a:ext>
            </a:extLst>
          </p:cNvPr>
          <p:cNvPicPr>
            <a:picLocks noChangeAspect="1"/>
          </p:cNvPicPr>
          <p:nvPr/>
        </p:nvPicPr>
        <p:blipFill>
          <a:blip r:embed="rId2"/>
          <a:stretch>
            <a:fillRect/>
          </a:stretch>
        </p:blipFill>
        <p:spPr>
          <a:xfrm>
            <a:off x="1652587" y="2057400"/>
            <a:ext cx="5838825" cy="4400550"/>
          </a:xfrm>
          <a:prstGeom prst="rect">
            <a:avLst/>
          </a:prstGeom>
        </p:spPr>
      </p:pic>
      <p:pic>
        <p:nvPicPr>
          <p:cNvPr id="5" name="Picture 5" descr="Káº¿t quáº£ hÃ¬nh áº£nh cho logo + dai hoc giao duc">
            <a:extLst>
              <a:ext uri="{FF2B5EF4-FFF2-40B4-BE49-F238E27FC236}">
                <a16:creationId xmlns:a16="http://schemas.microsoft.com/office/drawing/2014/main" id="{2E9B8194-59C8-490C-BAAE-03776711D96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71" y="4665"/>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076548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054" y="-10617"/>
            <a:ext cx="9144000" cy="914400"/>
          </a:xfrm>
        </p:spPr>
        <p:txBody>
          <a:bodyPr/>
          <a:lstStyle/>
          <a:p>
            <a:pPr algn="ctr"/>
            <a:r>
              <a:rPr lang="en-US" sz="1800" b="1" dirty="0">
                <a:solidFill>
                  <a:schemeClr val="tx1"/>
                </a:solidFill>
                <a:ea typeface="Verdana" pitchFamily="34" charset="0"/>
                <a:cs typeface="Times New Roman" pitchFamily="18" charset="0"/>
              </a:rPr>
              <a:t>Comparison between Vietnam teacher education model and some countries </a:t>
            </a:r>
            <a:endParaRPr lang="en-US" sz="2400" b="1" dirty="0">
              <a:solidFill>
                <a:schemeClr val="tx1"/>
              </a:solidFill>
              <a:ea typeface="Verdana" pitchFamily="34" charset="0"/>
              <a:cs typeface="Times New Roman" pitchFamily="18" charset="0"/>
            </a:endParaRPr>
          </a:p>
        </p:txBody>
      </p:sp>
      <p:sp>
        <p:nvSpPr>
          <p:cNvPr id="5" name="Title 1"/>
          <p:cNvSpPr txBox="1">
            <a:spLocks/>
          </p:cNvSpPr>
          <p:nvPr/>
        </p:nvSpPr>
        <p:spPr bwMode="auto">
          <a:xfrm>
            <a:off x="304800" y="1371600"/>
            <a:ext cx="8610600" cy="502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just">
              <a:spcBef>
                <a:spcPts val="600"/>
              </a:spcBef>
              <a:spcAft>
                <a:spcPts val="600"/>
              </a:spcAft>
            </a:pPr>
            <a:r>
              <a:rPr lang="en-US" sz="2400" dirty="0">
                <a:latin typeface="Arial" pitchFamily="34" charset="0"/>
                <a:cs typeface="Arial" pitchFamily="34" charset="0"/>
              </a:rPr>
              <a:t>	</a:t>
            </a:r>
            <a:endParaRPr lang="en-US" sz="2200" dirty="0">
              <a:solidFill>
                <a:schemeClr val="tx1">
                  <a:lumMod val="75000"/>
                  <a:lumOff val="25000"/>
                </a:schemeClr>
              </a:solidFill>
              <a:latin typeface="Arial" pitchFamily="34" charset="0"/>
              <a:cs typeface="Arial" pitchFamily="34" charset="0"/>
            </a:endParaRPr>
          </a:p>
        </p:txBody>
      </p:sp>
      <p:cxnSp>
        <p:nvCxnSpPr>
          <p:cNvPr id="8" name="Straight Connector 7"/>
          <p:cNvCxnSpPr/>
          <p:nvPr/>
        </p:nvCxnSpPr>
        <p:spPr>
          <a:xfrm>
            <a:off x="0" y="1219200"/>
            <a:ext cx="9144000" cy="0"/>
          </a:xfrm>
          <a:prstGeom prst="line">
            <a:avLst/>
          </a:prstGeom>
          <a:ln w="34925">
            <a:solidFill>
              <a:srgbClr val="92D050"/>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2405193258"/>
              </p:ext>
            </p:extLst>
          </p:nvPr>
        </p:nvGraphicFramePr>
        <p:xfrm>
          <a:off x="381000" y="1229780"/>
          <a:ext cx="8648700" cy="5714993"/>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3684304">
                  <a:extLst>
                    <a:ext uri="{9D8B030D-6E8A-4147-A177-3AD203B41FA5}">
                      <a16:colId xmlns:a16="http://schemas.microsoft.com/office/drawing/2014/main" val="20001"/>
                    </a:ext>
                  </a:extLst>
                </a:gridCol>
                <a:gridCol w="3745196">
                  <a:extLst>
                    <a:ext uri="{9D8B030D-6E8A-4147-A177-3AD203B41FA5}">
                      <a16:colId xmlns:a16="http://schemas.microsoft.com/office/drawing/2014/main" val="20002"/>
                    </a:ext>
                  </a:extLst>
                </a:gridCol>
              </a:tblGrid>
              <a:tr h="384201">
                <a:tc>
                  <a:txBody>
                    <a:bodyPr/>
                    <a:lstStyle/>
                    <a:p>
                      <a:endParaRPr lang="en-US" dirty="0"/>
                    </a:p>
                  </a:txBody>
                  <a:tcPr>
                    <a:solidFill>
                      <a:schemeClr val="accent3">
                        <a:lumMod val="60000"/>
                        <a:lumOff val="40000"/>
                      </a:schemeClr>
                    </a:solidFill>
                  </a:tcPr>
                </a:tc>
                <a:tc>
                  <a:txBody>
                    <a:bodyPr/>
                    <a:lstStyle/>
                    <a:p>
                      <a:pPr algn="ctr"/>
                      <a:endParaRPr lang="en-US" dirty="0"/>
                    </a:p>
                  </a:txBody>
                  <a:tcPr>
                    <a:solidFill>
                      <a:schemeClr val="accent3">
                        <a:lumMod val="60000"/>
                        <a:lumOff val="40000"/>
                      </a:schemeClr>
                    </a:solidFill>
                  </a:tcPr>
                </a:tc>
                <a:tc>
                  <a:txBody>
                    <a:bodyPr/>
                    <a:lstStyle/>
                    <a:p>
                      <a:pPr algn="ctr"/>
                      <a:r>
                        <a:rPr lang="en-US" dirty="0" err="1"/>
                        <a:t>Việt</a:t>
                      </a:r>
                      <a:r>
                        <a:rPr lang="en-US" baseline="0" dirty="0"/>
                        <a:t> Nam</a:t>
                      </a:r>
                      <a:endParaRPr lang="en-US" dirty="0"/>
                    </a:p>
                  </a:txBody>
                  <a:tcPr>
                    <a:solidFill>
                      <a:schemeClr val="accent3">
                        <a:lumMod val="60000"/>
                        <a:lumOff val="40000"/>
                      </a:schemeClr>
                    </a:solidFill>
                  </a:tcPr>
                </a:tc>
                <a:extLst>
                  <a:ext uri="{0D108BD9-81ED-4DB2-BD59-A6C34878D82A}">
                    <a16:rowId xmlns:a16="http://schemas.microsoft.com/office/drawing/2014/main" val="10000"/>
                  </a:ext>
                </a:extLst>
              </a:tr>
              <a:tr h="1456763">
                <a:tc>
                  <a:txBody>
                    <a:bodyPr/>
                    <a:lstStyle/>
                    <a:p>
                      <a:r>
                        <a:rPr lang="en-US" sz="1600" dirty="0">
                          <a:latin typeface="Arial" pitchFamily="34" charset="0"/>
                          <a:cs typeface="Arial" pitchFamily="34" charset="0"/>
                        </a:rPr>
                        <a:t>Admission</a:t>
                      </a:r>
                    </a:p>
                  </a:txBody>
                  <a:tcPr>
                    <a:solidFill>
                      <a:schemeClr val="accent2">
                        <a:lumMod val="60000"/>
                        <a:lumOff val="40000"/>
                      </a:schemeClr>
                    </a:solidFill>
                  </a:tcPr>
                </a:tc>
                <a:tc>
                  <a:txBody>
                    <a:bodyPr/>
                    <a:lstStyle/>
                    <a:p>
                      <a:r>
                        <a:rPr lang="en-US" sz="1400" dirty="0">
                          <a:latin typeface="Arial" pitchFamily="34" charset="0"/>
                          <a:cs typeface="Arial" pitchFamily="34" charset="0"/>
                        </a:rPr>
                        <a:t>Countries with advanced education in the world such as Singapore, Germany, Finland, ... Student teachers are selected from students who have graduated from universities, masters with good results and have strict examination.</a:t>
                      </a:r>
                    </a:p>
                  </a:txBody>
                  <a:tcPr>
                    <a:solidFill>
                      <a:schemeClr val="accent4">
                        <a:lumMod val="40000"/>
                        <a:lumOff val="60000"/>
                      </a:schemeClr>
                    </a:solidFill>
                  </a:tcPr>
                </a:tc>
                <a:tc>
                  <a:txBody>
                    <a:bodyPr/>
                    <a:lstStyle/>
                    <a:p>
                      <a:r>
                        <a:rPr lang="en-US" sz="1600" dirty="0">
                          <a:latin typeface="Arial" pitchFamily="34" charset="0"/>
                          <a:cs typeface="Arial" pitchFamily="34" charset="0"/>
                        </a:rPr>
                        <a:t>Selecting students in Vietnam with low input quality, regulations on recruiting students are not strict, have not attracted talents to participate in education.</a:t>
                      </a:r>
                    </a:p>
                  </a:txBody>
                  <a:tcPr>
                    <a:solidFill>
                      <a:schemeClr val="accent3">
                        <a:lumMod val="20000"/>
                        <a:lumOff val="80000"/>
                      </a:schemeClr>
                    </a:solidFill>
                  </a:tcPr>
                </a:tc>
                <a:extLst>
                  <a:ext uri="{0D108BD9-81ED-4DB2-BD59-A6C34878D82A}">
                    <a16:rowId xmlns:a16="http://schemas.microsoft.com/office/drawing/2014/main" val="10001"/>
                  </a:ext>
                </a:extLst>
              </a:tr>
              <a:tr h="992520">
                <a:tc>
                  <a:txBody>
                    <a:bodyPr/>
                    <a:lstStyle/>
                    <a:p>
                      <a:r>
                        <a:rPr lang="en-US" sz="1600" dirty="0">
                          <a:latin typeface="Arial" pitchFamily="34" charset="0"/>
                          <a:cs typeface="Arial" pitchFamily="34" charset="0"/>
                        </a:rPr>
                        <a:t>Model</a:t>
                      </a:r>
                    </a:p>
                  </a:txBody>
                  <a:tcPr>
                    <a:solidFill>
                      <a:schemeClr val="accent2">
                        <a:lumMod val="60000"/>
                        <a:lumOff val="40000"/>
                      </a:schemeClr>
                    </a:solidFill>
                  </a:tcPr>
                </a:tc>
                <a:tc>
                  <a:txBody>
                    <a:bodyPr/>
                    <a:lstStyle/>
                    <a:p>
                      <a:r>
                        <a:rPr lang="en-US" sz="1400" dirty="0">
                          <a:latin typeface="Arial" pitchFamily="34" charset="0"/>
                          <a:cs typeface="Arial" pitchFamily="34" charset="0"/>
                        </a:rPr>
                        <a:t>In general, in countries with advanced education, the next model of training at multi-disciplinary and multi-disciplinary universities is prevailing.</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Arial" pitchFamily="34" charset="0"/>
                          <a:cs typeface="Arial" pitchFamily="34" charset="0"/>
                        </a:rPr>
                        <a:t>Concurrent training model in pedagogical schools are prevailing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itchFamily="34" charset="0"/>
                        <a:cs typeface="Arial" pitchFamily="34" charset="0"/>
                      </a:endParaRPr>
                    </a:p>
                  </a:txBody>
                  <a:tcPr>
                    <a:solidFill>
                      <a:schemeClr val="accent3">
                        <a:lumMod val="20000"/>
                        <a:lumOff val="80000"/>
                      </a:schemeClr>
                    </a:solidFill>
                  </a:tcPr>
                </a:tc>
                <a:extLst>
                  <a:ext uri="{0D108BD9-81ED-4DB2-BD59-A6C34878D82A}">
                    <a16:rowId xmlns:a16="http://schemas.microsoft.com/office/drawing/2014/main" val="10002"/>
                  </a:ext>
                </a:extLst>
              </a:tr>
              <a:tr h="1664872">
                <a:tc>
                  <a:txBody>
                    <a:bodyPr/>
                    <a:lstStyle/>
                    <a:p>
                      <a:r>
                        <a:rPr lang="en-US" sz="1600" dirty="0">
                          <a:latin typeface="Arial" pitchFamily="34" charset="0"/>
                          <a:cs typeface="Arial" pitchFamily="34" charset="0"/>
                        </a:rPr>
                        <a:t>Duration</a:t>
                      </a:r>
                    </a:p>
                  </a:txBody>
                  <a:tcPr>
                    <a:solidFill>
                      <a:schemeClr val="accent2">
                        <a:lumMod val="60000"/>
                        <a:lumOff val="40000"/>
                      </a:schemeClr>
                    </a:solidFill>
                  </a:tcPr>
                </a:tc>
                <a:tc>
                  <a:txBody>
                    <a:bodyPr/>
                    <a:lstStyle/>
                    <a:p>
                      <a:r>
                        <a:rPr lang="en-US" sz="1400" dirty="0">
                          <a:latin typeface="Arial" pitchFamily="34" charset="0"/>
                          <a:cs typeface="Arial" pitchFamily="34" charset="0"/>
                        </a:rPr>
                        <a:t>The application of the next model helps Finland, Singapore, Germany, the US and Japan countries ... have enough time for training of general teachers, before becoming a real teacher, they have time to practice long enough and well-trained</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itchFamily="34" charset="0"/>
                          <a:cs typeface="Arial" pitchFamily="34" charset="0"/>
                        </a:rPr>
                        <a:t>Training programs in Vietnam's pedagogical schools are still heavy on theoretical training and partly due to short training periods. Only about 10 weeks of practical study - too short for good students in pedagogical universities to have enough experience to become a true teacher</a:t>
                      </a:r>
                    </a:p>
                  </a:txBody>
                  <a:tcPr>
                    <a:solidFill>
                      <a:schemeClr val="accent3">
                        <a:lumMod val="20000"/>
                        <a:lumOff val="80000"/>
                      </a:schemeClr>
                    </a:solidFill>
                  </a:tcPr>
                </a:tc>
                <a:extLst>
                  <a:ext uri="{0D108BD9-81ED-4DB2-BD59-A6C34878D82A}">
                    <a16:rowId xmlns:a16="http://schemas.microsoft.com/office/drawing/2014/main" val="10003"/>
                  </a:ext>
                </a:extLst>
              </a:tr>
              <a:tr h="1216637">
                <a:tc>
                  <a:txBody>
                    <a:bodyPr/>
                    <a:lstStyle/>
                    <a:p>
                      <a:r>
                        <a:rPr lang="en-US" sz="1600" dirty="0">
                          <a:latin typeface="Arial" pitchFamily="34" charset="0"/>
                          <a:cs typeface="Arial" pitchFamily="34" charset="0"/>
                        </a:rPr>
                        <a:t>Readiness</a:t>
                      </a:r>
                    </a:p>
                  </a:txBody>
                  <a:tcPr>
                    <a:solidFill>
                      <a:schemeClr val="accent2">
                        <a:lumMod val="60000"/>
                        <a:lumOff val="40000"/>
                      </a:schemeClr>
                    </a:solidFill>
                  </a:tcPr>
                </a:tc>
                <a:tc>
                  <a:txBody>
                    <a:bodyPr/>
                    <a:lstStyle/>
                    <a:p>
                      <a:r>
                        <a:rPr lang="en-US" sz="1400" dirty="0">
                          <a:latin typeface="Arial" pitchFamily="34" charset="0"/>
                          <a:cs typeface="Arial" pitchFamily="34" charset="0"/>
                        </a:rPr>
                        <a:t>Newly graduated teachers can access the work immediately due to good training and good quality</a:t>
                      </a:r>
                    </a:p>
                  </a:txBody>
                  <a:tcPr>
                    <a:solidFill>
                      <a:schemeClr val="accent4">
                        <a:lumMod val="40000"/>
                        <a:lumOff val="60000"/>
                      </a:schemeClr>
                    </a:solidFill>
                  </a:tcPr>
                </a:tc>
                <a:tc>
                  <a:txBody>
                    <a:bodyPr/>
                    <a:lstStyle/>
                    <a:p>
                      <a:r>
                        <a:rPr lang="en-US" sz="1400" dirty="0">
                          <a:latin typeface="Arial" pitchFamily="34" charset="0"/>
                          <a:cs typeface="Arial" pitchFamily="34" charset="0"/>
                        </a:rPr>
                        <a:t>Teachers who have just graduated from school when they go to school still face many difficulties and need a long time to get acquainted to be able to integrate well with the work.</a:t>
                      </a:r>
                    </a:p>
                  </a:txBody>
                  <a:tcP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grpSp>
        <p:nvGrpSpPr>
          <p:cNvPr id="6" name="Group 6"/>
          <p:cNvGrpSpPr>
            <a:grpSpLocks/>
          </p:cNvGrpSpPr>
          <p:nvPr/>
        </p:nvGrpSpPr>
        <p:grpSpPr bwMode="auto">
          <a:xfrm>
            <a:off x="921722" y="879882"/>
            <a:ext cx="8231188" cy="193675"/>
            <a:chOff x="150" y="1248"/>
            <a:chExt cx="4572" cy="240"/>
          </a:xfrm>
        </p:grpSpPr>
        <p:sp>
          <p:nvSpPr>
            <p:cNvPr id="7" name="AutoShape 7"/>
            <p:cNvSpPr>
              <a:spLocks noChangeArrowheads="1"/>
            </p:cNvSpPr>
            <p:nvPr/>
          </p:nvSpPr>
          <p:spPr bwMode="auto">
            <a:xfrm>
              <a:off x="229" y="1248"/>
              <a:ext cx="4493" cy="240"/>
            </a:xfrm>
            <a:prstGeom prst="roundRect">
              <a:avLst>
                <a:gd name="adj" fmla="val 0"/>
              </a:avLst>
            </a:prstGeom>
            <a:solidFill>
              <a:schemeClr val="accent1">
                <a:lumMod val="50000"/>
              </a:schemeClr>
            </a:solidFill>
            <a:ln w="9525">
              <a:noFill/>
              <a:round/>
              <a:headEnd/>
              <a:tailEnd/>
            </a:ln>
            <a:effectLst/>
          </p:spPr>
          <p:txBody>
            <a:bodyPr wrap="none" anchor="ctr"/>
            <a:lstStyle/>
            <a:p>
              <a:pPr algn="ctr">
                <a:defRPr/>
              </a:pPr>
              <a:endParaRPr lang="en-US" sz="1600">
                <a:solidFill>
                  <a:srgbClr val="003366"/>
                </a:solidFill>
                <a:latin typeface="Arial" charset="0"/>
                <a:cs typeface="Arial"/>
              </a:endParaRPr>
            </a:p>
          </p:txBody>
        </p:sp>
        <p:sp>
          <p:nvSpPr>
            <p:cNvPr id="9" name="AutoShape 8"/>
            <p:cNvSpPr>
              <a:spLocks noChangeArrowheads="1"/>
            </p:cNvSpPr>
            <p:nvPr/>
          </p:nvSpPr>
          <p:spPr bwMode="auto">
            <a:xfrm flipH="1">
              <a:off x="150" y="1248"/>
              <a:ext cx="79" cy="240"/>
            </a:xfrm>
            <a:prstGeom prst="flowChartDelay">
              <a:avLst/>
            </a:prstGeom>
            <a:solidFill>
              <a:schemeClr val="accent1">
                <a:lumMod val="50000"/>
              </a:schemeClr>
            </a:solidFill>
            <a:ln w="9525">
              <a:noFill/>
              <a:miter lim="800000"/>
              <a:headEnd/>
              <a:tailEnd/>
            </a:ln>
            <a:effectLst/>
          </p:spPr>
          <p:txBody>
            <a:bodyPr wrap="none" anchor="ctr"/>
            <a:lstStyle/>
            <a:p>
              <a:pPr algn="ctr">
                <a:defRPr/>
              </a:pPr>
              <a:endParaRPr lang="en-US" sz="1600">
                <a:solidFill>
                  <a:srgbClr val="003366"/>
                </a:solidFill>
                <a:latin typeface="Arial" charset="0"/>
                <a:cs typeface="Arial"/>
              </a:endParaRPr>
            </a:p>
          </p:txBody>
        </p:sp>
      </p:grpSp>
      <p:sp>
        <p:nvSpPr>
          <p:cNvPr id="10" name="TextBox 9">
            <a:extLst>
              <a:ext uri="{FF2B5EF4-FFF2-40B4-BE49-F238E27FC236}">
                <a16:creationId xmlns:a16="http://schemas.microsoft.com/office/drawing/2014/main" id="{5975E1DC-DA01-4FA6-BE23-0F075722B8FF}"/>
              </a:ext>
            </a:extLst>
          </p:cNvPr>
          <p:cNvSpPr txBox="1"/>
          <p:nvPr/>
        </p:nvSpPr>
        <p:spPr>
          <a:xfrm>
            <a:off x="9829800" y="3048000"/>
            <a:ext cx="2362200" cy="2585323"/>
          </a:xfrm>
          <a:prstGeom prst="rect">
            <a:avLst/>
          </a:prstGeom>
          <a:noFill/>
        </p:spPr>
        <p:txBody>
          <a:bodyPr wrap="square" rtlCol="0">
            <a:spAutoFit/>
          </a:bodyPr>
          <a:lstStyle/>
          <a:p>
            <a:r>
              <a:rPr lang="en-US" dirty="0"/>
              <a:t>Anh </a:t>
            </a:r>
            <a:r>
              <a:rPr lang="en-US" dirty="0" err="1"/>
              <a:t>nghĩ</a:t>
            </a:r>
            <a:r>
              <a:rPr lang="en-US" dirty="0"/>
              <a:t> </a:t>
            </a:r>
            <a:r>
              <a:rPr lang="en-US" dirty="0" err="1"/>
              <a:t>nên</a:t>
            </a:r>
            <a:r>
              <a:rPr lang="en-US" dirty="0"/>
              <a:t> </a:t>
            </a:r>
            <a:r>
              <a:rPr lang="en-US" dirty="0" err="1"/>
              <a:t>nhấn</a:t>
            </a:r>
            <a:r>
              <a:rPr lang="en-US" dirty="0"/>
              <a:t> </a:t>
            </a:r>
            <a:r>
              <a:rPr lang="en-US" dirty="0" err="1"/>
              <a:t>mạnh</a:t>
            </a:r>
            <a:r>
              <a:rPr lang="en-US" dirty="0"/>
              <a:t> </a:t>
            </a:r>
            <a:r>
              <a:rPr lang="en-US" dirty="0" err="1"/>
              <a:t>vào</a:t>
            </a:r>
            <a:r>
              <a:rPr lang="en-US" dirty="0"/>
              <a:t> </a:t>
            </a:r>
            <a:r>
              <a:rPr lang="en-US" dirty="0" err="1"/>
              <a:t>mô</a:t>
            </a:r>
            <a:r>
              <a:rPr lang="en-US" dirty="0"/>
              <a:t> </a:t>
            </a:r>
            <a:r>
              <a:rPr lang="en-US" dirty="0" err="1"/>
              <a:t>hình</a:t>
            </a:r>
            <a:r>
              <a:rPr lang="en-US" dirty="0"/>
              <a:t> ĐTGV </a:t>
            </a:r>
            <a:r>
              <a:rPr lang="en-US" dirty="0" err="1"/>
              <a:t>tại</a:t>
            </a:r>
            <a:r>
              <a:rPr lang="en-US" dirty="0"/>
              <a:t> tr</a:t>
            </a:r>
            <a:r>
              <a:rPr lang="vi-VN" dirty="0"/>
              <a:t>ư</a:t>
            </a:r>
            <a:r>
              <a:rPr lang="en-US" dirty="0" err="1"/>
              <a:t>ờng</a:t>
            </a:r>
            <a:r>
              <a:rPr lang="en-US" dirty="0"/>
              <a:t> </a:t>
            </a:r>
            <a:r>
              <a:rPr lang="en-US" dirty="0" err="1"/>
              <a:t>đa</a:t>
            </a:r>
            <a:r>
              <a:rPr lang="en-US" dirty="0"/>
              <a:t> </a:t>
            </a:r>
            <a:r>
              <a:rPr lang="en-US" dirty="0" err="1"/>
              <a:t>ngành</a:t>
            </a:r>
            <a:r>
              <a:rPr lang="en-US" dirty="0"/>
              <a:t> </a:t>
            </a:r>
            <a:r>
              <a:rPr lang="en-US" dirty="0" err="1"/>
              <a:t>như</a:t>
            </a:r>
            <a:r>
              <a:rPr lang="en-US" dirty="0"/>
              <a:t> ở ĐHQG.</a:t>
            </a:r>
          </a:p>
          <a:p>
            <a:r>
              <a:rPr lang="en-US" dirty="0"/>
              <a:t>Ở ĐHSP, ĐTGV </a:t>
            </a:r>
            <a:r>
              <a:rPr lang="en-US" dirty="0" err="1"/>
              <a:t>Toán</a:t>
            </a:r>
            <a:r>
              <a:rPr lang="en-US" dirty="0"/>
              <a:t> </a:t>
            </a:r>
            <a:r>
              <a:rPr lang="en-US" dirty="0" err="1"/>
              <a:t>là</a:t>
            </a:r>
            <a:r>
              <a:rPr lang="en-US" dirty="0"/>
              <a:t> </a:t>
            </a:r>
            <a:r>
              <a:rPr lang="en-US" dirty="0" err="1"/>
              <a:t>đào</a:t>
            </a:r>
            <a:r>
              <a:rPr lang="en-US" dirty="0"/>
              <a:t> </a:t>
            </a:r>
            <a:r>
              <a:rPr lang="en-US" dirty="0" err="1"/>
              <a:t>tạo</a:t>
            </a:r>
            <a:r>
              <a:rPr lang="en-US" dirty="0"/>
              <a:t> </a:t>
            </a:r>
            <a:r>
              <a:rPr lang="en-US" dirty="0" err="1"/>
              <a:t>khép</a:t>
            </a:r>
            <a:r>
              <a:rPr lang="en-US" dirty="0"/>
              <a:t> </a:t>
            </a:r>
            <a:r>
              <a:rPr lang="en-US" dirty="0" err="1"/>
              <a:t>kín</a:t>
            </a:r>
            <a:r>
              <a:rPr lang="en-US" dirty="0"/>
              <a:t> </a:t>
            </a:r>
            <a:r>
              <a:rPr lang="en-US" dirty="0" err="1"/>
              <a:t>tại</a:t>
            </a:r>
            <a:r>
              <a:rPr lang="en-US" dirty="0"/>
              <a:t> khoa </a:t>
            </a:r>
            <a:r>
              <a:rPr lang="en-US" dirty="0" err="1"/>
              <a:t>Toán</a:t>
            </a:r>
            <a:r>
              <a:rPr lang="en-US" dirty="0"/>
              <a:t>-Tin; </a:t>
            </a:r>
            <a:r>
              <a:rPr lang="en-US" dirty="0" err="1"/>
              <a:t>Trong</a:t>
            </a:r>
            <a:r>
              <a:rPr lang="en-US" dirty="0"/>
              <a:t> </a:t>
            </a:r>
            <a:r>
              <a:rPr lang="en-US" dirty="0" err="1"/>
              <a:t>khi</a:t>
            </a:r>
            <a:r>
              <a:rPr lang="en-US" dirty="0"/>
              <a:t> </a:t>
            </a:r>
            <a:r>
              <a:rPr lang="en-US" dirty="0" err="1"/>
              <a:t>đó</a:t>
            </a:r>
            <a:r>
              <a:rPr lang="en-US" dirty="0"/>
              <a:t> ở ĐHGD </a:t>
            </a:r>
            <a:r>
              <a:rPr lang="en-US" dirty="0" err="1"/>
              <a:t>thì</a:t>
            </a:r>
            <a:r>
              <a:rPr lang="en-US" dirty="0"/>
              <a:t> </a:t>
            </a:r>
            <a:r>
              <a:rPr lang="en-US" dirty="0" err="1"/>
              <a:t>tại</a:t>
            </a:r>
            <a:r>
              <a:rPr lang="en-US" dirty="0"/>
              <a:t> 2 tr</a:t>
            </a:r>
            <a:r>
              <a:rPr lang="vi-VN" dirty="0"/>
              <a:t>ư</a:t>
            </a:r>
            <a:r>
              <a:rPr lang="en-US" dirty="0" err="1"/>
              <a:t>ờng</a:t>
            </a:r>
            <a:r>
              <a:rPr lang="en-US" dirty="0"/>
              <a:t> </a:t>
            </a:r>
            <a:r>
              <a:rPr lang="en-US" dirty="0" err="1"/>
              <a:t>thành</a:t>
            </a:r>
            <a:r>
              <a:rPr lang="en-US" dirty="0"/>
              <a:t> </a:t>
            </a:r>
            <a:r>
              <a:rPr lang="en-US" dirty="0" err="1"/>
              <a:t>viên</a:t>
            </a:r>
            <a:r>
              <a:rPr lang="en-US" dirty="0"/>
              <a:t>. </a:t>
            </a:r>
          </a:p>
        </p:txBody>
      </p:sp>
      <p:sp>
        <p:nvSpPr>
          <p:cNvPr id="11" name="TextBox 10">
            <a:extLst>
              <a:ext uri="{FF2B5EF4-FFF2-40B4-BE49-F238E27FC236}">
                <a16:creationId xmlns:a16="http://schemas.microsoft.com/office/drawing/2014/main" id="{F8C7EF97-8FA3-4774-AEE3-2CCBAD5C9CCB}"/>
              </a:ext>
            </a:extLst>
          </p:cNvPr>
          <p:cNvSpPr txBox="1"/>
          <p:nvPr/>
        </p:nvSpPr>
        <p:spPr>
          <a:xfrm>
            <a:off x="9829800" y="1010103"/>
            <a:ext cx="1828800" cy="1477328"/>
          </a:xfrm>
          <a:prstGeom prst="rect">
            <a:avLst/>
          </a:prstGeom>
          <a:noFill/>
        </p:spPr>
        <p:txBody>
          <a:bodyPr wrap="square" rtlCol="0">
            <a:spAutoFit/>
          </a:bodyPr>
          <a:lstStyle/>
          <a:p>
            <a:r>
              <a:rPr lang="en-US" dirty="0" err="1"/>
              <a:t>Như</a:t>
            </a:r>
            <a:r>
              <a:rPr lang="en-US" dirty="0"/>
              <a:t> </a:t>
            </a:r>
            <a:r>
              <a:rPr lang="en-US" dirty="0" err="1"/>
              <a:t>anh</a:t>
            </a:r>
            <a:r>
              <a:rPr lang="en-US" dirty="0"/>
              <a:t> </a:t>
            </a:r>
            <a:r>
              <a:rPr lang="en-US" dirty="0" err="1"/>
              <a:t>nói</a:t>
            </a:r>
            <a:r>
              <a:rPr lang="en-US" dirty="0"/>
              <a:t> ở </a:t>
            </a:r>
            <a:r>
              <a:rPr lang="en-US" dirty="0" err="1"/>
              <a:t>trên</a:t>
            </a:r>
            <a:r>
              <a:rPr lang="en-US" dirty="0"/>
              <a:t>, </a:t>
            </a:r>
            <a:r>
              <a:rPr lang="en-US" dirty="0" err="1"/>
              <a:t>ví</a:t>
            </a:r>
            <a:r>
              <a:rPr lang="en-US" dirty="0"/>
              <a:t> </a:t>
            </a:r>
            <a:r>
              <a:rPr lang="en-US" dirty="0" err="1"/>
              <a:t>dụ</a:t>
            </a:r>
            <a:r>
              <a:rPr lang="en-US" dirty="0"/>
              <a:t> ở </a:t>
            </a:r>
            <a:r>
              <a:rPr lang="en-US" dirty="0" err="1"/>
              <a:t>Pháp</a:t>
            </a:r>
            <a:r>
              <a:rPr lang="en-US" dirty="0"/>
              <a:t> </a:t>
            </a:r>
            <a:r>
              <a:rPr lang="en-US" dirty="0" err="1"/>
              <a:t>họ</a:t>
            </a:r>
            <a:r>
              <a:rPr lang="en-US" dirty="0"/>
              <a:t> </a:t>
            </a:r>
            <a:r>
              <a:rPr lang="en-US" dirty="0" err="1"/>
              <a:t>nhận</a:t>
            </a:r>
            <a:r>
              <a:rPr lang="en-US" dirty="0"/>
              <a:t> SV </a:t>
            </a:r>
            <a:r>
              <a:rPr lang="en-US" dirty="0" err="1"/>
              <a:t>từ</a:t>
            </a:r>
            <a:r>
              <a:rPr lang="en-US" dirty="0"/>
              <a:t> </a:t>
            </a:r>
            <a:r>
              <a:rPr lang="en-US" dirty="0" err="1"/>
              <a:t>cả</a:t>
            </a:r>
            <a:r>
              <a:rPr lang="en-US" dirty="0"/>
              <a:t> </a:t>
            </a:r>
            <a:r>
              <a:rPr lang="en-US" dirty="0" err="1"/>
              <a:t>năm</a:t>
            </a:r>
            <a:r>
              <a:rPr lang="en-US" dirty="0"/>
              <a:t> </a:t>
            </a:r>
            <a:r>
              <a:rPr lang="en-US" dirty="0" err="1"/>
              <a:t>thứ</a:t>
            </a:r>
            <a:r>
              <a:rPr lang="en-US" dirty="0"/>
              <a:t> </a:t>
            </a:r>
            <a:r>
              <a:rPr lang="en-US" dirty="0" err="1"/>
              <a:t>nhất</a:t>
            </a:r>
            <a:r>
              <a:rPr lang="en-US" dirty="0"/>
              <a:t>.</a:t>
            </a:r>
          </a:p>
        </p:txBody>
      </p:sp>
      <p:pic>
        <p:nvPicPr>
          <p:cNvPr id="12" name="Picture 11" descr="Káº¿t quáº£ hÃ¬nh áº£nh cho logo + dai hoc giao duc">
            <a:extLst>
              <a:ext uri="{FF2B5EF4-FFF2-40B4-BE49-F238E27FC236}">
                <a16:creationId xmlns:a16="http://schemas.microsoft.com/office/drawing/2014/main" id="{8EF635A6-5B5F-4B1D-B887-08A2B3DB9C7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7" y="16846"/>
            <a:ext cx="1046163" cy="119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118527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715"/>
            <a:ext cx="9144000" cy="1143000"/>
          </a:xfrm>
        </p:spPr>
        <p:txBody>
          <a:bodyPr/>
          <a:lstStyle/>
          <a:p>
            <a:pPr algn="ctr"/>
            <a:r>
              <a:rPr lang="en-US" sz="2400" dirty="0"/>
              <a:t>Current issues in teacher training in Vietnam</a:t>
            </a:r>
          </a:p>
        </p:txBody>
      </p:sp>
      <p:sp>
        <p:nvSpPr>
          <p:cNvPr id="5" name="Title 1"/>
          <p:cNvSpPr txBox="1">
            <a:spLocks/>
          </p:cNvSpPr>
          <p:nvPr/>
        </p:nvSpPr>
        <p:spPr bwMode="auto">
          <a:xfrm>
            <a:off x="762000" y="1752600"/>
            <a:ext cx="8153400" cy="472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just">
              <a:spcBef>
                <a:spcPts val="600"/>
              </a:spcBef>
              <a:spcAft>
                <a:spcPts val="600"/>
              </a:spcAft>
            </a:pPr>
            <a:r>
              <a:rPr lang="en-US" sz="2200" i="1" dirty="0">
                <a:latin typeface="Arial" pitchFamily="34" charset="0"/>
                <a:cs typeface="Arial" pitchFamily="34" charset="0"/>
              </a:rPr>
              <a:t>- The quality of entrance examinations at pedagogical universities is not high (compared to the general level of other occupations), which has a great impact on the quality of training.</a:t>
            </a:r>
          </a:p>
          <a:p>
            <a:pPr algn="just">
              <a:spcBef>
                <a:spcPts val="600"/>
              </a:spcBef>
              <a:spcAft>
                <a:spcPts val="600"/>
              </a:spcAft>
            </a:pPr>
            <a:r>
              <a:rPr lang="en-US" sz="2200" i="1" dirty="0">
                <a:latin typeface="Arial" pitchFamily="34" charset="0"/>
                <a:cs typeface="Arial" pitchFamily="34" charset="0"/>
              </a:rPr>
              <a:t>- The duration of training in the teacher training colleges is 4 years while the students have to study both the specialized knowledge and the science of education, practice and pedagogy.</a:t>
            </a:r>
          </a:p>
          <a:p>
            <a:pPr algn="just">
              <a:spcBef>
                <a:spcPts val="600"/>
              </a:spcBef>
              <a:spcAft>
                <a:spcPts val="600"/>
              </a:spcAft>
            </a:pPr>
            <a:r>
              <a:rPr lang="en-US" sz="2200" i="1" dirty="0">
                <a:latin typeface="Arial" pitchFamily="34" charset="0"/>
                <a:cs typeface="Arial" pitchFamily="34" charset="0"/>
              </a:rPr>
              <a:t>- The short training time will be difficult to be able to train teachers meet the practical requirements. New graduates are also shocked and need a long time to get acquainted to work well at school.</a:t>
            </a:r>
            <a:endParaRPr lang="en-US" sz="2200" dirty="0">
              <a:solidFill>
                <a:schemeClr val="tx1">
                  <a:lumMod val="75000"/>
                  <a:lumOff val="25000"/>
                </a:schemeClr>
              </a:solidFill>
              <a:latin typeface="Arial" pitchFamily="34" charset="0"/>
              <a:cs typeface="Arial" pitchFamily="34" charset="0"/>
            </a:endParaRPr>
          </a:p>
        </p:txBody>
      </p:sp>
      <p:cxnSp>
        <p:nvCxnSpPr>
          <p:cNvPr id="8" name="Straight Connector 7"/>
          <p:cNvCxnSpPr/>
          <p:nvPr/>
        </p:nvCxnSpPr>
        <p:spPr>
          <a:xfrm>
            <a:off x="0" y="1219200"/>
            <a:ext cx="9144000" cy="0"/>
          </a:xfrm>
          <a:prstGeom prst="line">
            <a:avLst/>
          </a:prstGeom>
          <a:ln w="34925">
            <a:solidFill>
              <a:srgbClr val="92D050"/>
            </a:solidFill>
          </a:ln>
        </p:spPr>
        <p:style>
          <a:lnRef idx="1">
            <a:schemeClr val="accent1"/>
          </a:lnRef>
          <a:fillRef idx="0">
            <a:schemeClr val="accent1"/>
          </a:fillRef>
          <a:effectRef idx="0">
            <a:schemeClr val="accent1"/>
          </a:effectRef>
          <a:fontRef idx="minor">
            <a:schemeClr val="tx1"/>
          </a:fontRef>
        </p:style>
      </p:cxnSp>
      <p:pic>
        <p:nvPicPr>
          <p:cNvPr id="6" name="Picture 5" descr="Káº¿t quáº£ hÃ¬nh áº£nh cho logo + dai hoc giao duc">
            <a:extLst>
              <a:ext uri="{FF2B5EF4-FFF2-40B4-BE49-F238E27FC236}">
                <a16:creationId xmlns:a16="http://schemas.microsoft.com/office/drawing/2014/main" id="{DBCAD1AC-A746-430F-8B8B-0AA91F98E4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7" y="16846"/>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629107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1" name="Rectangle 71"/>
          <p:cNvSpPr>
            <a:spLocks noChangeArrowheads="1"/>
          </p:cNvSpPr>
          <p:nvPr/>
        </p:nvSpPr>
        <p:spPr bwMode="auto">
          <a:xfrm>
            <a:off x="1905000" y="5367336"/>
            <a:ext cx="3749193" cy="523220"/>
          </a:xfrm>
          <a:prstGeom prst="rect">
            <a:avLst/>
          </a:prstGeom>
          <a:solidFill>
            <a:schemeClr val="bg1"/>
          </a:solidFill>
          <a:ln w="12700">
            <a:solidFill>
              <a:schemeClr val="accent1"/>
            </a:solidFill>
            <a:miter lim="800000"/>
            <a:headEnd/>
            <a:tailEnd/>
          </a:ln>
        </p:spPr>
        <p:txBody>
          <a:bodyPr wrap="square" anchor="ctr">
            <a:spAutoFit/>
          </a:bodyPr>
          <a:lstStyle/>
          <a:p>
            <a:pPr algn="ctr"/>
            <a:r>
              <a:rPr lang="en-US" sz="2800" b="1" dirty="0">
                <a:solidFill>
                  <a:srgbClr val="0C2FA5"/>
                </a:solidFill>
                <a:latin typeface="Times New Roman" pitchFamily="18" charset="0"/>
                <a:cs typeface="Times New Roman" pitchFamily="18" charset="0"/>
              </a:rPr>
              <a:t>from 2000 to 2012</a:t>
            </a:r>
          </a:p>
        </p:txBody>
      </p:sp>
      <p:cxnSp>
        <p:nvCxnSpPr>
          <p:cNvPr id="50" name="Straight Connector 49"/>
          <p:cNvCxnSpPr/>
          <p:nvPr/>
        </p:nvCxnSpPr>
        <p:spPr>
          <a:xfrm>
            <a:off x="0" y="1219200"/>
            <a:ext cx="9144000" cy="0"/>
          </a:xfrm>
          <a:prstGeom prst="line">
            <a:avLst/>
          </a:prstGeom>
          <a:ln w="34925">
            <a:solidFill>
              <a:srgbClr val="92D050"/>
            </a:solidFill>
          </a:ln>
        </p:spPr>
        <p:style>
          <a:lnRef idx="1">
            <a:schemeClr val="accent1"/>
          </a:lnRef>
          <a:fillRef idx="0">
            <a:schemeClr val="accent1"/>
          </a:fillRef>
          <a:effectRef idx="0">
            <a:schemeClr val="accent1"/>
          </a:effectRef>
          <a:fontRef idx="minor">
            <a:schemeClr val="tx1"/>
          </a:fontRef>
        </p:style>
      </p:cxnSp>
      <p:sp>
        <p:nvSpPr>
          <p:cNvPr id="25" name="TextBox 4"/>
          <p:cNvSpPr txBox="1">
            <a:spLocks noChangeArrowheads="1"/>
          </p:cNvSpPr>
          <p:nvPr/>
        </p:nvSpPr>
        <p:spPr bwMode="auto">
          <a:xfrm>
            <a:off x="533400" y="565895"/>
            <a:ext cx="9144000" cy="461665"/>
          </a:xfrm>
          <a:prstGeom prst="rect">
            <a:avLst/>
          </a:prstGeom>
          <a:noFill/>
          <a:ln w="9525">
            <a:noFill/>
            <a:miter lim="800000"/>
            <a:headEnd/>
            <a:tailEnd/>
          </a:ln>
        </p:spPr>
        <p:txBody>
          <a:bodyPr wrap="square" anchor="ctr">
            <a:spAutoFit/>
          </a:bodyPr>
          <a:lstStyle/>
          <a:p>
            <a:pPr algn="ctr"/>
            <a:r>
              <a:rPr lang="en-US" sz="2400" b="1" dirty="0">
                <a:solidFill>
                  <a:schemeClr val="accent1">
                    <a:lumMod val="50000"/>
                  </a:schemeClr>
                </a:solidFill>
                <a:latin typeface="Arial" panose="020B0604020202020204" pitchFamily="34" charset="0"/>
                <a:ea typeface="+mj-ea"/>
                <a:cs typeface="Arial" panose="020B0604020202020204" pitchFamily="34" charset="0"/>
              </a:rPr>
              <a:t>Teacher training at VNU-University of Education</a:t>
            </a:r>
          </a:p>
        </p:txBody>
      </p:sp>
      <p:pic>
        <p:nvPicPr>
          <p:cNvPr id="2" name="Picture 1">
            <a:extLst>
              <a:ext uri="{FF2B5EF4-FFF2-40B4-BE49-F238E27FC236}">
                <a16:creationId xmlns:a16="http://schemas.microsoft.com/office/drawing/2014/main" id="{EBB4170C-6191-453A-826E-0A152DC68DA3}"/>
              </a:ext>
            </a:extLst>
          </p:cNvPr>
          <p:cNvPicPr>
            <a:picLocks noChangeAspect="1"/>
          </p:cNvPicPr>
          <p:nvPr/>
        </p:nvPicPr>
        <p:blipFill>
          <a:blip r:embed="rId2"/>
          <a:stretch>
            <a:fillRect/>
          </a:stretch>
        </p:blipFill>
        <p:spPr>
          <a:xfrm>
            <a:off x="1819275" y="1779020"/>
            <a:ext cx="7324725" cy="3533775"/>
          </a:xfrm>
          <a:prstGeom prst="rect">
            <a:avLst/>
          </a:prstGeom>
        </p:spPr>
      </p:pic>
      <p:sp>
        <p:nvSpPr>
          <p:cNvPr id="3" name="TextBox 2">
            <a:extLst>
              <a:ext uri="{FF2B5EF4-FFF2-40B4-BE49-F238E27FC236}">
                <a16:creationId xmlns:a16="http://schemas.microsoft.com/office/drawing/2014/main" id="{56263BFC-7031-40F1-AD99-15720D6C6D87}"/>
              </a:ext>
            </a:extLst>
          </p:cNvPr>
          <p:cNvSpPr txBox="1"/>
          <p:nvPr/>
        </p:nvSpPr>
        <p:spPr>
          <a:xfrm>
            <a:off x="791150" y="2324313"/>
            <a:ext cx="885250" cy="338554"/>
          </a:xfrm>
          <a:prstGeom prst="rect">
            <a:avLst/>
          </a:prstGeom>
          <a:noFill/>
          <a:ln w="12700">
            <a:solidFill>
              <a:schemeClr val="accent1"/>
            </a:solidFill>
          </a:ln>
        </p:spPr>
        <p:txBody>
          <a:bodyPr wrap="square" rtlCol="0">
            <a:spAutoFit/>
          </a:bodyPr>
          <a:lstStyle/>
          <a:p>
            <a:r>
              <a:rPr lang="en-US" sz="1600" dirty="0"/>
              <a:t>4</a:t>
            </a:r>
            <a:r>
              <a:rPr lang="en-US" sz="1600" baseline="30000" dirty="0"/>
              <a:t>th</a:t>
            </a:r>
            <a:r>
              <a:rPr lang="en-US" sz="1600" dirty="0"/>
              <a:t> year</a:t>
            </a:r>
          </a:p>
        </p:txBody>
      </p:sp>
      <p:sp>
        <p:nvSpPr>
          <p:cNvPr id="8" name="TextBox 7">
            <a:extLst>
              <a:ext uri="{FF2B5EF4-FFF2-40B4-BE49-F238E27FC236}">
                <a16:creationId xmlns:a16="http://schemas.microsoft.com/office/drawing/2014/main" id="{039599E3-CB93-460D-8530-94945D69C1F5}"/>
              </a:ext>
            </a:extLst>
          </p:cNvPr>
          <p:cNvSpPr txBox="1"/>
          <p:nvPr/>
        </p:nvSpPr>
        <p:spPr>
          <a:xfrm>
            <a:off x="809804" y="3022177"/>
            <a:ext cx="942796" cy="338554"/>
          </a:xfrm>
          <a:prstGeom prst="rect">
            <a:avLst/>
          </a:prstGeom>
          <a:noFill/>
          <a:ln w="12700">
            <a:solidFill>
              <a:schemeClr val="accent1"/>
            </a:solidFill>
          </a:ln>
        </p:spPr>
        <p:txBody>
          <a:bodyPr wrap="square" rtlCol="0">
            <a:spAutoFit/>
          </a:bodyPr>
          <a:lstStyle/>
          <a:p>
            <a:r>
              <a:rPr lang="en-US" sz="1600" dirty="0"/>
              <a:t>3</a:t>
            </a:r>
            <a:r>
              <a:rPr lang="en-US" sz="1600" baseline="30000" dirty="0"/>
              <a:t>rd</a:t>
            </a:r>
            <a:r>
              <a:rPr lang="en-US" sz="1600" dirty="0"/>
              <a:t>  year</a:t>
            </a:r>
          </a:p>
        </p:txBody>
      </p:sp>
      <p:sp>
        <p:nvSpPr>
          <p:cNvPr id="9" name="TextBox 8">
            <a:extLst>
              <a:ext uri="{FF2B5EF4-FFF2-40B4-BE49-F238E27FC236}">
                <a16:creationId xmlns:a16="http://schemas.microsoft.com/office/drawing/2014/main" id="{34F46961-7544-4724-90B8-31ED07B5FA35}"/>
              </a:ext>
            </a:extLst>
          </p:cNvPr>
          <p:cNvSpPr txBox="1"/>
          <p:nvPr/>
        </p:nvSpPr>
        <p:spPr>
          <a:xfrm>
            <a:off x="809804" y="4443327"/>
            <a:ext cx="885250" cy="369332"/>
          </a:xfrm>
          <a:prstGeom prst="rect">
            <a:avLst/>
          </a:prstGeom>
          <a:noFill/>
          <a:ln w="12700">
            <a:solidFill>
              <a:schemeClr val="accent1"/>
            </a:solidFill>
          </a:ln>
        </p:spPr>
        <p:txBody>
          <a:bodyPr wrap="square" rtlCol="0">
            <a:spAutoFit/>
          </a:bodyPr>
          <a:lstStyle/>
          <a:p>
            <a:r>
              <a:rPr lang="en-US" dirty="0"/>
              <a:t>1</a:t>
            </a:r>
            <a:r>
              <a:rPr lang="en-US" baseline="30000" dirty="0"/>
              <a:t>st</a:t>
            </a:r>
            <a:r>
              <a:rPr lang="en-US" dirty="0"/>
              <a:t> year</a:t>
            </a:r>
          </a:p>
        </p:txBody>
      </p:sp>
      <p:sp>
        <p:nvSpPr>
          <p:cNvPr id="10" name="TextBox 9">
            <a:extLst>
              <a:ext uri="{FF2B5EF4-FFF2-40B4-BE49-F238E27FC236}">
                <a16:creationId xmlns:a16="http://schemas.microsoft.com/office/drawing/2014/main" id="{F5444FE2-31BC-43FC-B4E5-77152BA76F63}"/>
              </a:ext>
            </a:extLst>
          </p:cNvPr>
          <p:cNvSpPr txBox="1"/>
          <p:nvPr/>
        </p:nvSpPr>
        <p:spPr>
          <a:xfrm>
            <a:off x="809804" y="3662972"/>
            <a:ext cx="942796" cy="338554"/>
          </a:xfrm>
          <a:prstGeom prst="rect">
            <a:avLst/>
          </a:prstGeom>
          <a:noFill/>
          <a:ln w="12700">
            <a:solidFill>
              <a:schemeClr val="accent1"/>
            </a:solidFill>
          </a:ln>
        </p:spPr>
        <p:txBody>
          <a:bodyPr wrap="square" rtlCol="0">
            <a:spAutoFit/>
          </a:bodyPr>
          <a:lstStyle/>
          <a:p>
            <a:r>
              <a:rPr lang="en-US" sz="1600" dirty="0"/>
              <a:t>2</a:t>
            </a:r>
            <a:r>
              <a:rPr lang="en-US" sz="1600" baseline="30000" dirty="0"/>
              <a:t>nd</a:t>
            </a:r>
            <a:r>
              <a:rPr lang="en-US" sz="1600" dirty="0"/>
              <a:t>  year</a:t>
            </a:r>
          </a:p>
        </p:txBody>
      </p:sp>
      <p:sp>
        <p:nvSpPr>
          <p:cNvPr id="12" name="Rectangle 71">
            <a:extLst>
              <a:ext uri="{FF2B5EF4-FFF2-40B4-BE49-F238E27FC236}">
                <a16:creationId xmlns:a16="http://schemas.microsoft.com/office/drawing/2014/main" id="{D816B874-5A01-48E4-889F-37583C20A14C}"/>
              </a:ext>
            </a:extLst>
          </p:cNvPr>
          <p:cNvSpPr>
            <a:spLocks noChangeArrowheads="1"/>
          </p:cNvSpPr>
          <p:nvPr/>
        </p:nvSpPr>
        <p:spPr bwMode="auto">
          <a:xfrm>
            <a:off x="5750668" y="5367336"/>
            <a:ext cx="3444393" cy="523220"/>
          </a:xfrm>
          <a:prstGeom prst="rect">
            <a:avLst/>
          </a:prstGeom>
          <a:noFill/>
          <a:ln w="12700">
            <a:solidFill>
              <a:schemeClr val="accent1"/>
            </a:solidFill>
            <a:miter lim="800000"/>
            <a:headEnd/>
            <a:tailEnd/>
          </a:ln>
        </p:spPr>
        <p:txBody>
          <a:bodyPr wrap="square" anchor="ctr">
            <a:spAutoFit/>
          </a:bodyPr>
          <a:lstStyle/>
          <a:p>
            <a:pPr algn="ctr"/>
            <a:r>
              <a:rPr lang="en-US" sz="2800" b="1" dirty="0">
                <a:solidFill>
                  <a:srgbClr val="0C2FA5"/>
                </a:solidFill>
                <a:latin typeface="Times New Roman" pitchFamily="18" charset="0"/>
                <a:cs typeface="Times New Roman" pitchFamily="18" charset="0"/>
              </a:rPr>
              <a:t>from 2012 up to now</a:t>
            </a:r>
          </a:p>
        </p:txBody>
      </p:sp>
      <p:sp>
        <p:nvSpPr>
          <p:cNvPr id="5" name="TextBox 4">
            <a:extLst>
              <a:ext uri="{FF2B5EF4-FFF2-40B4-BE49-F238E27FC236}">
                <a16:creationId xmlns:a16="http://schemas.microsoft.com/office/drawing/2014/main" id="{43660968-84D4-4C18-852C-D0BA48322DB6}"/>
              </a:ext>
            </a:extLst>
          </p:cNvPr>
          <p:cNvSpPr txBox="1"/>
          <p:nvPr/>
        </p:nvSpPr>
        <p:spPr>
          <a:xfrm>
            <a:off x="791150" y="6244095"/>
            <a:ext cx="8352850" cy="369332"/>
          </a:xfrm>
          <a:prstGeom prst="rect">
            <a:avLst/>
          </a:prstGeom>
          <a:noFill/>
        </p:spPr>
        <p:txBody>
          <a:bodyPr wrap="square" rtlCol="0">
            <a:spAutoFit/>
          </a:bodyPr>
          <a:lstStyle/>
          <a:p>
            <a:r>
              <a:rPr lang="en-US" i="1" dirty="0"/>
              <a:t>Note: Khoa </a:t>
            </a:r>
            <a:r>
              <a:rPr lang="en-US" i="1" dirty="0" err="1"/>
              <a:t>học</a:t>
            </a:r>
            <a:r>
              <a:rPr lang="en-US" i="1" dirty="0"/>
              <a:t> GD, SP: Educational knowledge; Khoa </a:t>
            </a:r>
            <a:r>
              <a:rPr lang="en-US" i="1" dirty="0" err="1"/>
              <a:t>học</a:t>
            </a:r>
            <a:r>
              <a:rPr lang="en-US" i="1" dirty="0"/>
              <a:t> c</a:t>
            </a:r>
            <a:r>
              <a:rPr lang="vi-VN" i="1" dirty="0"/>
              <a:t>ơ</a:t>
            </a:r>
            <a:r>
              <a:rPr lang="en-US" i="1" dirty="0"/>
              <a:t> </a:t>
            </a:r>
            <a:r>
              <a:rPr lang="en-US" i="1" dirty="0" err="1"/>
              <a:t>bản</a:t>
            </a:r>
            <a:r>
              <a:rPr lang="en-US" i="1" dirty="0"/>
              <a:t>: Subject knowledge  </a:t>
            </a:r>
          </a:p>
        </p:txBody>
      </p:sp>
      <p:sp>
        <p:nvSpPr>
          <p:cNvPr id="6" name="TextBox 5">
            <a:extLst>
              <a:ext uri="{FF2B5EF4-FFF2-40B4-BE49-F238E27FC236}">
                <a16:creationId xmlns:a16="http://schemas.microsoft.com/office/drawing/2014/main" id="{AE9ED432-09C1-452F-9EFC-821093746B2F}"/>
              </a:ext>
            </a:extLst>
          </p:cNvPr>
          <p:cNvSpPr txBox="1"/>
          <p:nvPr/>
        </p:nvSpPr>
        <p:spPr>
          <a:xfrm>
            <a:off x="1223766" y="1580124"/>
            <a:ext cx="8194744" cy="584775"/>
          </a:xfrm>
          <a:prstGeom prst="rect">
            <a:avLst/>
          </a:prstGeom>
          <a:noFill/>
        </p:spPr>
        <p:txBody>
          <a:bodyPr wrap="none" rtlCol="0">
            <a:spAutoFit/>
          </a:bodyPr>
          <a:lstStyle/>
          <a:p>
            <a:r>
              <a:rPr lang="en-US" sz="1600" dirty="0"/>
              <a:t>At VNU-</a:t>
            </a:r>
            <a:r>
              <a:rPr lang="en-US" sz="1600" dirty="0" err="1"/>
              <a:t>Ued</a:t>
            </a:r>
            <a:r>
              <a:rPr lang="en-US" sz="1600" dirty="0"/>
              <a:t> we train for high school teacher in </a:t>
            </a:r>
            <a:r>
              <a:rPr lang="en-US" sz="1600" dirty="0" err="1"/>
              <a:t>Maths</a:t>
            </a:r>
            <a:r>
              <a:rPr lang="en-US" sz="1600" dirty="0"/>
              <a:t>, Physic, Chemistry, Bio, History, Literature </a:t>
            </a:r>
          </a:p>
          <a:p>
            <a:r>
              <a:rPr lang="en-US" sz="1600" dirty="0"/>
              <a:t>and Naturel Sciences teacher at Junior high school.  </a:t>
            </a:r>
          </a:p>
        </p:txBody>
      </p:sp>
      <p:pic>
        <p:nvPicPr>
          <p:cNvPr id="13" name="Picture 5" descr="Káº¿t quáº£ hÃ¬nh áº£nh cho logo + dai hoc giao duc">
            <a:extLst>
              <a:ext uri="{FF2B5EF4-FFF2-40B4-BE49-F238E27FC236}">
                <a16:creationId xmlns:a16="http://schemas.microsoft.com/office/drawing/2014/main" id="{CC8DAA7A-5711-4CB7-A5A6-D24B3E8D233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51" y="48327"/>
            <a:ext cx="1356049" cy="154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579912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9163-502A-4793-9331-2EA23E987960}"/>
              </a:ext>
            </a:extLst>
          </p:cNvPr>
          <p:cNvSpPr>
            <a:spLocks noGrp="1"/>
          </p:cNvSpPr>
          <p:nvPr>
            <p:ph type="title"/>
          </p:nvPr>
        </p:nvSpPr>
        <p:spPr/>
        <p:txBody>
          <a:bodyPr/>
          <a:lstStyle/>
          <a:p>
            <a:r>
              <a:rPr lang="en-US" sz="2800" i="1" dirty="0"/>
              <a:t>The distribution of number of credits for each major in teacher education in VNU-</a:t>
            </a:r>
            <a:r>
              <a:rPr lang="en-US" sz="2800" i="1" dirty="0" err="1"/>
              <a:t>UEd</a:t>
            </a:r>
            <a:endParaRPr lang="en-US" sz="2800" dirty="0"/>
          </a:p>
        </p:txBody>
      </p:sp>
      <p:pic>
        <p:nvPicPr>
          <p:cNvPr id="5" name="Content Placeholder 4">
            <a:extLst>
              <a:ext uri="{FF2B5EF4-FFF2-40B4-BE49-F238E27FC236}">
                <a16:creationId xmlns:a16="http://schemas.microsoft.com/office/drawing/2014/main" id="{1F0D5379-3F74-4BED-A202-F13713112E02}"/>
              </a:ext>
            </a:extLst>
          </p:cNvPr>
          <p:cNvPicPr>
            <a:picLocks noGrp="1" noChangeAspect="1"/>
          </p:cNvPicPr>
          <p:nvPr>
            <p:ph idx="1"/>
          </p:nvPr>
        </p:nvPicPr>
        <p:blipFill>
          <a:blip r:embed="rId2"/>
          <a:stretch>
            <a:fillRect/>
          </a:stretch>
        </p:blipFill>
        <p:spPr>
          <a:xfrm>
            <a:off x="1905000" y="1752600"/>
            <a:ext cx="6164153" cy="4250723"/>
          </a:xfrm>
          <a:prstGeom prst="rect">
            <a:avLst/>
          </a:prstGeom>
        </p:spPr>
      </p:pic>
      <p:pic>
        <p:nvPicPr>
          <p:cNvPr id="4" name="Picture 5" descr="Káº¿t quáº£ hÃ¬nh áº£nh cho logo + dai hoc giao duc">
            <a:extLst>
              <a:ext uri="{FF2B5EF4-FFF2-40B4-BE49-F238E27FC236}">
                <a16:creationId xmlns:a16="http://schemas.microsoft.com/office/drawing/2014/main" id="{1A4268FA-ACD7-42B1-8617-18868B689A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12" y="5158773"/>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137681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81FAE-6812-4E7C-BFE3-A3EC62166208}"/>
              </a:ext>
            </a:extLst>
          </p:cNvPr>
          <p:cNvSpPr>
            <a:spLocks noGrp="1"/>
          </p:cNvSpPr>
          <p:nvPr>
            <p:ph type="title"/>
          </p:nvPr>
        </p:nvSpPr>
        <p:spPr>
          <a:xfrm>
            <a:off x="761999" y="490538"/>
            <a:ext cx="7924800" cy="838200"/>
          </a:xfrm>
        </p:spPr>
        <p:txBody>
          <a:bodyPr/>
          <a:lstStyle/>
          <a:p>
            <a:r>
              <a:rPr lang="en-US" sz="2400" i="1" dirty="0"/>
              <a:t>Responsibility for teaching in the model of teacher education in VNU-</a:t>
            </a:r>
            <a:r>
              <a:rPr lang="en-US" sz="2400" i="1" dirty="0" err="1"/>
              <a:t>UEd</a:t>
            </a:r>
            <a:endParaRPr lang="en-US" sz="2400" dirty="0"/>
          </a:p>
        </p:txBody>
      </p:sp>
      <p:pic>
        <p:nvPicPr>
          <p:cNvPr id="4" name="Picture 3">
            <a:extLst>
              <a:ext uri="{FF2B5EF4-FFF2-40B4-BE49-F238E27FC236}">
                <a16:creationId xmlns:a16="http://schemas.microsoft.com/office/drawing/2014/main" id="{095345EF-8491-47F1-97D9-6EEA95945A15}"/>
              </a:ext>
            </a:extLst>
          </p:cNvPr>
          <p:cNvPicPr>
            <a:picLocks noChangeAspect="1"/>
          </p:cNvPicPr>
          <p:nvPr/>
        </p:nvPicPr>
        <p:blipFill>
          <a:blip r:embed="rId2"/>
          <a:stretch>
            <a:fillRect/>
          </a:stretch>
        </p:blipFill>
        <p:spPr>
          <a:xfrm>
            <a:off x="1524000" y="1828800"/>
            <a:ext cx="6365462" cy="4535248"/>
          </a:xfrm>
          <a:prstGeom prst="rect">
            <a:avLst/>
          </a:prstGeom>
        </p:spPr>
      </p:pic>
      <p:pic>
        <p:nvPicPr>
          <p:cNvPr id="5" name="Picture 5" descr="Káº¿t quáº£ hÃ¬nh áº£nh cho logo + dai hoc giao duc">
            <a:extLst>
              <a:ext uri="{FF2B5EF4-FFF2-40B4-BE49-F238E27FC236}">
                <a16:creationId xmlns:a16="http://schemas.microsoft.com/office/drawing/2014/main" id="{DB67D62D-258A-4A3B-B984-6BFE19DCBE3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154904"/>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074404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245A4-AEA2-4186-BFF3-9B98A2A12B6E}"/>
              </a:ext>
            </a:extLst>
          </p:cNvPr>
          <p:cNvSpPr>
            <a:spLocks noGrp="1"/>
          </p:cNvSpPr>
          <p:nvPr>
            <p:ph type="title"/>
          </p:nvPr>
        </p:nvSpPr>
        <p:spPr>
          <a:xfrm>
            <a:off x="1447800" y="609600"/>
            <a:ext cx="7924800" cy="838200"/>
          </a:xfrm>
        </p:spPr>
        <p:txBody>
          <a:bodyPr/>
          <a:lstStyle/>
          <a:p>
            <a:r>
              <a:rPr lang="en-US" sz="2800" dirty="0"/>
              <a:t>Characteristics of teacher education system in VNU-</a:t>
            </a:r>
            <a:r>
              <a:rPr lang="en-US" sz="2800" dirty="0" err="1"/>
              <a:t>UoE</a:t>
            </a:r>
            <a:endParaRPr lang="en-US" sz="2800" dirty="0"/>
          </a:p>
        </p:txBody>
      </p:sp>
      <p:sp>
        <p:nvSpPr>
          <p:cNvPr id="3" name="Content Placeholder 2">
            <a:extLst>
              <a:ext uri="{FF2B5EF4-FFF2-40B4-BE49-F238E27FC236}">
                <a16:creationId xmlns:a16="http://schemas.microsoft.com/office/drawing/2014/main" id="{568DF951-1AC2-4336-9640-8B583182F234}"/>
              </a:ext>
            </a:extLst>
          </p:cNvPr>
          <p:cNvSpPr>
            <a:spLocks noGrp="1"/>
          </p:cNvSpPr>
          <p:nvPr>
            <p:ph idx="1"/>
          </p:nvPr>
        </p:nvSpPr>
        <p:spPr>
          <a:xfrm>
            <a:off x="877887" y="1676400"/>
            <a:ext cx="7693025" cy="4724400"/>
          </a:xfrm>
        </p:spPr>
        <p:txBody>
          <a:bodyPr/>
          <a:lstStyle/>
          <a:p>
            <a:pPr lvl="0"/>
            <a:r>
              <a:rPr lang="en-US" sz="2200" dirty="0"/>
              <a:t>The specialized training in professional knowledge of each major and professional practice of teaching/ pedagogy though two training stages in two universities. </a:t>
            </a:r>
          </a:p>
          <a:p>
            <a:pPr lvl="0"/>
            <a:r>
              <a:rPr lang="en-US" sz="2200" dirty="0"/>
              <a:t>The flexibility of the model with various courses in combination of two educational institutions. Students can choose any course during their training process. It makes to minimize training time as much as possible. </a:t>
            </a:r>
          </a:p>
          <a:p>
            <a:pPr lvl="0"/>
            <a:r>
              <a:rPr lang="en-US" sz="2200" dirty="0"/>
              <a:t>The model saves training costs and resources. Student can use the facilities and resources of two institutions. </a:t>
            </a:r>
          </a:p>
          <a:p>
            <a:pPr lvl="0"/>
            <a:r>
              <a:rPr lang="en-US" sz="2200" dirty="0"/>
              <a:t>The combined training opens more chance for students to choose career. To be trained in the model, students have more knowledge and various skills in two training environments. </a:t>
            </a:r>
          </a:p>
          <a:p>
            <a:pPr marL="0" indent="0">
              <a:buNone/>
            </a:pPr>
            <a:endParaRPr lang="en-US" sz="2200" dirty="0"/>
          </a:p>
        </p:txBody>
      </p:sp>
      <p:pic>
        <p:nvPicPr>
          <p:cNvPr id="4" name="Picture 5" descr="Káº¿t quáº£ hÃ¬nh áº£nh cho logo + dai hoc giao duc">
            <a:extLst>
              <a:ext uri="{FF2B5EF4-FFF2-40B4-BE49-F238E27FC236}">
                <a16:creationId xmlns:a16="http://schemas.microsoft.com/office/drawing/2014/main" id="{F28D9758-9DC9-4034-8F71-42B2F9683D1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657" y="0"/>
            <a:ext cx="1471577"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451143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994218" y="685800"/>
            <a:ext cx="7467600" cy="563562"/>
          </a:xfrm>
        </p:spPr>
        <p:txBody>
          <a:bodyPr/>
          <a:lstStyle/>
          <a:p>
            <a:pPr algn="ctr"/>
            <a:r>
              <a:rPr lang="en-US" sz="3200" dirty="0">
                <a:solidFill>
                  <a:srgbClr val="002060"/>
                </a:solidFill>
              </a:rPr>
              <a:t>Toward a proposal of new models</a:t>
            </a:r>
            <a:endParaRPr lang="en-US" sz="3200" b="1" dirty="0">
              <a:solidFill>
                <a:srgbClr val="002060"/>
              </a:solidFill>
            </a:endParaRPr>
          </a:p>
        </p:txBody>
      </p:sp>
      <p:grpSp>
        <p:nvGrpSpPr>
          <p:cNvPr id="5" name="Group 41"/>
          <p:cNvGrpSpPr>
            <a:grpSpLocks/>
          </p:cNvGrpSpPr>
          <p:nvPr/>
        </p:nvGrpSpPr>
        <p:grpSpPr bwMode="auto">
          <a:xfrm>
            <a:off x="304800" y="1828800"/>
            <a:ext cx="8610600" cy="3581400"/>
            <a:chOff x="489" y="1100"/>
            <a:chExt cx="4808" cy="1817"/>
          </a:xfrm>
        </p:grpSpPr>
        <p:sp>
          <p:nvSpPr>
            <p:cNvPr id="6" name="AutoShape 3"/>
            <p:cNvSpPr>
              <a:spLocks noChangeArrowheads="1"/>
            </p:cNvSpPr>
            <p:nvPr/>
          </p:nvSpPr>
          <p:spPr bwMode="gray">
            <a:xfrm>
              <a:off x="1850" y="1603"/>
              <a:ext cx="318" cy="363"/>
            </a:xfrm>
            <a:prstGeom prst="chevron">
              <a:avLst>
                <a:gd name="adj" fmla="val 52514"/>
              </a:avLst>
            </a:prstGeom>
            <a:gradFill rotWithShape="1">
              <a:gsLst>
                <a:gs pos="0">
                  <a:schemeClr val="accent1">
                    <a:gamma/>
                    <a:tint val="42353"/>
                    <a:invGamma/>
                  </a:schemeClr>
                </a:gs>
                <a:gs pos="100000">
                  <a:schemeClr val="accent1"/>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7" name="AutoShape 4"/>
            <p:cNvSpPr>
              <a:spLocks noChangeArrowheads="1"/>
            </p:cNvSpPr>
            <p:nvPr/>
          </p:nvSpPr>
          <p:spPr bwMode="gray">
            <a:xfrm>
              <a:off x="3573" y="1603"/>
              <a:ext cx="318" cy="363"/>
            </a:xfrm>
            <a:prstGeom prst="chevron">
              <a:avLst>
                <a:gd name="adj" fmla="val 52514"/>
              </a:avLst>
            </a:prstGeom>
            <a:gradFill rotWithShape="1">
              <a:gsLst>
                <a:gs pos="0">
                  <a:schemeClr val="hlink">
                    <a:gamma/>
                    <a:tint val="42353"/>
                    <a:invGamma/>
                  </a:schemeClr>
                </a:gs>
                <a:gs pos="100000">
                  <a:schemeClr val="hlink"/>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8" name="Oval 5"/>
            <p:cNvSpPr>
              <a:spLocks noChangeArrowheads="1"/>
            </p:cNvSpPr>
            <p:nvPr/>
          </p:nvSpPr>
          <p:spPr bwMode="gray">
            <a:xfrm>
              <a:off x="3936" y="1104"/>
              <a:ext cx="1361" cy="136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9" name="Oval 6"/>
            <p:cNvSpPr>
              <a:spLocks noChangeArrowheads="1"/>
            </p:cNvSpPr>
            <p:nvPr/>
          </p:nvSpPr>
          <p:spPr bwMode="gray">
            <a:xfrm>
              <a:off x="3936" y="1104"/>
              <a:ext cx="1361" cy="1361"/>
            </a:xfrm>
            <a:prstGeom prst="ellipse">
              <a:avLst/>
            </a:prstGeom>
            <a:gradFill rotWithShape="1">
              <a:gsLst>
                <a:gs pos="0">
                  <a:schemeClr val="hlink">
                    <a:alpha val="32001"/>
                  </a:schemeClr>
                </a:gs>
                <a:gs pos="100000">
                  <a:schemeClr val="hlink">
                    <a:gamma/>
                    <a:shade val="0"/>
                    <a:invGamma/>
                    <a:alpha val="89999"/>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10" name="Oval 7"/>
            <p:cNvSpPr>
              <a:spLocks noChangeArrowheads="1"/>
            </p:cNvSpPr>
            <p:nvPr/>
          </p:nvSpPr>
          <p:spPr bwMode="gray">
            <a:xfrm>
              <a:off x="4025" y="1193"/>
              <a:ext cx="1183" cy="118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1" name="Oval 8"/>
            <p:cNvSpPr>
              <a:spLocks noChangeArrowheads="1"/>
            </p:cNvSpPr>
            <p:nvPr/>
          </p:nvSpPr>
          <p:spPr bwMode="gray">
            <a:xfrm>
              <a:off x="4045" y="1200"/>
              <a:ext cx="1183" cy="1183"/>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2" name="Oval 9"/>
            <p:cNvSpPr>
              <a:spLocks noChangeArrowheads="1"/>
            </p:cNvSpPr>
            <p:nvPr/>
          </p:nvSpPr>
          <p:spPr bwMode="gray">
            <a:xfrm>
              <a:off x="4089" y="1252"/>
              <a:ext cx="1065" cy="1065"/>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3" name="Oval 10"/>
            <p:cNvSpPr>
              <a:spLocks noChangeArrowheads="1"/>
            </p:cNvSpPr>
            <p:nvPr/>
          </p:nvSpPr>
          <p:spPr bwMode="gray">
            <a:xfrm>
              <a:off x="489" y="1100"/>
              <a:ext cx="1361" cy="1361"/>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14" name="Oval 11"/>
            <p:cNvSpPr>
              <a:spLocks noChangeArrowheads="1"/>
            </p:cNvSpPr>
            <p:nvPr/>
          </p:nvSpPr>
          <p:spPr bwMode="gray">
            <a:xfrm>
              <a:off x="489" y="1100"/>
              <a:ext cx="1361" cy="1361"/>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15" name="Oval 12"/>
            <p:cNvSpPr>
              <a:spLocks noChangeArrowheads="1"/>
            </p:cNvSpPr>
            <p:nvPr/>
          </p:nvSpPr>
          <p:spPr bwMode="gray">
            <a:xfrm>
              <a:off x="578" y="1189"/>
              <a:ext cx="1183" cy="1183"/>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6" name="Oval 13"/>
            <p:cNvSpPr>
              <a:spLocks noChangeArrowheads="1"/>
            </p:cNvSpPr>
            <p:nvPr/>
          </p:nvSpPr>
          <p:spPr bwMode="gray">
            <a:xfrm>
              <a:off x="579" y="1191"/>
              <a:ext cx="1183" cy="1183"/>
            </a:xfrm>
            <a:prstGeom prst="ellipse">
              <a:avLst/>
            </a:prstGeom>
            <a:gradFill rotWithShape="1">
              <a:gsLst>
                <a:gs pos="0">
                  <a:schemeClr val="folHlink">
                    <a:gamma/>
                    <a:shade val="63529"/>
                    <a:invGamma/>
                  </a:schemeClr>
                </a:gs>
                <a:gs pos="100000">
                  <a:schemeClr val="folHlink">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17" name="Oval 14"/>
            <p:cNvSpPr>
              <a:spLocks noChangeArrowheads="1"/>
            </p:cNvSpPr>
            <p:nvPr/>
          </p:nvSpPr>
          <p:spPr bwMode="gray">
            <a:xfrm>
              <a:off x="637" y="1248"/>
              <a:ext cx="1065" cy="1065"/>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18" name="Group 15"/>
            <p:cNvGrpSpPr>
              <a:grpSpLocks/>
            </p:cNvGrpSpPr>
            <p:nvPr/>
          </p:nvGrpSpPr>
          <p:grpSpPr bwMode="auto">
            <a:xfrm>
              <a:off x="654" y="1264"/>
              <a:ext cx="1031" cy="1031"/>
              <a:chOff x="4166" y="1706"/>
              <a:chExt cx="1252" cy="1252"/>
            </a:xfrm>
          </p:grpSpPr>
          <p:sp>
            <p:nvSpPr>
              <p:cNvPr id="40" name="Oval 16"/>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1" name="Oval 17"/>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2" name="Oval 18"/>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3" name="Oval 19"/>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sp>
          <p:nvSpPr>
            <p:cNvPr id="19" name="Oval 20"/>
            <p:cNvSpPr>
              <a:spLocks noChangeArrowheads="1"/>
            </p:cNvSpPr>
            <p:nvPr/>
          </p:nvSpPr>
          <p:spPr bwMode="gray">
            <a:xfrm>
              <a:off x="2213" y="1104"/>
              <a:ext cx="1361" cy="1361"/>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0" name="Oval 21"/>
            <p:cNvSpPr>
              <a:spLocks noChangeArrowheads="1"/>
            </p:cNvSpPr>
            <p:nvPr/>
          </p:nvSpPr>
          <p:spPr bwMode="gray">
            <a:xfrm>
              <a:off x="2213" y="1104"/>
              <a:ext cx="1361" cy="1361"/>
            </a:xfrm>
            <a:prstGeom prst="ellipse">
              <a:avLst/>
            </a:prstGeom>
            <a:gradFill rotWithShape="1">
              <a:gsLst>
                <a:gs pos="0">
                  <a:schemeClr val="accent1">
                    <a:alpha val="32001"/>
                  </a:schemeClr>
                </a:gs>
                <a:gs pos="100000">
                  <a:schemeClr val="accent1">
                    <a:gamma/>
                    <a:shade val="46275"/>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1" name="Oval 22"/>
            <p:cNvSpPr>
              <a:spLocks noChangeArrowheads="1"/>
            </p:cNvSpPr>
            <p:nvPr/>
          </p:nvSpPr>
          <p:spPr bwMode="gray">
            <a:xfrm>
              <a:off x="2302" y="1193"/>
              <a:ext cx="1183" cy="1183"/>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22" name="Oval 23"/>
            <p:cNvSpPr>
              <a:spLocks noChangeArrowheads="1"/>
            </p:cNvSpPr>
            <p:nvPr/>
          </p:nvSpPr>
          <p:spPr bwMode="gray">
            <a:xfrm>
              <a:off x="2303" y="1195"/>
              <a:ext cx="1183" cy="1183"/>
            </a:xfrm>
            <a:prstGeom prst="ellipse">
              <a:avLst/>
            </a:prstGeom>
            <a:gradFill rotWithShape="1">
              <a:gsLst>
                <a:gs pos="0">
                  <a:schemeClr val="accent1">
                    <a:gamma/>
                    <a:shade val="63529"/>
                    <a:invGamma/>
                  </a:schemeClr>
                </a:gs>
                <a:gs pos="100000">
                  <a:schemeClr val="accent1">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23" name="Oval 24"/>
            <p:cNvSpPr>
              <a:spLocks noChangeArrowheads="1"/>
            </p:cNvSpPr>
            <p:nvPr/>
          </p:nvSpPr>
          <p:spPr bwMode="gray">
            <a:xfrm>
              <a:off x="2361" y="1252"/>
              <a:ext cx="1065" cy="1065"/>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24" name="Group 25"/>
            <p:cNvGrpSpPr>
              <a:grpSpLocks/>
            </p:cNvGrpSpPr>
            <p:nvPr/>
          </p:nvGrpSpPr>
          <p:grpSpPr bwMode="auto">
            <a:xfrm>
              <a:off x="2378" y="1264"/>
              <a:ext cx="1031" cy="1031"/>
              <a:chOff x="4166" y="1706"/>
              <a:chExt cx="1252" cy="1252"/>
            </a:xfrm>
          </p:grpSpPr>
          <p:sp>
            <p:nvSpPr>
              <p:cNvPr id="36" name="Oval 26"/>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7" name="Oval 27"/>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8" name="Oval 28"/>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9" name="Oval 29"/>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grpSp>
          <p:nvGrpSpPr>
            <p:cNvPr id="25" name="Group 30"/>
            <p:cNvGrpSpPr>
              <a:grpSpLocks/>
            </p:cNvGrpSpPr>
            <p:nvPr/>
          </p:nvGrpSpPr>
          <p:grpSpPr bwMode="auto">
            <a:xfrm>
              <a:off x="4108" y="1264"/>
              <a:ext cx="1031" cy="1031"/>
              <a:chOff x="4166" y="1706"/>
              <a:chExt cx="1252" cy="1252"/>
            </a:xfrm>
          </p:grpSpPr>
          <p:sp>
            <p:nvSpPr>
              <p:cNvPr id="32" name="Oval 31"/>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3" name="Oval 32"/>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4" name="Oval 33"/>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35" name="Oval 34"/>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sp>
          <p:nvSpPr>
            <p:cNvPr id="26" name="AutoShape 35"/>
            <p:cNvSpPr>
              <a:spLocks noChangeArrowheads="1"/>
            </p:cNvSpPr>
            <p:nvPr/>
          </p:nvSpPr>
          <p:spPr bwMode="auto">
            <a:xfrm>
              <a:off x="528" y="2592"/>
              <a:ext cx="1296" cy="325"/>
            </a:xfrm>
            <a:prstGeom prst="roundRect">
              <a:avLst>
                <a:gd name="adj" fmla="val 50000"/>
              </a:avLst>
            </a:prstGeom>
            <a:noFill/>
            <a:ln w="38100" algn="ctr">
              <a:solidFill>
                <a:schemeClr val="tx1"/>
              </a:solidFill>
              <a:round/>
              <a:headEnd/>
              <a:tailEnd/>
            </a:ln>
            <a:effectLst/>
            <a:extLst>
              <a:ext uri="{909E8E84-426E-40DD-AFC4-6F175D3DCCD1}">
                <a14:hiddenFill xmlns:a14="http://schemas.microsoft.com/office/drawing/2010/main">
                  <a:gradFill rotWithShape="1">
                    <a:gsLst>
                      <a:gs pos="0">
                        <a:schemeClr val="bg1"/>
                      </a:gs>
                      <a:gs pos="100000">
                        <a:schemeClr val="bg1">
                          <a:gamma/>
                          <a:shade val="46275"/>
                          <a:invGamma/>
                        </a:schemeClr>
                      </a:gs>
                    </a:gsLst>
                    <a:lin ang="0" scaled="1"/>
                  </a:gradFill>
                </a14:hiddenFill>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p>
              <a:pPr algn="ctr" eaLnBrk="0" hangingPunct="0"/>
              <a:r>
                <a:rPr lang="en-US" dirty="0">
                  <a:effectLst>
                    <a:outerShdw blurRad="38100" dist="38100" dir="2700000" algn="tl">
                      <a:srgbClr val="000000"/>
                    </a:outerShdw>
                  </a:effectLst>
                  <a:latin typeface="Verdana" pitchFamily="34" charset="0"/>
                </a:rPr>
                <a:t>BS</a:t>
              </a:r>
            </a:p>
          </p:txBody>
        </p:sp>
        <p:sp>
          <p:nvSpPr>
            <p:cNvPr id="27" name="AutoShape 36"/>
            <p:cNvSpPr>
              <a:spLocks noChangeArrowheads="1"/>
            </p:cNvSpPr>
            <p:nvPr/>
          </p:nvSpPr>
          <p:spPr bwMode="auto">
            <a:xfrm>
              <a:off x="2009" y="2592"/>
              <a:ext cx="1963" cy="325"/>
            </a:xfrm>
            <a:prstGeom prst="roundRect">
              <a:avLst>
                <a:gd name="adj" fmla="val 50000"/>
              </a:avLst>
            </a:prstGeom>
            <a:noFill/>
            <a:ln w="38100" algn="ctr">
              <a:solidFill>
                <a:schemeClr val="tx1"/>
              </a:solidFill>
              <a:round/>
              <a:headEnd/>
              <a:tailEnd/>
            </a:ln>
            <a:effectLst/>
            <a:extLst>
              <a:ext uri="{909E8E84-426E-40DD-AFC4-6F175D3DCCD1}">
                <a14:hiddenFill xmlns:a14="http://schemas.microsoft.com/office/drawing/2010/main">
                  <a:gradFill rotWithShape="1">
                    <a:gsLst>
                      <a:gs pos="0">
                        <a:schemeClr val="bg1"/>
                      </a:gs>
                      <a:gs pos="100000">
                        <a:schemeClr val="bg1">
                          <a:gamma/>
                          <a:shade val="46275"/>
                          <a:invGamma/>
                        </a:schemeClr>
                      </a:gs>
                    </a:gsLst>
                    <a:lin ang="0" scaled="1"/>
                  </a:gradFill>
                </a14:hiddenFill>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p>
              <a:pPr algn="ctr" eaLnBrk="0" hangingPunct="0"/>
              <a:r>
                <a:rPr lang="en-US" sz="2400" dirty="0">
                  <a:solidFill>
                    <a:srgbClr val="FF0000"/>
                  </a:solidFill>
                  <a:effectLst>
                    <a:outerShdw blurRad="38100" dist="38100" dir="2700000" algn="tl">
                      <a:srgbClr val="000000"/>
                    </a:outerShdw>
                  </a:effectLst>
                  <a:latin typeface="Verdana" pitchFamily="34" charset="0"/>
                </a:rPr>
                <a:t>BP</a:t>
              </a:r>
            </a:p>
          </p:txBody>
        </p:sp>
        <p:sp>
          <p:nvSpPr>
            <p:cNvPr id="28" name="AutoShape 37"/>
            <p:cNvSpPr>
              <a:spLocks noChangeArrowheads="1"/>
            </p:cNvSpPr>
            <p:nvPr/>
          </p:nvSpPr>
          <p:spPr bwMode="auto">
            <a:xfrm>
              <a:off x="3984" y="2592"/>
              <a:ext cx="1296" cy="325"/>
            </a:xfrm>
            <a:prstGeom prst="roundRect">
              <a:avLst>
                <a:gd name="adj" fmla="val 50000"/>
              </a:avLst>
            </a:prstGeom>
            <a:noFill/>
            <a:ln w="38100" algn="ctr">
              <a:solidFill>
                <a:schemeClr val="tx1"/>
              </a:solidFill>
              <a:round/>
              <a:headEnd/>
              <a:tailEnd/>
            </a:ln>
            <a:effectLst/>
            <a:extLst>
              <a:ext uri="{909E8E84-426E-40DD-AFC4-6F175D3DCCD1}">
                <a14:hiddenFill xmlns:a14="http://schemas.microsoft.com/office/drawing/2010/main">
                  <a:gradFill rotWithShape="1">
                    <a:gsLst>
                      <a:gs pos="0">
                        <a:schemeClr val="bg1"/>
                      </a:gs>
                      <a:gs pos="100000">
                        <a:schemeClr val="bg1">
                          <a:gamma/>
                          <a:shade val="46275"/>
                          <a:invGamma/>
                        </a:schemeClr>
                      </a:gs>
                    </a:gsLst>
                    <a:lin ang="0" scaled="1"/>
                  </a:gradFill>
                </a14:hiddenFill>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p>
              <a:pPr algn="ctr" eaLnBrk="0" hangingPunct="0"/>
              <a:r>
                <a:rPr lang="en-US" dirty="0">
                  <a:effectLst>
                    <a:outerShdw blurRad="38100" dist="38100" dir="2700000" algn="tl">
                      <a:srgbClr val="000000"/>
                    </a:outerShdw>
                  </a:effectLst>
                  <a:latin typeface="Verdana" pitchFamily="34" charset="0"/>
                </a:rPr>
                <a:t>Master</a:t>
              </a:r>
            </a:p>
          </p:txBody>
        </p:sp>
        <p:sp>
          <p:nvSpPr>
            <p:cNvPr id="29" name="Text Box 38"/>
            <p:cNvSpPr txBox="1">
              <a:spLocks noChangeArrowheads="1"/>
            </p:cNvSpPr>
            <p:nvPr/>
          </p:nvSpPr>
          <p:spPr bwMode="gray">
            <a:xfrm>
              <a:off x="809" y="1645"/>
              <a:ext cx="726"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sz="2400" dirty="0">
                  <a:solidFill>
                    <a:srgbClr val="000000"/>
                  </a:solidFill>
                </a:rPr>
                <a:t>3,5 years</a:t>
              </a:r>
            </a:p>
          </p:txBody>
        </p:sp>
        <p:sp>
          <p:nvSpPr>
            <p:cNvPr id="30" name="Text Box 39"/>
            <p:cNvSpPr txBox="1">
              <a:spLocks noChangeArrowheads="1"/>
            </p:cNvSpPr>
            <p:nvPr/>
          </p:nvSpPr>
          <p:spPr bwMode="gray">
            <a:xfrm>
              <a:off x="2470" y="1645"/>
              <a:ext cx="866"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sz="2400" dirty="0">
                  <a:solidFill>
                    <a:srgbClr val="000000"/>
                  </a:solidFill>
                </a:rPr>
                <a:t>1-1,5 years</a:t>
              </a:r>
            </a:p>
          </p:txBody>
        </p:sp>
        <p:sp>
          <p:nvSpPr>
            <p:cNvPr id="31" name="Text Box 40"/>
            <p:cNvSpPr txBox="1">
              <a:spLocks noChangeArrowheads="1"/>
            </p:cNvSpPr>
            <p:nvPr/>
          </p:nvSpPr>
          <p:spPr bwMode="gray">
            <a:xfrm>
              <a:off x="4205" y="1645"/>
              <a:ext cx="866"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sz="2400" dirty="0">
                  <a:solidFill>
                    <a:srgbClr val="000000"/>
                  </a:solidFill>
                </a:rPr>
                <a:t>1-1,5 years</a:t>
              </a:r>
            </a:p>
          </p:txBody>
        </p:sp>
      </p:grpSp>
      <p:cxnSp>
        <p:nvCxnSpPr>
          <p:cNvPr id="3" name="Elbow Connector 2"/>
          <p:cNvCxnSpPr>
            <a:stCxn id="26" idx="2"/>
          </p:cNvCxnSpPr>
          <p:nvPr/>
        </p:nvCxnSpPr>
        <p:spPr>
          <a:xfrm rot="16200000" flipH="1">
            <a:off x="2786871" y="4158471"/>
            <a:ext cx="762000" cy="3265458"/>
          </a:xfrm>
          <a:prstGeom prst="bentConnector2">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Elbow Connector 44"/>
          <p:cNvCxnSpPr/>
          <p:nvPr/>
        </p:nvCxnSpPr>
        <p:spPr>
          <a:xfrm rot="5400000" flipH="1" flipV="1">
            <a:off x="4419600" y="5791200"/>
            <a:ext cx="762000" cy="12700"/>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927723" y="5734893"/>
            <a:ext cx="3689234" cy="461665"/>
          </a:xfrm>
          <a:prstGeom prst="rect">
            <a:avLst/>
          </a:prstGeom>
          <a:noFill/>
        </p:spPr>
        <p:txBody>
          <a:bodyPr wrap="square" rtlCol="0">
            <a:spAutoFit/>
          </a:bodyPr>
          <a:lstStyle/>
          <a:p>
            <a:pPr algn="ctr"/>
            <a:r>
              <a:rPr lang="en-US" sz="2400" b="1" dirty="0">
                <a:solidFill>
                  <a:srgbClr val="FF0000"/>
                </a:solidFill>
              </a:rPr>
              <a:t>Double majors</a:t>
            </a:r>
          </a:p>
        </p:txBody>
      </p:sp>
      <p:cxnSp>
        <p:nvCxnSpPr>
          <p:cNvPr id="56" name="Straight Connector 55"/>
          <p:cNvCxnSpPr/>
          <p:nvPr/>
        </p:nvCxnSpPr>
        <p:spPr>
          <a:xfrm>
            <a:off x="5197205" y="5434569"/>
            <a:ext cx="0" cy="74398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5224376" y="6160531"/>
            <a:ext cx="2500082" cy="18019"/>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endCxn id="28" idx="2"/>
          </p:cNvCxnSpPr>
          <p:nvPr/>
        </p:nvCxnSpPr>
        <p:spPr>
          <a:xfrm flipH="1" flipV="1">
            <a:off x="7724458" y="5410200"/>
            <a:ext cx="10745" cy="75033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403464" y="5690052"/>
            <a:ext cx="2637854" cy="400110"/>
          </a:xfrm>
          <a:prstGeom prst="rect">
            <a:avLst/>
          </a:prstGeom>
          <a:noFill/>
        </p:spPr>
        <p:txBody>
          <a:bodyPr wrap="square" rtlCol="0">
            <a:spAutoFit/>
          </a:bodyPr>
          <a:lstStyle/>
          <a:p>
            <a:r>
              <a:rPr lang="en-US" sz="2000" b="1" dirty="0" err="1">
                <a:solidFill>
                  <a:srgbClr val="FF0000"/>
                </a:solidFill>
              </a:rPr>
              <a:t>Acadamic</a:t>
            </a:r>
            <a:r>
              <a:rPr lang="en-US" sz="2000" b="1" dirty="0">
                <a:solidFill>
                  <a:srgbClr val="FF0000"/>
                </a:solidFill>
              </a:rPr>
              <a:t> results</a:t>
            </a:r>
          </a:p>
        </p:txBody>
      </p:sp>
      <p:pic>
        <p:nvPicPr>
          <p:cNvPr id="49" name="Picture 48" descr="Káº¿t quáº£ hÃ¬nh áº£nh cho logo + dai hoc giao duc">
            <a:extLst>
              <a:ext uri="{FF2B5EF4-FFF2-40B4-BE49-F238E27FC236}">
                <a16:creationId xmlns:a16="http://schemas.microsoft.com/office/drawing/2014/main" id="{72B4AA72-BD00-4CBF-9A2C-1438230FB15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7" y="16846"/>
            <a:ext cx="1274763" cy="1452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54485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par>
                                <p:cTn id="13" presetID="21" presetClass="entr" presetSubtype="1"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heel(1)">
                                      <p:cBhvr>
                                        <p:cTn id="15" dur="2000"/>
                                        <p:tgtEl>
                                          <p:spTgt spid="3"/>
                                        </p:tgtEl>
                                      </p:cBhvr>
                                    </p:animEffect>
                                  </p:childTnLst>
                                </p:cTn>
                              </p:par>
                              <p:par>
                                <p:cTn id="16" presetID="21" presetClass="entr" presetSubtype="1" fill="hold" nodeType="with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wheel(1)">
                                      <p:cBhvr>
                                        <p:cTn id="18" dur="2000"/>
                                        <p:tgtEl>
                                          <p:spTgt spid="45"/>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wheel(1)">
                                      <p:cBhvr>
                                        <p:cTn id="21" dur="2000"/>
                                        <p:tgtEl>
                                          <p:spTgt spid="46"/>
                                        </p:tgtEl>
                                      </p:cBhvr>
                                    </p:animEffect>
                                  </p:childTnLst>
                                </p:cTn>
                              </p:par>
                              <p:par>
                                <p:cTn id="22" presetID="21" presetClass="entr" presetSubtype="1" fill="hold" nodeType="withEffect">
                                  <p:stCondLst>
                                    <p:cond delay="0"/>
                                  </p:stCondLst>
                                  <p:childTnLst>
                                    <p:set>
                                      <p:cBhvr>
                                        <p:cTn id="23" dur="1" fill="hold">
                                          <p:stCondLst>
                                            <p:cond delay="0"/>
                                          </p:stCondLst>
                                        </p:cTn>
                                        <p:tgtEl>
                                          <p:spTgt spid="56"/>
                                        </p:tgtEl>
                                        <p:attrNameLst>
                                          <p:attrName>style.visibility</p:attrName>
                                        </p:attrNameLst>
                                      </p:cBhvr>
                                      <p:to>
                                        <p:strVal val="visible"/>
                                      </p:to>
                                    </p:set>
                                    <p:animEffect transition="in" filter="wheel(1)">
                                      <p:cBhvr>
                                        <p:cTn id="24" dur="2000"/>
                                        <p:tgtEl>
                                          <p:spTgt spid="56"/>
                                        </p:tgtEl>
                                      </p:cBhvr>
                                    </p:animEffect>
                                  </p:childTnLst>
                                </p:cTn>
                              </p:par>
                              <p:par>
                                <p:cTn id="25" presetID="21" presetClass="entr" presetSubtype="1" fill="hold" nodeType="with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wheel(1)">
                                      <p:cBhvr>
                                        <p:cTn id="27" dur="2000"/>
                                        <p:tgtEl>
                                          <p:spTgt spid="58"/>
                                        </p:tgtEl>
                                      </p:cBhvr>
                                    </p:animEffect>
                                  </p:childTnLst>
                                </p:cTn>
                              </p:par>
                              <p:par>
                                <p:cTn id="28" presetID="21" presetClass="entr" presetSubtype="1" fill="hold" nodeType="withEffect">
                                  <p:stCondLst>
                                    <p:cond delay="0"/>
                                  </p:stCondLst>
                                  <p:childTnLst>
                                    <p:set>
                                      <p:cBhvr>
                                        <p:cTn id="29" dur="1" fill="hold">
                                          <p:stCondLst>
                                            <p:cond delay="0"/>
                                          </p:stCondLst>
                                        </p:cTn>
                                        <p:tgtEl>
                                          <p:spTgt spid="60"/>
                                        </p:tgtEl>
                                        <p:attrNameLst>
                                          <p:attrName>style.visibility</p:attrName>
                                        </p:attrNameLst>
                                      </p:cBhvr>
                                      <p:to>
                                        <p:strVal val="visible"/>
                                      </p:to>
                                    </p:set>
                                    <p:animEffect transition="in" filter="wheel(1)">
                                      <p:cBhvr>
                                        <p:cTn id="30" dur="2000"/>
                                        <p:tgtEl>
                                          <p:spTgt spid="60"/>
                                        </p:tgtEl>
                                      </p:cBhvr>
                                    </p:animEffect>
                                  </p:childTnLst>
                                </p:cTn>
                              </p:par>
                              <p:par>
                                <p:cTn id="31" presetID="21" presetClass="entr" presetSubtype="1" fill="hold" grpId="0" nodeType="withEffect">
                                  <p:stCondLst>
                                    <p:cond delay="0"/>
                                  </p:stCondLst>
                                  <p:childTnLst>
                                    <p:set>
                                      <p:cBhvr>
                                        <p:cTn id="32" dur="1" fill="hold">
                                          <p:stCondLst>
                                            <p:cond delay="0"/>
                                          </p:stCondLst>
                                        </p:cTn>
                                        <p:tgtEl>
                                          <p:spTgt spid="61"/>
                                        </p:tgtEl>
                                        <p:attrNameLst>
                                          <p:attrName>style.visibility</p:attrName>
                                        </p:attrNameLst>
                                      </p:cBhvr>
                                      <p:to>
                                        <p:strVal val="visible"/>
                                      </p:to>
                                    </p:set>
                                    <p:animEffect transition="in" filter="wheel(1)">
                                      <p:cBhvr>
                                        <p:cTn id="33" dur="20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6" grpId="0"/>
      <p:bldP spid="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219200" y="12510"/>
            <a:ext cx="7391400" cy="563562"/>
          </a:xfrm>
        </p:spPr>
        <p:txBody>
          <a:bodyPr/>
          <a:lstStyle/>
          <a:p>
            <a:br>
              <a:rPr lang="en-US" sz="3200" dirty="0">
                <a:solidFill>
                  <a:srgbClr val="FF0000"/>
                </a:solidFill>
              </a:rPr>
            </a:br>
            <a:br>
              <a:rPr lang="en-US" sz="3200" dirty="0">
                <a:solidFill>
                  <a:srgbClr val="FF0000"/>
                </a:solidFill>
              </a:rPr>
            </a:br>
            <a:br>
              <a:rPr lang="en-US" sz="3200" dirty="0">
                <a:solidFill>
                  <a:srgbClr val="FF0000"/>
                </a:solidFill>
              </a:rPr>
            </a:br>
            <a:br>
              <a:rPr lang="en-US" sz="3200" dirty="0">
                <a:solidFill>
                  <a:srgbClr val="FF0000"/>
                </a:solidFill>
              </a:rPr>
            </a:br>
            <a:br>
              <a:rPr lang="en-US" sz="3200" dirty="0">
                <a:solidFill>
                  <a:srgbClr val="FF0000"/>
                </a:solidFill>
              </a:rPr>
            </a:br>
            <a:br>
              <a:rPr lang="en-US" sz="3200" dirty="0">
                <a:solidFill>
                  <a:srgbClr val="FF0000"/>
                </a:solidFill>
              </a:rPr>
            </a:br>
            <a:br>
              <a:rPr lang="en-US" sz="3200" dirty="0">
                <a:solidFill>
                  <a:srgbClr val="FF0000"/>
                </a:solidFill>
              </a:rPr>
            </a:br>
            <a:br>
              <a:rPr lang="en-US" sz="3200" dirty="0">
                <a:solidFill>
                  <a:srgbClr val="FF0000"/>
                </a:solidFill>
              </a:rPr>
            </a:br>
            <a:r>
              <a:rPr lang="en-US" sz="3200" dirty="0">
                <a:solidFill>
                  <a:srgbClr val="002060"/>
                </a:solidFill>
              </a:rPr>
              <a:t>Toward a proposal of new models</a:t>
            </a:r>
            <a:endParaRPr lang="en-US" sz="3200" dirty="0">
              <a:solidFill>
                <a:srgbClr val="FF0000"/>
              </a:solidFill>
            </a:endParaRPr>
          </a:p>
        </p:txBody>
      </p:sp>
      <p:graphicFrame>
        <p:nvGraphicFramePr>
          <p:cNvPr id="7" name="Group 64"/>
          <p:cNvGraphicFramePr>
            <a:graphicFrameLocks noGrp="1"/>
          </p:cNvGraphicFramePr>
          <p:nvPr>
            <p:ph idx="1"/>
            <p:extLst>
              <p:ext uri="{D42A27DB-BD31-4B8C-83A1-F6EECF244321}">
                <p14:modId xmlns:p14="http://schemas.microsoft.com/office/powerpoint/2010/main" val="1237557344"/>
              </p:ext>
            </p:extLst>
          </p:nvPr>
        </p:nvGraphicFramePr>
        <p:xfrm>
          <a:off x="3" y="533400"/>
          <a:ext cx="9143997" cy="6441480"/>
        </p:xfrm>
        <a:graphic>
          <a:graphicData uri="http://schemas.openxmlformats.org/drawingml/2006/table">
            <a:tbl>
              <a:tblPr/>
              <a:tblGrid>
                <a:gridCol w="945930">
                  <a:extLst>
                    <a:ext uri="{9D8B030D-6E8A-4147-A177-3AD203B41FA5}">
                      <a16:colId xmlns:a16="http://schemas.microsoft.com/office/drawing/2014/main" val="20000"/>
                    </a:ext>
                  </a:extLst>
                </a:gridCol>
                <a:gridCol w="3854667">
                  <a:extLst>
                    <a:ext uri="{9D8B030D-6E8A-4147-A177-3AD203B41FA5}">
                      <a16:colId xmlns:a16="http://schemas.microsoft.com/office/drawing/2014/main" val="20001"/>
                    </a:ext>
                  </a:extLst>
                </a:gridCol>
                <a:gridCol w="1032642">
                  <a:extLst>
                    <a:ext uri="{9D8B030D-6E8A-4147-A177-3AD203B41FA5}">
                      <a16:colId xmlns:a16="http://schemas.microsoft.com/office/drawing/2014/main" val="20002"/>
                    </a:ext>
                  </a:extLst>
                </a:gridCol>
                <a:gridCol w="1103586">
                  <a:extLst>
                    <a:ext uri="{9D8B030D-6E8A-4147-A177-3AD203B41FA5}">
                      <a16:colId xmlns:a16="http://schemas.microsoft.com/office/drawing/2014/main" val="20004"/>
                    </a:ext>
                  </a:extLst>
                </a:gridCol>
                <a:gridCol w="1227455">
                  <a:extLst>
                    <a:ext uri="{9D8B030D-6E8A-4147-A177-3AD203B41FA5}">
                      <a16:colId xmlns:a16="http://schemas.microsoft.com/office/drawing/2014/main" val="20003"/>
                    </a:ext>
                  </a:extLst>
                </a:gridCol>
                <a:gridCol w="979717">
                  <a:extLst>
                    <a:ext uri="{9D8B030D-6E8A-4147-A177-3AD203B41FA5}">
                      <a16:colId xmlns:a16="http://schemas.microsoft.com/office/drawing/2014/main" val="20005"/>
                    </a:ext>
                  </a:extLst>
                </a:gridCol>
              </a:tblGrid>
              <a:tr h="780395">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FF0000"/>
                          </a:solidFill>
                          <a:effectLst/>
                          <a:latin typeface="Arial" charset="0"/>
                        </a:rPr>
                        <a:t>Year</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3200" b="1" i="0" u="none" strike="noStrike" cap="none" normalizeH="0" baseline="0" dirty="0">
                          <a:ln>
                            <a:noFill/>
                          </a:ln>
                          <a:solidFill>
                            <a:schemeClr val="bg1"/>
                          </a:solidFill>
                          <a:effectLst/>
                          <a:latin typeface="Times New Roman" pitchFamily="18" charset="0"/>
                          <a:cs typeface="Times New Roman" pitchFamily="18" charset="0"/>
                        </a:rPr>
                        <a:t>Knowledge blocks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C2FA5"/>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alpha val="70000"/>
                      </a:srgbClr>
                    </a:solid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3200" b="1" i="0" u="none" strike="noStrike" cap="none" normalizeH="0" baseline="0" dirty="0">
                          <a:ln>
                            <a:noFill/>
                          </a:ln>
                          <a:solidFill>
                            <a:srgbClr val="FF0000"/>
                          </a:solidFill>
                          <a:effectLst/>
                          <a:latin typeface="Arial" charset="0"/>
                        </a:rPr>
                        <a:t>Diploma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3200" b="1" i="0" u="none" strike="noStrike" cap="none" normalizeH="0" baseline="0" dirty="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3200" b="1" i="0" u="none" strike="noStrike" cap="none" normalizeH="0" baseline="0" dirty="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681365">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1rst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solidFill>
                  </a:tcPr>
                </a:tc>
                <a:tc rowSpan="5">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1" i="0" u="none" strike="noStrike" cap="none" normalizeH="0" baseline="0" dirty="0">
                          <a:ln>
                            <a:noFill/>
                          </a:ln>
                          <a:solidFill>
                            <a:srgbClr val="7030A0"/>
                          </a:solidFill>
                          <a:effectLst/>
                          <a:latin typeface="Arial" charset="0"/>
                        </a:rPr>
                        <a:t>Finish knowledge for BS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82001"/>
                      </a:schemeClr>
                    </a:solidFill>
                  </a:tcPr>
                </a:tc>
                <a:tc rowSpan="6">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C2FA5"/>
                        </a:solidFill>
                        <a:effectLst/>
                        <a:latin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C2FA5"/>
                          </a:solidFill>
                          <a:effectLst/>
                          <a:latin typeface="Arial" charset="0"/>
                        </a:rPr>
                        <a:t>BP</a:t>
                      </a: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C2FA5"/>
                          </a:solidFill>
                          <a:effectLst/>
                          <a:latin typeface="Arial" charset="0"/>
                        </a:rPr>
                        <a:t>(M1: 4-4,5 years)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FF1D">
                        <a:alpha val="80000"/>
                      </a:srgbClr>
                    </a:solidFill>
                  </a:tcPr>
                </a:tc>
                <a:tc rowSpan="7">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1" i="0" u="none" strike="noStrike" cap="none" normalizeH="0" baseline="0" dirty="0">
                          <a:ln>
                            <a:noFill/>
                          </a:ln>
                          <a:solidFill>
                            <a:srgbClr val="C00000"/>
                          </a:solidFill>
                          <a:effectLst/>
                          <a:latin typeface="Arial" charset="0"/>
                        </a:rPr>
                        <a:t>Double majors (at the same times</a:t>
                      </a:r>
                      <a:r>
                        <a:rPr kumimoji="0" lang="en-US" sz="2400" b="0" i="0" u="none" strike="noStrike" cap="none" normalizeH="0" baseline="0" dirty="0">
                          <a:ln>
                            <a:noFill/>
                          </a:ln>
                          <a:solidFill>
                            <a:srgbClr val="0C2FA5"/>
                          </a:solidFill>
                          <a:effectLst/>
                          <a:latin typeface="Arial" charset="0"/>
                        </a:rPr>
                        <a:t>)</a:t>
                      </a: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C2FA5"/>
                          </a:solidFill>
                          <a:effectLst/>
                          <a:latin typeface="Arial" charset="0"/>
                        </a:rPr>
                        <a:t>(M2:</a:t>
                      </a: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C2FA5"/>
                          </a:solidFill>
                          <a:effectLst/>
                          <a:latin typeface="Arial" charset="0"/>
                        </a:rPr>
                        <a:t>4,5-5,5 years)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rowSpan="8">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FFFF00"/>
                          </a:solidFill>
                          <a:effectLst/>
                          <a:latin typeface="Arial" charset="0"/>
                        </a:rPr>
                        <a:t>BP and Master (M3: 5,5-6 years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alpha val="80000"/>
                      </a:srgbClr>
                    </a:solidFill>
                  </a:tcPr>
                </a:tc>
                <a:extLst>
                  <a:ext uri="{0D108BD9-81ED-4DB2-BD59-A6C34878D82A}">
                    <a16:rowId xmlns:a16="http://schemas.microsoft.com/office/drawing/2014/main" val="10001"/>
                  </a:ext>
                </a:extLst>
              </a:tr>
              <a:tr h="75501">
                <a:tc vMerge="1">
                  <a:txBody>
                    <a:bodyPr/>
                    <a:lstStyle/>
                    <a:p>
                      <a:endParaRPr lang="en-US"/>
                    </a:p>
                  </a:txBody>
                  <a:tcPr/>
                </a:tc>
                <a:tc vMerge="1">
                  <a:txBody>
                    <a:bodyPr/>
                    <a:lstStyle/>
                    <a:p>
                      <a:endParaRPr lang="en-US"/>
                    </a:p>
                  </a:txBody>
                  <a:tcPr/>
                </a:tc>
                <a:tc rowSpan="4">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200" b="1" i="0" u="none" strike="noStrike" cap="none" normalizeH="0" baseline="0" dirty="0">
                        <a:ln>
                          <a:noFill/>
                        </a:ln>
                        <a:solidFill>
                          <a:srgbClr val="7030A0"/>
                        </a:solidFill>
                        <a:effectLst/>
                        <a:latin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200" b="1" i="0" u="none" strike="noStrike" cap="none" normalizeH="0" baseline="0" dirty="0">
                          <a:ln>
                            <a:noFill/>
                          </a:ln>
                          <a:solidFill>
                            <a:srgbClr val="7030A0"/>
                          </a:solidFill>
                          <a:effectLst/>
                          <a:latin typeface="Arial" charset="0"/>
                        </a:rPr>
                        <a:t>Alternative subjects</a:t>
                      </a: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200" b="1" i="0" u="none" strike="noStrike" cap="none" normalizeH="0" baseline="0" dirty="0">
                          <a:ln>
                            <a:noFill/>
                          </a:ln>
                          <a:solidFill>
                            <a:srgbClr val="7030A0"/>
                          </a:solidFill>
                          <a:effectLst/>
                          <a:latin typeface="Arial" charset="0"/>
                        </a:rPr>
                        <a:t>PK. SK.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50000"/>
                      </a:srgbClr>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699228">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2nd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alpha val="70000"/>
                      </a:srgbClr>
                    </a:solidFill>
                  </a:tcPr>
                </a:tc>
                <a:tc vMerge="1">
                  <a:txBody>
                    <a:bodyPr/>
                    <a:lstStyle/>
                    <a:p>
                      <a:endParaRPr lang="en-US"/>
                    </a:p>
                  </a:txBody>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rgbClr val="7030A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50000"/>
                      </a:srgbClr>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7"/>
                  </a:ext>
                </a:extLst>
              </a:tr>
              <a:tr h="832780">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3th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80000"/>
                      </a:schemeClr>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82001"/>
                      </a:schemeClr>
                    </a:solidFill>
                  </a:tcPr>
                </a:tc>
                <a:tc vMerge="1">
                  <a:txBody>
                    <a:bodyPr/>
                    <a:lstStyle/>
                    <a:p>
                      <a:endParaRPr lang="en-US"/>
                    </a:p>
                  </a:txBody>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80000"/>
                      </a:schemeClr>
                    </a:solidFill>
                  </a:tcPr>
                </a:tc>
                <a:tc vMerge="1">
                  <a:txBody>
                    <a:bodyPr/>
                    <a:lstStyle/>
                    <a:p>
                      <a:endParaRPr lang="en-US"/>
                    </a:p>
                  </a:txBody>
                  <a:tcPr/>
                </a:tc>
                <a:extLst>
                  <a:ext uri="{0D108BD9-81ED-4DB2-BD59-A6C34878D82A}">
                    <a16:rowId xmlns:a16="http://schemas.microsoft.com/office/drawing/2014/main" val="10003"/>
                  </a:ext>
                </a:extLst>
              </a:tr>
              <a:tr h="1001754">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3.5th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alpha val="70000"/>
                      </a:srgbClr>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48000"/>
                      </a:schemeClr>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vMerge="1">
                  <a:txBody>
                    <a:bodyPr/>
                    <a:lstStyle/>
                    <a:p>
                      <a:endParaRPr lang="en-US"/>
                    </a:p>
                  </a:txBody>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48000"/>
                      </a:schemeClr>
                    </a:solidFill>
                  </a:tcPr>
                </a:tc>
                <a:tc vMerge="1">
                  <a:txBody>
                    <a:bodyPr/>
                    <a:lstStyle/>
                    <a:p>
                      <a:endParaRPr lang="en-US"/>
                    </a:p>
                  </a:txBody>
                  <a:tcPr/>
                </a:tc>
                <a:extLst>
                  <a:ext uri="{0D108BD9-81ED-4DB2-BD59-A6C34878D82A}">
                    <a16:rowId xmlns:a16="http://schemas.microsoft.com/office/drawing/2014/main" val="10004"/>
                  </a:ext>
                </a:extLst>
              </a:tr>
              <a:tr h="673842">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4.5th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1" i="0" u="none" strike="noStrike" cap="none" normalizeH="0" baseline="0" dirty="0">
                          <a:ln>
                            <a:noFill/>
                          </a:ln>
                          <a:solidFill>
                            <a:srgbClr val="C00000"/>
                          </a:solidFill>
                          <a:effectLst/>
                          <a:latin typeface="Arial" charset="0"/>
                        </a:rPr>
                        <a:t>Finish PK and SEK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80000"/>
                      </a:schemeClr>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82001"/>
                      </a:schemeClr>
                    </a:solidFill>
                  </a:tcPr>
                </a:tc>
                <a:tc vMerge="1">
                  <a:txBody>
                    <a:bodyPr/>
                    <a:lstStyle/>
                    <a:p>
                      <a:endParaRPr lang="en-US"/>
                    </a:p>
                  </a:txBody>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80000"/>
                      </a:schemeClr>
                    </a:solidFill>
                  </a:tcPr>
                </a:tc>
                <a:tc vMerge="1">
                  <a:txBody>
                    <a:bodyPr/>
                    <a:lstStyle/>
                    <a:p>
                      <a:endParaRPr lang="en-US"/>
                    </a:p>
                  </a:txBody>
                  <a:tcPr/>
                </a:tc>
                <a:extLst>
                  <a:ext uri="{0D108BD9-81ED-4DB2-BD59-A6C34878D82A}">
                    <a16:rowId xmlns:a16="http://schemas.microsoft.com/office/drawing/2014/main" val="10005"/>
                  </a:ext>
                </a:extLst>
              </a:tr>
              <a:tr h="639307">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5th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alpha val="70000"/>
                      </a:srgbClr>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FF0000"/>
                          </a:solidFill>
                          <a:effectLst/>
                          <a:latin typeface="Arial" charset="0"/>
                        </a:rPr>
                        <a:t>Professional Integration (6 months)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endParaRPr lang="en-US" dirty="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vMerge="1">
                  <a:txBody>
                    <a:bodyPr/>
                    <a:lstStyle/>
                    <a:p>
                      <a:endParaRPr lang="en-US"/>
                    </a:p>
                  </a:txBody>
                  <a:tcPr/>
                </a:tc>
                <a:extLst>
                  <a:ext uri="{0D108BD9-81ED-4DB2-BD59-A6C34878D82A}">
                    <a16:rowId xmlns:a16="http://schemas.microsoft.com/office/drawing/2014/main" val="10006"/>
                  </a:ext>
                </a:extLst>
              </a:tr>
              <a:tr h="873655">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chemeClr val="bg1"/>
                          </a:solidFill>
                          <a:effectLst/>
                          <a:latin typeface="Arial" charset="0"/>
                        </a:rPr>
                        <a:t>6th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D528D">
                        <a:alpha val="70000"/>
                      </a:srgbClr>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FF0000"/>
                          </a:solidFill>
                          <a:effectLst/>
                          <a:latin typeface="Arial" charset="0"/>
                        </a:rPr>
                        <a:t>Finish master knowledge and thesis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FF1D">
                        <a:alpha val="50000"/>
                      </a:srgb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C2FA5"/>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C2FA5"/>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80000"/>
                      </a:schemeClr>
                    </a:solidFill>
                  </a:tcPr>
                </a:tc>
                <a:tc vMerge="1">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C2FA5"/>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598129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1+#ppt_w/2"/>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78B9-BC05-4BD0-B79D-5D777E27C98A}"/>
              </a:ext>
            </a:extLst>
          </p:cNvPr>
          <p:cNvSpPr>
            <a:spLocks noGrp="1"/>
          </p:cNvSpPr>
          <p:nvPr>
            <p:ph type="title"/>
          </p:nvPr>
        </p:nvSpPr>
        <p:spPr>
          <a:xfrm>
            <a:off x="952500" y="609600"/>
            <a:ext cx="7772400" cy="1079500"/>
          </a:xfrm>
        </p:spPr>
        <p:txBody>
          <a:bodyPr/>
          <a:lstStyle/>
          <a:p>
            <a:pPr>
              <a:defRPr/>
            </a:pPr>
            <a:r>
              <a:rPr lang="en-US" dirty="0"/>
              <a:t>Plan</a:t>
            </a:r>
          </a:p>
        </p:txBody>
      </p:sp>
      <p:sp>
        <p:nvSpPr>
          <p:cNvPr id="14339" name="Text Placeholder 2">
            <a:extLst>
              <a:ext uri="{FF2B5EF4-FFF2-40B4-BE49-F238E27FC236}">
                <a16:creationId xmlns:a16="http://schemas.microsoft.com/office/drawing/2014/main" id="{6C6CA220-837F-4E1C-B6BE-BD5CD5C85E51}"/>
              </a:ext>
            </a:extLst>
          </p:cNvPr>
          <p:cNvSpPr>
            <a:spLocks noGrp="1" noChangeArrowheads="1"/>
          </p:cNvSpPr>
          <p:nvPr>
            <p:ph type="body" idx="1"/>
          </p:nvPr>
        </p:nvSpPr>
        <p:spPr>
          <a:xfrm>
            <a:off x="952500" y="3886200"/>
            <a:ext cx="9067800" cy="1371600"/>
          </a:xfrm>
        </p:spPr>
        <p:txBody>
          <a:bodyPr/>
          <a:lstStyle/>
          <a:p>
            <a:pPr marL="457200" indent="-457200">
              <a:buFontTx/>
              <a:buAutoNum type="arabicPeriod"/>
            </a:pPr>
            <a:r>
              <a:rPr lang="en-US" altLang="en-US" sz="3000" dirty="0"/>
              <a:t>Introduction</a:t>
            </a:r>
          </a:p>
          <a:p>
            <a:pPr marL="457200" indent="-457200">
              <a:buFontTx/>
              <a:buAutoNum type="arabicPeriod"/>
            </a:pPr>
            <a:r>
              <a:rPr lang="en-US" altLang="en-US" sz="3000" dirty="0"/>
              <a:t>Teacher training in Vietnam</a:t>
            </a:r>
          </a:p>
          <a:p>
            <a:pPr marL="457200" indent="-457200">
              <a:buFontTx/>
              <a:buAutoNum type="arabicPeriod"/>
            </a:pPr>
            <a:r>
              <a:rPr lang="en-US" altLang="en-US" sz="3000" dirty="0"/>
              <a:t>Teacher training at the VNU, </a:t>
            </a:r>
            <a:r>
              <a:rPr lang="en-US" altLang="en-US" sz="3000" dirty="0" err="1"/>
              <a:t>UoE</a:t>
            </a:r>
            <a:endParaRPr lang="en-US" altLang="en-US" sz="3000" dirty="0"/>
          </a:p>
          <a:p>
            <a:pPr marL="457200" indent="-457200">
              <a:buFontTx/>
              <a:buAutoNum type="arabicPeriod"/>
            </a:pPr>
            <a:r>
              <a:rPr lang="en-US" altLang="en-US" sz="3000" dirty="0"/>
              <a:t>New models</a:t>
            </a:r>
          </a:p>
          <a:p>
            <a:pPr marL="457200" indent="-457200">
              <a:buFontTx/>
              <a:buAutoNum type="arabicPeriod"/>
            </a:pPr>
            <a:r>
              <a:rPr lang="en-US" altLang="en-US" sz="3000" dirty="0"/>
              <a:t>Conclusion and Discussion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0EBD5-B32D-4021-A0F8-97024AB420A4}"/>
              </a:ext>
            </a:extLst>
          </p:cNvPr>
          <p:cNvSpPr>
            <a:spLocks noGrp="1"/>
          </p:cNvSpPr>
          <p:nvPr>
            <p:ph type="title"/>
          </p:nvPr>
        </p:nvSpPr>
        <p:spPr/>
        <p:txBody>
          <a:bodyPr/>
          <a:lstStyle/>
          <a:p>
            <a:r>
              <a:rPr lang="en-US" dirty="0"/>
              <a:t>Discussion </a:t>
            </a:r>
          </a:p>
        </p:txBody>
      </p:sp>
      <p:sp>
        <p:nvSpPr>
          <p:cNvPr id="3" name="Content Placeholder 2">
            <a:extLst>
              <a:ext uri="{FF2B5EF4-FFF2-40B4-BE49-F238E27FC236}">
                <a16:creationId xmlns:a16="http://schemas.microsoft.com/office/drawing/2014/main" id="{EC1BFD6D-9E3E-4147-B155-579BF04A34A0}"/>
              </a:ext>
            </a:extLst>
          </p:cNvPr>
          <p:cNvSpPr>
            <a:spLocks noGrp="1"/>
          </p:cNvSpPr>
          <p:nvPr>
            <p:ph idx="1"/>
          </p:nvPr>
        </p:nvSpPr>
        <p:spPr/>
        <p:txBody>
          <a:bodyPr/>
          <a:lstStyle/>
          <a:p>
            <a:r>
              <a:rPr lang="en-US" dirty="0"/>
              <a:t>Discussion about increasing career experience time / practicum (6 months)?</a:t>
            </a:r>
          </a:p>
          <a:p>
            <a:r>
              <a:rPr lang="en-US" dirty="0"/>
              <a:t>Discussion about 3 models?</a:t>
            </a:r>
          </a:p>
          <a:p>
            <a:r>
              <a:rPr lang="en-US" dirty="0"/>
              <a:t>“Good” model?</a:t>
            </a:r>
          </a:p>
        </p:txBody>
      </p:sp>
    </p:spTree>
    <p:extLst>
      <p:ext uri="{BB962C8B-B14F-4D97-AF65-F5344CB8AC3E}">
        <p14:creationId xmlns:p14="http://schemas.microsoft.com/office/powerpoint/2010/main" val="6373534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11747-B0A7-44AE-B6E8-3AC5EB38248B}"/>
              </a:ext>
            </a:extLst>
          </p:cNvPr>
          <p:cNvSpPr>
            <a:spLocks noGrp="1"/>
          </p:cNvSpPr>
          <p:nvPr>
            <p:ph type="title"/>
          </p:nvPr>
        </p:nvSpPr>
        <p:spPr/>
        <p:txBody>
          <a:bodyPr/>
          <a:lstStyle/>
          <a:p>
            <a:r>
              <a:rPr lang="en-US" dirty="0"/>
              <a:t>Introduction to Vietnam</a:t>
            </a:r>
          </a:p>
        </p:txBody>
      </p:sp>
      <p:pic>
        <p:nvPicPr>
          <p:cNvPr id="2050" name="Picture 2" descr="Káº¿t quáº£ hÃ¬nh áº£nh cho introduction to  vietnam">
            <a:extLst>
              <a:ext uri="{FF2B5EF4-FFF2-40B4-BE49-F238E27FC236}">
                <a16:creationId xmlns:a16="http://schemas.microsoft.com/office/drawing/2014/main" id="{D7F1314C-E31F-4E7B-AE89-10A8400208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 y="1600200"/>
            <a:ext cx="3562350" cy="515781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Káº¿t quáº£ hÃ¬nh áº£nh cho vÄn miáº¿u">
            <a:extLst>
              <a:ext uri="{FF2B5EF4-FFF2-40B4-BE49-F238E27FC236}">
                <a16:creationId xmlns:a16="http://schemas.microsoft.com/office/drawing/2014/main" id="{4A60CCC7-5935-4F3A-AA81-5AE9D0CFF8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752600"/>
            <a:ext cx="3435246" cy="2286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Káº¿t quáº£ hÃ¬nh áº£nh cho háº¡ long">
            <a:extLst>
              <a:ext uri="{FF2B5EF4-FFF2-40B4-BE49-F238E27FC236}">
                <a16:creationId xmlns:a16="http://schemas.microsoft.com/office/drawing/2014/main" id="{CA86CC81-1D47-4DC3-B7EF-253D458E5C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4495800"/>
            <a:ext cx="3435246" cy="19301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908057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94D8A-42C9-49C1-97AB-5C1F06ABF607}"/>
              </a:ext>
            </a:extLst>
          </p:cNvPr>
          <p:cNvSpPr>
            <a:spLocks noGrp="1"/>
          </p:cNvSpPr>
          <p:nvPr>
            <p:ph type="title"/>
          </p:nvPr>
        </p:nvSpPr>
        <p:spPr>
          <a:xfrm>
            <a:off x="1631315" y="713264"/>
            <a:ext cx="8172450" cy="863600"/>
          </a:xfrm>
        </p:spPr>
        <p:txBody>
          <a:bodyPr>
            <a:normAutofit fontScale="90000"/>
          </a:bodyPr>
          <a:lstStyle/>
          <a:p>
            <a:pPr>
              <a:defRPr/>
            </a:pPr>
            <a:r>
              <a:rPr lang="en-US" sz="3000" dirty="0">
                <a:latin typeface="Times New Roman" panose="02020603050405020304" pitchFamily="18" charset="0"/>
                <a:cs typeface="Times New Roman" panose="02020603050405020304" pitchFamily="18" charset="0"/>
              </a:rPr>
              <a:t>INTRODUCTION</a:t>
            </a:r>
            <a:br>
              <a:rPr lang="en-US" sz="3000" dirty="0">
                <a:latin typeface="Times New Roman" panose="02020603050405020304" pitchFamily="18" charset="0"/>
                <a:cs typeface="Times New Roman" panose="02020603050405020304" pitchFamily="18" charset="0"/>
              </a:rPr>
            </a:br>
            <a:endParaRPr lang="en-US" sz="3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1430291-BEEF-4D7D-B67E-A9A217BDB8EC}"/>
              </a:ext>
            </a:extLst>
          </p:cNvPr>
          <p:cNvSpPr>
            <a:spLocks noGrp="1"/>
          </p:cNvSpPr>
          <p:nvPr>
            <p:ph sz="quarter" idx="13"/>
          </p:nvPr>
        </p:nvSpPr>
        <p:spPr>
          <a:xfrm>
            <a:off x="533400" y="2209800"/>
            <a:ext cx="7796213" cy="3719513"/>
          </a:xfrm>
        </p:spPr>
        <p:txBody>
          <a:bodyPr>
            <a:normAutofit fontScale="70000" lnSpcReduction="20000"/>
          </a:bodyPr>
          <a:lstStyle/>
          <a:p>
            <a:pPr marL="0" indent="0">
              <a:buFontTx/>
              <a:buNone/>
              <a:defRPr/>
            </a:pPr>
            <a:endParaRPr lang="en-US" dirty="0">
              <a:latin typeface="Times New Roman" panose="02020603050405020304" pitchFamily="18" charset="0"/>
              <a:cs typeface="Times New Roman" panose="02020603050405020304" pitchFamily="18" charset="0"/>
            </a:endParaRPr>
          </a:p>
          <a:p>
            <a:pPr marL="0" indent="0" algn="just">
              <a:buNone/>
              <a:defRPr/>
            </a:pPr>
            <a:r>
              <a:rPr lang="en-US" dirty="0"/>
              <a:t>   </a:t>
            </a:r>
            <a:r>
              <a:rPr lang="en-US" b="1" dirty="0"/>
              <a:t>2 main models in teacher education training in the world</a:t>
            </a:r>
          </a:p>
          <a:p>
            <a:pPr marL="0" indent="0" algn="just">
              <a:buNone/>
              <a:defRPr/>
            </a:pPr>
            <a:endParaRPr lang="en-US" dirty="0"/>
          </a:p>
          <a:p>
            <a:pPr algn="just">
              <a:buFontTx/>
              <a:buChar char="-"/>
              <a:defRPr/>
            </a:pPr>
            <a:r>
              <a:rPr lang="en-US" b="1" dirty="0"/>
              <a:t>Consecutive model (</a:t>
            </a:r>
            <a:r>
              <a:rPr lang="en-US" b="1" dirty="0" err="1"/>
              <a:t>CsM</a:t>
            </a:r>
            <a:r>
              <a:rPr lang="en-US" b="1" dirty="0"/>
              <a:t>): </a:t>
            </a:r>
            <a:r>
              <a:rPr lang="en-US" dirty="0"/>
              <a:t>after obtaining a Bachelor of Arts (BA) or Bachelor of Science (BSc) degree or equivalent, student study at a faculty of education for one-year program (or two-years depending on the university) to receive their Bachelor of Education (BE degree. </a:t>
            </a:r>
          </a:p>
          <a:p>
            <a:pPr algn="just">
              <a:buFontTx/>
              <a:buChar char="-"/>
              <a:defRPr/>
            </a:pPr>
            <a:r>
              <a:rPr lang="en-US" b="1" dirty="0"/>
              <a:t>Concurrent / parallel model (</a:t>
            </a:r>
            <a:r>
              <a:rPr lang="en-US" b="1" dirty="0" err="1"/>
              <a:t>CcM</a:t>
            </a:r>
            <a:r>
              <a:rPr lang="en-US" b="1" dirty="0"/>
              <a:t>): </a:t>
            </a:r>
            <a:r>
              <a:rPr lang="en-US" dirty="0"/>
              <a:t>students will study for a BA or BSc degree at a university simultaneously to complete the requirements for a BA which is usually over a four-year period.</a:t>
            </a:r>
            <a:endParaRPr lang="en-US" sz="1725" b="1" dirty="0">
              <a:latin typeface="Times New Roman" panose="02020603050405020304" pitchFamily="18" charset="0"/>
              <a:cs typeface="Times New Roman" panose="02020603050405020304" pitchFamily="18" charset="0"/>
            </a:endParaRPr>
          </a:p>
        </p:txBody>
      </p:sp>
      <p:pic>
        <p:nvPicPr>
          <p:cNvPr id="18436" name="Picture 5" descr="Káº¿t quáº£ hÃ¬nh áº£nh cho logo + dai hoc giao duc">
            <a:extLst>
              <a:ext uri="{FF2B5EF4-FFF2-40B4-BE49-F238E27FC236}">
                <a16:creationId xmlns:a16="http://schemas.microsoft.com/office/drawing/2014/main" id="{A03B1627-170A-4B28-BA72-66856414798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590" y="0"/>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4390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600200" y="304800"/>
            <a:ext cx="7924800" cy="838200"/>
          </a:xfrm>
        </p:spPr>
        <p:txBody>
          <a:bodyPr/>
          <a:lstStyle/>
          <a:p>
            <a:pPr algn="just"/>
            <a:br>
              <a:rPr lang="en-US" sz="2400" dirty="0">
                <a:solidFill>
                  <a:srgbClr val="FF0000"/>
                </a:solidFill>
                <a:latin typeface="Times New Roman" pitchFamily="18" charset="0"/>
                <a:cs typeface="Times New Roman" pitchFamily="18" charset="0"/>
              </a:rPr>
            </a:br>
            <a:br>
              <a:rPr lang="en-US" sz="2400" dirty="0">
                <a:solidFill>
                  <a:srgbClr val="FF0000"/>
                </a:solidFill>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Teacher education models in the world</a:t>
            </a:r>
          </a:p>
        </p:txBody>
      </p:sp>
      <p:graphicFrame>
        <p:nvGraphicFramePr>
          <p:cNvPr id="5" name="Content Placeholder 3"/>
          <p:cNvGraphicFramePr>
            <a:graphicFrameLocks/>
          </p:cNvGraphicFramePr>
          <p:nvPr>
            <p:extLst>
              <p:ext uri="{D42A27DB-BD31-4B8C-83A1-F6EECF244321}">
                <p14:modId xmlns:p14="http://schemas.microsoft.com/office/powerpoint/2010/main" val="22066901"/>
              </p:ext>
            </p:extLst>
          </p:nvPr>
        </p:nvGraphicFramePr>
        <p:xfrm>
          <a:off x="304800" y="1447800"/>
          <a:ext cx="8763001" cy="4666373"/>
        </p:xfrm>
        <a:graphic>
          <a:graphicData uri="http://schemas.openxmlformats.org/drawingml/2006/table">
            <a:tbl>
              <a:tblPr firstRow="1" bandRow="1">
                <a:tableStyleId>{5C22544A-7EE6-4342-B048-85BDC9FD1C3A}</a:tableStyleId>
              </a:tblPr>
              <a:tblGrid>
                <a:gridCol w="2386212">
                  <a:extLst>
                    <a:ext uri="{9D8B030D-6E8A-4147-A177-3AD203B41FA5}">
                      <a16:colId xmlns:a16="http://schemas.microsoft.com/office/drawing/2014/main" val="20000"/>
                    </a:ext>
                  </a:extLst>
                </a:gridCol>
                <a:gridCol w="1837739">
                  <a:extLst>
                    <a:ext uri="{9D8B030D-6E8A-4147-A177-3AD203B41FA5}">
                      <a16:colId xmlns:a16="http://schemas.microsoft.com/office/drawing/2014/main" val="20002"/>
                    </a:ext>
                  </a:extLst>
                </a:gridCol>
                <a:gridCol w="1035222">
                  <a:extLst>
                    <a:ext uri="{9D8B030D-6E8A-4147-A177-3AD203B41FA5}">
                      <a16:colId xmlns:a16="http://schemas.microsoft.com/office/drawing/2014/main" val="20001"/>
                    </a:ext>
                  </a:extLst>
                </a:gridCol>
                <a:gridCol w="1035222">
                  <a:extLst>
                    <a:ext uri="{9D8B030D-6E8A-4147-A177-3AD203B41FA5}">
                      <a16:colId xmlns:a16="http://schemas.microsoft.com/office/drawing/2014/main" val="20003"/>
                    </a:ext>
                  </a:extLst>
                </a:gridCol>
                <a:gridCol w="1078262">
                  <a:extLst>
                    <a:ext uri="{9D8B030D-6E8A-4147-A177-3AD203B41FA5}">
                      <a16:colId xmlns:a16="http://schemas.microsoft.com/office/drawing/2014/main" val="20004"/>
                    </a:ext>
                  </a:extLst>
                </a:gridCol>
                <a:gridCol w="1390344">
                  <a:extLst>
                    <a:ext uri="{9D8B030D-6E8A-4147-A177-3AD203B41FA5}">
                      <a16:colId xmlns:a16="http://schemas.microsoft.com/office/drawing/2014/main" val="20005"/>
                    </a:ext>
                  </a:extLst>
                </a:gridCol>
              </a:tblGrid>
              <a:tr h="579047">
                <a:tc>
                  <a:txBody>
                    <a:bodyPr/>
                    <a:lstStyle/>
                    <a:p>
                      <a:pPr algn="ctr"/>
                      <a:r>
                        <a:rPr lang="en-US" dirty="0">
                          <a:solidFill>
                            <a:schemeClr val="tx1"/>
                          </a:solidFill>
                        </a:rPr>
                        <a:t>Country</a:t>
                      </a:r>
                    </a:p>
                  </a:txBody>
                  <a:tcPr marL="85478" marR="85478">
                    <a:solidFill>
                      <a:srgbClr val="C4FF1D"/>
                    </a:solidFill>
                  </a:tcPr>
                </a:tc>
                <a:tc>
                  <a:txBody>
                    <a:bodyPr/>
                    <a:lstStyle/>
                    <a:p>
                      <a:pPr algn="ctr"/>
                      <a:r>
                        <a:rPr lang="en-US" dirty="0">
                          <a:solidFill>
                            <a:schemeClr val="tx1"/>
                          </a:solidFill>
                        </a:rPr>
                        <a:t>Duration </a:t>
                      </a:r>
                    </a:p>
                  </a:txBody>
                  <a:tcPr marL="85478" marR="85478">
                    <a:solidFill>
                      <a:srgbClr val="C4FF1D"/>
                    </a:solidFill>
                  </a:tcPr>
                </a:tc>
                <a:tc>
                  <a:txBody>
                    <a:bodyPr/>
                    <a:lstStyle/>
                    <a:p>
                      <a:pPr algn="ctr"/>
                      <a:r>
                        <a:rPr lang="en-US" dirty="0" err="1">
                          <a:solidFill>
                            <a:schemeClr val="tx1"/>
                          </a:solidFill>
                        </a:rPr>
                        <a:t>CcM</a:t>
                      </a:r>
                      <a:r>
                        <a:rPr lang="en-US" dirty="0">
                          <a:solidFill>
                            <a:schemeClr val="tx1"/>
                          </a:solidFill>
                        </a:rPr>
                        <a:t> </a:t>
                      </a:r>
                    </a:p>
                  </a:txBody>
                  <a:tcPr marL="85478" marR="85478">
                    <a:solidFill>
                      <a:srgbClr val="C4FF1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err="1">
                          <a:solidFill>
                            <a:schemeClr val="tx1"/>
                          </a:solidFill>
                        </a:rPr>
                        <a:t>CsM</a:t>
                      </a:r>
                      <a:endParaRPr lang="en-US" dirty="0">
                        <a:solidFill>
                          <a:schemeClr val="tx1"/>
                        </a:solidFill>
                      </a:endParaRPr>
                    </a:p>
                  </a:txBody>
                  <a:tcPr marL="85478" marR="85478">
                    <a:solidFill>
                      <a:srgbClr val="C4FF1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err="1">
                          <a:solidFill>
                            <a:schemeClr val="tx1"/>
                          </a:solidFill>
                        </a:rPr>
                        <a:t>Combinasion</a:t>
                      </a:r>
                      <a:endParaRPr lang="en-US" dirty="0">
                        <a:solidFill>
                          <a:schemeClr val="tx1"/>
                        </a:solidFill>
                      </a:endParaRPr>
                    </a:p>
                  </a:txBody>
                  <a:tcPr marL="85478" marR="85478">
                    <a:solidFill>
                      <a:srgbClr val="C4FF1D"/>
                    </a:solidFill>
                  </a:tcPr>
                </a:tc>
                <a:tc>
                  <a:txBody>
                    <a:bodyPr/>
                    <a:lstStyle/>
                    <a:p>
                      <a:pPr algn="ctr"/>
                      <a:r>
                        <a:rPr lang="en-US" sz="1600" dirty="0">
                          <a:solidFill>
                            <a:schemeClr val="tx1"/>
                          </a:solidFill>
                        </a:rPr>
                        <a:t>Post preparation</a:t>
                      </a:r>
                    </a:p>
                  </a:txBody>
                  <a:tcPr marL="85478" marR="85478">
                    <a:solidFill>
                      <a:srgbClr val="C4FF1D"/>
                    </a:solidFill>
                  </a:tcPr>
                </a:tc>
                <a:extLst>
                  <a:ext uri="{0D108BD9-81ED-4DB2-BD59-A6C34878D82A}">
                    <a16:rowId xmlns:a16="http://schemas.microsoft.com/office/drawing/2014/main" val="10000"/>
                  </a:ext>
                </a:extLst>
              </a:tr>
              <a:tr h="1065331">
                <a:tc>
                  <a:txBody>
                    <a:bodyPr/>
                    <a:lstStyle/>
                    <a:p>
                      <a:r>
                        <a:rPr lang="en-US" sz="2400" b="1" dirty="0">
                          <a:solidFill>
                            <a:schemeClr val="tx1"/>
                          </a:solidFill>
                          <a:latin typeface="Times New Roman" pitchFamily="18" charset="0"/>
                          <a:cs typeface="Times New Roman" pitchFamily="18" charset="0"/>
                        </a:rPr>
                        <a:t>UK, France</a:t>
                      </a:r>
                      <a:r>
                        <a:rPr lang="en-US" sz="2400" b="1" baseline="0" dirty="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marL="85478" marR="85478"/>
                </a:tc>
                <a:tc>
                  <a:txBody>
                    <a:bodyPr/>
                    <a:lstStyle/>
                    <a:p>
                      <a:pPr algn="ctr"/>
                      <a:r>
                        <a:rPr lang="en-US" b="1" dirty="0">
                          <a:solidFill>
                            <a:schemeClr val="tx1"/>
                          </a:solidFill>
                        </a:rPr>
                        <a:t>3 – 5 </a:t>
                      </a:r>
                    </a:p>
                  </a:txBody>
                  <a:tcPr marL="85478" marR="85478"/>
                </a:tc>
                <a:tc>
                  <a:txBody>
                    <a:bodyPr/>
                    <a:lstStyle/>
                    <a:p>
                      <a:pPr algn="ctr"/>
                      <a:r>
                        <a:rPr lang="en-US" b="1" dirty="0">
                          <a:solidFill>
                            <a:schemeClr val="tx1"/>
                          </a:solidFill>
                        </a:rPr>
                        <a:t>x</a:t>
                      </a:r>
                    </a:p>
                  </a:txBody>
                  <a:tcPr marL="85478" marR="85478"/>
                </a:tc>
                <a:tc>
                  <a:txBody>
                    <a:bodyPr/>
                    <a:lstStyle/>
                    <a:p>
                      <a:pPr algn="ctr"/>
                      <a:r>
                        <a:rPr lang="en-US" b="1" dirty="0">
                          <a:solidFill>
                            <a:schemeClr val="tx1"/>
                          </a:solidFill>
                        </a:rPr>
                        <a:t>x</a:t>
                      </a:r>
                    </a:p>
                  </a:txBody>
                  <a:tcPr marL="85478" marR="85478"/>
                </a:tc>
                <a:tc>
                  <a:txBody>
                    <a:bodyPr/>
                    <a:lstStyle/>
                    <a:p>
                      <a:pPr algn="ctr"/>
                      <a:endParaRPr lang="en-US" b="1" dirty="0">
                        <a:solidFill>
                          <a:schemeClr val="tx1"/>
                        </a:solidFill>
                      </a:endParaRPr>
                    </a:p>
                  </a:txBody>
                  <a:tcPr marL="85478" marR="85478"/>
                </a:tc>
                <a:tc>
                  <a:txBody>
                    <a:bodyPr/>
                    <a:lstStyle/>
                    <a:p>
                      <a:pPr algn="ctr"/>
                      <a:r>
                        <a:rPr lang="en-US" b="1" dirty="0">
                          <a:solidFill>
                            <a:schemeClr val="tx1"/>
                          </a:solidFill>
                        </a:rPr>
                        <a:t>1</a:t>
                      </a:r>
                    </a:p>
                  </a:txBody>
                  <a:tcPr marL="85478" marR="85478"/>
                </a:tc>
                <a:extLst>
                  <a:ext uri="{0D108BD9-81ED-4DB2-BD59-A6C34878D82A}">
                    <a16:rowId xmlns:a16="http://schemas.microsoft.com/office/drawing/2014/main" val="10001"/>
                  </a:ext>
                </a:extLst>
              </a:tr>
              <a:tr h="1065331">
                <a:tc>
                  <a:txBody>
                    <a:bodyPr/>
                    <a:lstStyle/>
                    <a:p>
                      <a:r>
                        <a:rPr lang="en-US" sz="2400" b="1" baseline="0" dirty="0">
                          <a:solidFill>
                            <a:schemeClr val="tx1"/>
                          </a:solidFill>
                          <a:latin typeface="Times New Roman" pitchFamily="18" charset="0"/>
                          <a:cs typeface="Times New Roman" pitchFamily="18" charset="0"/>
                        </a:rPr>
                        <a:t>Spain, Sweden  </a:t>
                      </a:r>
                      <a:endParaRPr lang="en-US" sz="2400" b="1" dirty="0">
                        <a:solidFill>
                          <a:schemeClr val="tx1"/>
                        </a:solidFill>
                        <a:latin typeface="Times New Roman" pitchFamily="18" charset="0"/>
                        <a:cs typeface="Times New Roman" pitchFamily="18" charset="0"/>
                      </a:endParaRPr>
                    </a:p>
                  </a:txBody>
                  <a:tcPr marL="85478" marR="85478"/>
                </a:tc>
                <a:tc>
                  <a:txBody>
                    <a:bodyPr/>
                    <a:lstStyle/>
                    <a:p>
                      <a:pPr algn="ctr"/>
                      <a:r>
                        <a:rPr lang="en-US" b="1" dirty="0">
                          <a:solidFill>
                            <a:schemeClr val="tx1"/>
                          </a:solidFill>
                        </a:rPr>
                        <a:t>3-5</a:t>
                      </a:r>
                    </a:p>
                  </a:txBody>
                  <a:tcPr marL="85478" marR="85478"/>
                </a:tc>
                <a:tc>
                  <a:txBody>
                    <a:bodyPr/>
                    <a:lstStyle/>
                    <a:p>
                      <a:pPr algn="ctr"/>
                      <a:r>
                        <a:rPr lang="en-US" b="1" dirty="0">
                          <a:solidFill>
                            <a:schemeClr val="tx1"/>
                          </a:solidFill>
                        </a:rPr>
                        <a:t>x</a:t>
                      </a:r>
                    </a:p>
                  </a:txBody>
                  <a:tcPr marL="85478" marR="85478"/>
                </a:tc>
                <a:tc>
                  <a:txBody>
                    <a:bodyPr/>
                    <a:lstStyle/>
                    <a:p>
                      <a:pPr algn="ctr"/>
                      <a:endParaRPr lang="en-US" b="1" dirty="0">
                        <a:solidFill>
                          <a:schemeClr val="tx1"/>
                        </a:solidFill>
                      </a:endParaRPr>
                    </a:p>
                  </a:txBody>
                  <a:tcPr marL="85478" marR="85478"/>
                </a:tc>
                <a:tc>
                  <a:txBody>
                    <a:bodyPr/>
                    <a:lstStyle/>
                    <a:p>
                      <a:pPr algn="ctr"/>
                      <a:endParaRPr lang="en-US" b="1" dirty="0">
                        <a:solidFill>
                          <a:schemeClr val="tx1"/>
                        </a:solidFill>
                      </a:endParaRPr>
                    </a:p>
                  </a:txBody>
                  <a:tcPr marL="85478" marR="85478"/>
                </a:tc>
                <a:tc>
                  <a:txBody>
                    <a:bodyPr/>
                    <a:lstStyle/>
                    <a:p>
                      <a:pPr algn="ctr"/>
                      <a:r>
                        <a:rPr lang="en-US" b="1" dirty="0">
                          <a:solidFill>
                            <a:schemeClr val="tx1"/>
                          </a:solidFill>
                        </a:rPr>
                        <a:t>1</a:t>
                      </a:r>
                    </a:p>
                  </a:txBody>
                  <a:tcPr marL="85478" marR="85478"/>
                </a:tc>
                <a:extLst>
                  <a:ext uri="{0D108BD9-81ED-4DB2-BD59-A6C34878D82A}">
                    <a16:rowId xmlns:a16="http://schemas.microsoft.com/office/drawing/2014/main" val="10002"/>
                  </a:ext>
                </a:extLst>
              </a:tr>
              <a:tr h="737537">
                <a:tc>
                  <a:txBody>
                    <a:bodyPr/>
                    <a:lstStyle/>
                    <a:p>
                      <a:r>
                        <a:rPr lang="en-US" sz="2400" b="1" dirty="0">
                          <a:solidFill>
                            <a:schemeClr val="tx1"/>
                          </a:solidFill>
                          <a:latin typeface="Times New Roman" pitchFamily="18" charset="0"/>
                          <a:cs typeface="Times New Roman" pitchFamily="18" charset="0"/>
                        </a:rPr>
                        <a:t>Japan, Korea</a:t>
                      </a:r>
                    </a:p>
                  </a:txBody>
                  <a:tcPr marL="85478" marR="85478"/>
                </a:tc>
                <a:tc>
                  <a:txBody>
                    <a:bodyPr/>
                    <a:lstStyle/>
                    <a:p>
                      <a:pPr algn="ctr"/>
                      <a:r>
                        <a:rPr lang="en-US" b="1" dirty="0">
                          <a:solidFill>
                            <a:schemeClr val="tx1"/>
                          </a:solidFill>
                        </a:rPr>
                        <a:t>4</a:t>
                      </a:r>
                    </a:p>
                  </a:txBody>
                  <a:tcPr marL="85478" marR="85478"/>
                </a:tc>
                <a:tc>
                  <a:txBody>
                    <a:bodyPr/>
                    <a:lstStyle/>
                    <a:p>
                      <a:pPr algn="ctr"/>
                      <a:r>
                        <a:rPr lang="en-US" b="1" dirty="0">
                          <a:solidFill>
                            <a:schemeClr val="tx1"/>
                          </a:solidFill>
                        </a:rPr>
                        <a:t>x</a:t>
                      </a:r>
                    </a:p>
                  </a:txBody>
                  <a:tcPr marL="85478" marR="85478"/>
                </a:tc>
                <a:tc>
                  <a:txBody>
                    <a:bodyPr/>
                    <a:lstStyle/>
                    <a:p>
                      <a:pPr algn="ctr"/>
                      <a:endParaRPr lang="en-US" b="1" dirty="0">
                        <a:solidFill>
                          <a:schemeClr val="tx1"/>
                        </a:solidFill>
                      </a:endParaRPr>
                    </a:p>
                  </a:txBody>
                  <a:tcPr marL="85478" marR="85478"/>
                </a:tc>
                <a:tc>
                  <a:txBody>
                    <a:bodyPr/>
                    <a:lstStyle/>
                    <a:p>
                      <a:pPr algn="ctr"/>
                      <a:endParaRPr lang="en-US" b="1" dirty="0">
                        <a:solidFill>
                          <a:schemeClr val="tx1"/>
                        </a:solidFill>
                      </a:endParaRPr>
                    </a:p>
                  </a:txBody>
                  <a:tcPr marL="85478" marR="85478"/>
                </a:tc>
                <a:tc>
                  <a:txBody>
                    <a:bodyPr/>
                    <a:lstStyle/>
                    <a:p>
                      <a:pPr algn="ctr"/>
                      <a:r>
                        <a:rPr lang="en-US" b="1" dirty="0">
                          <a:solidFill>
                            <a:schemeClr val="tx1"/>
                          </a:solidFill>
                        </a:rPr>
                        <a:t>1</a:t>
                      </a:r>
                    </a:p>
                  </a:txBody>
                  <a:tcPr marL="85478" marR="85478"/>
                </a:tc>
                <a:extLst>
                  <a:ext uri="{0D108BD9-81ED-4DB2-BD59-A6C34878D82A}">
                    <a16:rowId xmlns:a16="http://schemas.microsoft.com/office/drawing/2014/main" val="10003"/>
                  </a:ext>
                </a:extLst>
              </a:tr>
              <a:tr h="579047">
                <a:tc>
                  <a:txBody>
                    <a:bodyPr/>
                    <a:lstStyle/>
                    <a:p>
                      <a:r>
                        <a:rPr lang="en-US" sz="2400" b="1" dirty="0">
                          <a:solidFill>
                            <a:schemeClr val="tx1"/>
                          </a:solidFill>
                          <a:latin typeface="Times New Roman" pitchFamily="18" charset="0"/>
                          <a:cs typeface="Times New Roman" pitchFamily="18" charset="0"/>
                        </a:rPr>
                        <a:t>USA</a:t>
                      </a:r>
                    </a:p>
                  </a:txBody>
                  <a:tcPr marL="85478" marR="85478"/>
                </a:tc>
                <a:tc>
                  <a:txBody>
                    <a:bodyPr/>
                    <a:lstStyle/>
                    <a:p>
                      <a:pPr algn="ctr"/>
                      <a:r>
                        <a:rPr lang="en-US" b="1" dirty="0">
                          <a:solidFill>
                            <a:schemeClr val="tx1"/>
                          </a:solidFill>
                        </a:rPr>
                        <a:t>4 -5</a:t>
                      </a:r>
                    </a:p>
                  </a:txBody>
                  <a:tcPr marL="85478" marR="85478"/>
                </a:tc>
                <a:tc>
                  <a:txBody>
                    <a:bodyPr/>
                    <a:lstStyle/>
                    <a:p>
                      <a:pPr algn="ctr"/>
                      <a:r>
                        <a:rPr lang="en-US" b="1" dirty="0">
                          <a:solidFill>
                            <a:schemeClr val="tx1"/>
                          </a:solidFill>
                        </a:rPr>
                        <a:t>x</a:t>
                      </a:r>
                    </a:p>
                  </a:txBody>
                  <a:tcPr marL="85478" marR="85478"/>
                </a:tc>
                <a:tc>
                  <a:txBody>
                    <a:bodyPr/>
                    <a:lstStyle/>
                    <a:p>
                      <a:pPr algn="ctr"/>
                      <a:r>
                        <a:rPr lang="en-US" b="1" dirty="0">
                          <a:solidFill>
                            <a:schemeClr val="tx1"/>
                          </a:solidFill>
                        </a:rPr>
                        <a:t>x</a:t>
                      </a:r>
                    </a:p>
                  </a:txBody>
                  <a:tcPr marL="85478" marR="85478"/>
                </a:tc>
                <a:tc>
                  <a:txBody>
                    <a:bodyPr/>
                    <a:lstStyle/>
                    <a:p>
                      <a:pPr algn="ctr"/>
                      <a:r>
                        <a:rPr lang="en-US" b="1" dirty="0">
                          <a:solidFill>
                            <a:schemeClr val="tx1"/>
                          </a:solidFill>
                        </a:rPr>
                        <a:t>x</a:t>
                      </a:r>
                    </a:p>
                  </a:txBody>
                  <a:tcPr marL="85478" marR="85478"/>
                </a:tc>
                <a:tc>
                  <a:txBody>
                    <a:bodyPr/>
                    <a:lstStyle/>
                    <a:p>
                      <a:pPr algn="ctr"/>
                      <a:r>
                        <a:rPr lang="en-US" b="1" dirty="0">
                          <a:solidFill>
                            <a:schemeClr val="tx1"/>
                          </a:solidFill>
                        </a:rPr>
                        <a:t>1-3</a:t>
                      </a:r>
                    </a:p>
                  </a:txBody>
                  <a:tcPr marL="85478" marR="85478"/>
                </a:tc>
                <a:extLst>
                  <a:ext uri="{0D108BD9-81ED-4DB2-BD59-A6C34878D82A}">
                    <a16:rowId xmlns:a16="http://schemas.microsoft.com/office/drawing/2014/main" val="10004"/>
                  </a:ext>
                </a:extLst>
              </a:tr>
              <a:tr h="579047">
                <a:tc>
                  <a:txBody>
                    <a:bodyPr/>
                    <a:lstStyle/>
                    <a:p>
                      <a:r>
                        <a:rPr lang="en-US" sz="2400" b="1" dirty="0" err="1">
                          <a:solidFill>
                            <a:schemeClr val="tx1"/>
                          </a:solidFill>
                          <a:latin typeface="Times New Roman" pitchFamily="18" charset="0"/>
                          <a:cs typeface="Times New Roman" pitchFamily="18" charset="0"/>
                        </a:rPr>
                        <a:t>Gremany</a:t>
                      </a:r>
                      <a:endParaRPr lang="en-US" sz="2400" b="1" dirty="0">
                        <a:solidFill>
                          <a:schemeClr val="tx1"/>
                        </a:solidFill>
                        <a:latin typeface="Times New Roman" pitchFamily="18" charset="0"/>
                        <a:cs typeface="Times New Roman" pitchFamily="18" charset="0"/>
                      </a:endParaRPr>
                    </a:p>
                  </a:txBody>
                  <a:tcPr marL="85478" marR="85478"/>
                </a:tc>
                <a:tc>
                  <a:txBody>
                    <a:bodyPr/>
                    <a:lstStyle/>
                    <a:p>
                      <a:pPr algn="ctr"/>
                      <a:r>
                        <a:rPr lang="en-US" b="1" dirty="0">
                          <a:solidFill>
                            <a:schemeClr val="tx1"/>
                          </a:solidFill>
                        </a:rPr>
                        <a:t>5</a:t>
                      </a:r>
                    </a:p>
                  </a:txBody>
                  <a:tcPr marL="85478" marR="85478"/>
                </a:tc>
                <a:tc>
                  <a:txBody>
                    <a:bodyPr/>
                    <a:lstStyle/>
                    <a:p>
                      <a:pPr algn="ctr"/>
                      <a:r>
                        <a:rPr lang="en-US" b="1" dirty="0">
                          <a:solidFill>
                            <a:schemeClr val="tx1"/>
                          </a:solidFill>
                        </a:rPr>
                        <a:t>x</a:t>
                      </a:r>
                    </a:p>
                  </a:txBody>
                  <a:tcPr marL="85478" marR="85478"/>
                </a:tc>
                <a:tc>
                  <a:txBody>
                    <a:bodyPr/>
                    <a:lstStyle/>
                    <a:p>
                      <a:pPr algn="ctr"/>
                      <a:endParaRPr lang="en-US" b="1" dirty="0">
                        <a:solidFill>
                          <a:schemeClr val="tx1"/>
                        </a:solidFill>
                      </a:endParaRPr>
                    </a:p>
                  </a:txBody>
                  <a:tcPr marL="85478" marR="85478"/>
                </a:tc>
                <a:tc>
                  <a:txBody>
                    <a:bodyPr/>
                    <a:lstStyle/>
                    <a:p>
                      <a:pPr algn="ctr"/>
                      <a:endParaRPr lang="en-US" b="1" dirty="0">
                        <a:solidFill>
                          <a:schemeClr val="tx1"/>
                        </a:solidFill>
                      </a:endParaRPr>
                    </a:p>
                  </a:txBody>
                  <a:tcPr marL="85478" marR="85478"/>
                </a:tc>
                <a:tc>
                  <a:txBody>
                    <a:bodyPr/>
                    <a:lstStyle/>
                    <a:p>
                      <a:pPr algn="ctr"/>
                      <a:r>
                        <a:rPr lang="en-US" b="1" dirty="0">
                          <a:solidFill>
                            <a:schemeClr val="tx1"/>
                          </a:solidFill>
                        </a:rPr>
                        <a:t>2</a:t>
                      </a:r>
                    </a:p>
                  </a:txBody>
                  <a:tcPr marL="85478" marR="85478"/>
                </a:tc>
                <a:extLst>
                  <a:ext uri="{0D108BD9-81ED-4DB2-BD59-A6C34878D82A}">
                    <a16:rowId xmlns:a16="http://schemas.microsoft.com/office/drawing/2014/main" val="10005"/>
                  </a:ext>
                </a:extLst>
              </a:tr>
            </a:tbl>
          </a:graphicData>
        </a:graphic>
      </p:graphicFrame>
      <p:sp>
        <p:nvSpPr>
          <p:cNvPr id="2" name="TextBox 1">
            <a:extLst>
              <a:ext uri="{FF2B5EF4-FFF2-40B4-BE49-F238E27FC236}">
                <a16:creationId xmlns:a16="http://schemas.microsoft.com/office/drawing/2014/main" id="{8785516C-4FFF-4F5E-B042-F84867BBD89A}"/>
              </a:ext>
            </a:extLst>
          </p:cNvPr>
          <p:cNvSpPr txBox="1"/>
          <p:nvPr/>
        </p:nvSpPr>
        <p:spPr>
          <a:xfrm>
            <a:off x="9829800" y="1496860"/>
            <a:ext cx="1676400" cy="1754326"/>
          </a:xfrm>
          <a:prstGeom prst="rect">
            <a:avLst/>
          </a:prstGeom>
          <a:noFill/>
        </p:spPr>
        <p:txBody>
          <a:bodyPr wrap="square" rtlCol="0">
            <a:spAutoFit/>
          </a:bodyPr>
          <a:lstStyle/>
          <a:p>
            <a:r>
              <a:rPr lang="en-US" dirty="0"/>
              <a:t>Theo </a:t>
            </a:r>
            <a:r>
              <a:rPr lang="en-US" dirty="0" err="1"/>
              <a:t>anh</a:t>
            </a:r>
            <a:r>
              <a:rPr lang="en-US" dirty="0"/>
              <a:t> </a:t>
            </a:r>
            <a:r>
              <a:rPr lang="en-US" dirty="0" err="1"/>
              <a:t>nên</a:t>
            </a:r>
            <a:r>
              <a:rPr lang="en-US" dirty="0"/>
              <a:t> </a:t>
            </a:r>
            <a:r>
              <a:rPr lang="en-US" dirty="0" err="1"/>
              <a:t>nhấn</a:t>
            </a:r>
            <a:r>
              <a:rPr lang="en-US" dirty="0"/>
              <a:t> </a:t>
            </a:r>
            <a:r>
              <a:rPr lang="en-US" dirty="0" err="1"/>
              <a:t>mạnh</a:t>
            </a:r>
            <a:r>
              <a:rPr lang="en-US" dirty="0"/>
              <a:t> </a:t>
            </a:r>
            <a:r>
              <a:rPr lang="en-US" dirty="0" err="1"/>
              <a:t>là</a:t>
            </a:r>
            <a:r>
              <a:rPr lang="en-US" dirty="0"/>
              <a:t> 1. </a:t>
            </a:r>
            <a:r>
              <a:rPr lang="en-US" dirty="0" err="1"/>
              <a:t>Tại</a:t>
            </a:r>
            <a:r>
              <a:rPr lang="en-US" dirty="0"/>
              <a:t> </a:t>
            </a:r>
            <a:r>
              <a:rPr lang="en-US" dirty="0" err="1"/>
              <a:t>châu</a:t>
            </a:r>
            <a:r>
              <a:rPr lang="en-US" dirty="0"/>
              <a:t> ÂU </a:t>
            </a:r>
            <a:r>
              <a:rPr lang="en-US" dirty="0" err="1"/>
              <a:t>thì</a:t>
            </a:r>
            <a:r>
              <a:rPr lang="en-US" dirty="0"/>
              <a:t> </a:t>
            </a:r>
            <a:r>
              <a:rPr lang="en-US" dirty="0" err="1"/>
              <a:t>đa</a:t>
            </a:r>
            <a:r>
              <a:rPr lang="en-US" dirty="0"/>
              <a:t> </a:t>
            </a:r>
            <a:r>
              <a:rPr lang="en-US" dirty="0" err="1"/>
              <a:t>phần</a:t>
            </a:r>
            <a:r>
              <a:rPr lang="en-US" dirty="0"/>
              <a:t> GV </a:t>
            </a:r>
            <a:r>
              <a:rPr lang="en-US" dirty="0" err="1"/>
              <a:t>đào</a:t>
            </a:r>
            <a:r>
              <a:rPr lang="en-US" dirty="0"/>
              <a:t> </a:t>
            </a:r>
            <a:r>
              <a:rPr lang="en-US" dirty="0" err="1"/>
              <a:t>tạo</a:t>
            </a:r>
            <a:r>
              <a:rPr lang="en-US" dirty="0"/>
              <a:t> </a:t>
            </a:r>
            <a:r>
              <a:rPr lang="en-US" dirty="0" err="1"/>
              <a:t>đến</a:t>
            </a:r>
            <a:r>
              <a:rPr lang="en-US" dirty="0"/>
              <a:t> </a:t>
            </a:r>
            <a:r>
              <a:rPr lang="en-US" dirty="0" err="1"/>
              <a:t>bậc</a:t>
            </a:r>
            <a:r>
              <a:rPr lang="en-US" dirty="0"/>
              <a:t> </a:t>
            </a:r>
            <a:r>
              <a:rPr lang="en-US" dirty="0" err="1"/>
              <a:t>Ths</a:t>
            </a:r>
            <a:endParaRPr lang="en-US" dirty="0"/>
          </a:p>
        </p:txBody>
      </p:sp>
      <p:sp>
        <p:nvSpPr>
          <p:cNvPr id="6" name="TextBox 5">
            <a:extLst>
              <a:ext uri="{FF2B5EF4-FFF2-40B4-BE49-F238E27FC236}">
                <a16:creationId xmlns:a16="http://schemas.microsoft.com/office/drawing/2014/main" id="{73271912-8719-4506-8E33-3EA104B11288}"/>
              </a:ext>
            </a:extLst>
          </p:cNvPr>
          <p:cNvSpPr txBox="1"/>
          <p:nvPr/>
        </p:nvSpPr>
        <p:spPr>
          <a:xfrm>
            <a:off x="9906000" y="3606815"/>
            <a:ext cx="1828800" cy="3139321"/>
          </a:xfrm>
          <a:prstGeom prst="rect">
            <a:avLst/>
          </a:prstGeom>
          <a:noFill/>
        </p:spPr>
        <p:txBody>
          <a:bodyPr wrap="square" rtlCol="0">
            <a:spAutoFit/>
          </a:bodyPr>
          <a:lstStyle/>
          <a:p>
            <a:r>
              <a:rPr lang="en-US" dirty="0"/>
              <a:t>2. </a:t>
            </a:r>
            <a:r>
              <a:rPr lang="en-US" dirty="0" err="1"/>
              <a:t>Cách</a:t>
            </a:r>
            <a:r>
              <a:rPr lang="en-US" dirty="0"/>
              <a:t> </a:t>
            </a:r>
            <a:r>
              <a:rPr lang="en-US" dirty="0" err="1"/>
              <a:t>xét</a:t>
            </a:r>
            <a:r>
              <a:rPr lang="en-US" dirty="0"/>
              <a:t> </a:t>
            </a:r>
            <a:r>
              <a:rPr lang="en-US" dirty="0" err="1"/>
              <a:t>tuyển</a:t>
            </a:r>
            <a:r>
              <a:rPr lang="en-US" dirty="0"/>
              <a:t> </a:t>
            </a:r>
            <a:r>
              <a:rPr lang="en-US" dirty="0" err="1"/>
              <a:t>đầu</a:t>
            </a:r>
            <a:r>
              <a:rPr lang="en-US" dirty="0"/>
              <a:t> </a:t>
            </a:r>
            <a:r>
              <a:rPr lang="en-US" dirty="0" err="1"/>
              <a:t>vào</a:t>
            </a:r>
            <a:r>
              <a:rPr lang="en-US" dirty="0"/>
              <a:t> </a:t>
            </a:r>
            <a:r>
              <a:rPr lang="en-US" dirty="0" err="1"/>
              <a:t>tại</a:t>
            </a:r>
            <a:r>
              <a:rPr lang="en-US" dirty="0"/>
              <a:t> </a:t>
            </a:r>
            <a:r>
              <a:rPr lang="en-US" dirty="0" err="1"/>
              <a:t>các</a:t>
            </a:r>
            <a:r>
              <a:rPr lang="en-US" dirty="0"/>
              <a:t> </a:t>
            </a:r>
            <a:r>
              <a:rPr lang="en-US" dirty="0" err="1"/>
              <a:t>quốc</a:t>
            </a:r>
            <a:r>
              <a:rPr lang="en-US" dirty="0"/>
              <a:t> </a:t>
            </a:r>
            <a:r>
              <a:rPr lang="en-US" dirty="0" err="1"/>
              <a:t>gia</a:t>
            </a:r>
            <a:r>
              <a:rPr lang="en-US" dirty="0"/>
              <a:t>: </a:t>
            </a:r>
            <a:r>
              <a:rPr lang="en-US" dirty="0" err="1"/>
              <a:t>ví</a:t>
            </a:r>
            <a:r>
              <a:rPr lang="en-US" dirty="0"/>
              <a:t> </a:t>
            </a:r>
            <a:r>
              <a:rPr lang="en-US" dirty="0" err="1"/>
              <a:t>dụ</a:t>
            </a:r>
            <a:r>
              <a:rPr lang="en-US" dirty="0"/>
              <a:t> </a:t>
            </a:r>
            <a:r>
              <a:rPr lang="en-US" dirty="0" err="1"/>
              <a:t>tại</a:t>
            </a:r>
            <a:r>
              <a:rPr lang="en-US" dirty="0"/>
              <a:t> </a:t>
            </a:r>
            <a:r>
              <a:rPr lang="en-US" dirty="0" err="1"/>
              <a:t>Pháp</a:t>
            </a:r>
            <a:r>
              <a:rPr lang="en-US" dirty="0"/>
              <a:t> </a:t>
            </a:r>
            <a:r>
              <a:rPr lang="en-US" dirty="0" err="1"/>
              <a:t>thì</a:t>
            </a:r>
            <a:r>
              <a:rPr lang="en-US" dirty="0"/>
              <a:t> </a:t>
            </a:r>
            <a:r>
              <a:rPr lang="en-US" dirty="0" err="1"/>
              <a:t>có</a:t>
            </a:r>
            <a:r>
              <a:rPr lang="en-US" dirty="0"/>
              <a:t> 2 </a:t>
            </a:r>
            <a:r>
              <a:rPr lang="en-US" dirty="0" err="1"/>
              <a:t>cách</a:t>
            </a:r>
            <a:r>
              <a:rPr lang="en-US" dirty="0"/>
              <a:t>: </a:t>
            </a:r>
            <a:r>
              <a:rPr lang="en-US" dirty="0" err="1"/>
              <a:t>vào</a:t>
            </a:r>
            <a:r>
              <a:rPr lang="en-US" dirty="0"/>
              <a:t> </a:t>
            </a:r>
            <a:r>
              <a:rPr lang="en-US" dirty="0" err="1"/>
              <a:t>từ</a:t>
            </a:r>
            <a:r>
              <a:rPr lang="en-US" dirty="0"/>
              <a:t> </a:t>
            </a:r>
            <a:r>
              <a:rPr lang="en-US" dirty="0" err="1"/>
              <a:t>năm</a:t>
            </a:r>
            <a:r>
              <a:rPr lang="en-US" dirty="0"/>
              <a:t> 1 (</a:t>
            </a:r>
            <a:r>
              <a:rPr lang="en-US" dirty="0" err="1"/>
              <a:t>năm</a:t>
            </a:r>
            <a:r>
              <a:rPr lang="en-US" dirty="0"/>
              <a:t> </a:t>
            </a:r>
            <a:r>
              <a:rPr lang="en-US" dirty="0" err="1"/>
              <a:t>đầu</a:t>
            </a:r>
            <a:r>
              <a:rPr lang="en-US" dirty="0"/>
              <a:t> ở </a:t>
            </a:r>
            <a:r>
              <a:rPr lang="en-US" dirty="0" err="1"/>
              <a:t>bậc</a:t>
            </a:r>
            <a:r>
              <a:rPr lang="en-US" dirty="0"/>
              <a:t> </a:t>
            </a:r>
            <a:r>
              <a:rPr lang="en-US" dirty="0" err="1"/>
              <a:t>cử</a:t>
            </a:r>
            <a:r>
              <a:rPr lang="en-US" dirty="0"/>
              <a:t> </a:t>
            </a:r>
            <a:r>
              <a:rPr lang="en-US" dirty="0" err="1"/>
              <a:t>nhân</a:t>
            </a:r>
            <a:r>
              <a:rPr lang="en-US" dirty="0"/>
              <a:t>); </a:t>
            </a:r>
            <a:r>
              <a:rPr lang="en-US" dirty="0" err="1"/>
              <a:t>vào</a:t>
            </a:r>
            <a:r>
              <a:rPr lang="en-US" dirty="0"/>
              <a:t> </a:t>
            </a:r>
            <a:r>
              <a:rPr lang="en-US" dirty="0" err="1"/>
              <a:t>từ</a:t>
            </a:r>
            <a:r>
              <a:rPr lang="en-US" dirty="0"/>
              <a:t> </a:t>
            </a:r>
            <a:r>
              <a:rPr lang="en-US" dirty="0" err="1"/>
              <a:t>năm</a:t>
            </a:r>
            <a:r>
              <a:rPr lang="en-US" dirty="0"/>
              <a:t> 4 (</a:t>
            </a:r>
            <a:r>
              <a:rPr lang="en-US" dirty="0" err="1"/>
              <a:t>năm</a:t>
            </a:r>
            <a:r>
              <a:rPr lang="en-US" dirty="0"/>
              <a:t> </a:t>
            </a:r>
            <a:r>
              <a:rPr lang="en-US" dirty="0" err="1"/>
              <a:t>đầu</a:t>
            </a:r>
            <a:r>
              <a:rPr lang="en-US" dirty="0"/>
              <a:t> ở </a:t>
            </a:r>
            <a:r>
              <a:rPr lang="en-US" dirty="0" err="1"/>
              <a:t>bậc</a:t>
            </a:r>
            <a:r>
              <a:rPr lang="en-US" dirty="0"/>
              <a:t> </a:t>
            </a:r>
            <a:r>
              <a:rPr lang="en-US" dirty="0" err="1"/>
              <a:t>ThS</a:t>
            </a:r>
            <a:r>
              <a:rPr lang="en-US" dirty="0"/>
              <a:t>).</a:t>
            </a:r>
          </a:p>
          <a:p>
            <a:r>
              <a:rPr lang="en-US" dirty="0" err="1"/>
              <a:t>Từ</a:t>
            </a:r>
            <a:r>
              <a:rPr lang="en-US" dirty="0"/>
              <a:t> </a:t>
            </a:r>
            <a:r>
              <a:rPr lang="en-US" dirty="0" err="1"/>
              <a:t>đó</a:t>
            </a:r>
            <a:r>
              <a:rPr lang="en-US" dirty="0"/>
              <a:t> </a:t>
            </a:r>
            <a:r>
              <a:rPr lang="en-US" dirty="0" err="1"/>
              <a:t>kết</a:t>
            </a:r>
            <a:r>
              <a:rPr lang="en-US" dirty="0"/>
              <a:t> </a:t>
            </a:r>
            <a:r>
              <a:rPr lang="en-US" dirty="0" err="1"/>
              <a:t>nối</a:t>
            </a:r>
            <a:r>
              <a:rPr lang="en-US" dirty="0"/>
              <a:t> sang slide </a:t>
            </a:r>
            <a:r>
              <a:rPr lang="en-US" dirty="0" err="1"/>
              <a:t>sau</a:t>
            </a:r>
            <a:r>
              <a:rPr lang="en-US" dirty="0"/>
              <a:t>.</a:t>
            </a:r>
          </a:p>
        </p:txBody>
      </p:sp>
      <p:pic>
        <p:nvPicPr>
          <p:cNvPr id="7" name="Picture 5" descr="Káº¿t quáº£ hÃ¬nh áº£nh cho logo + dai hoc giao duc">
            <a:extLst>
              <a:ext uri="{FF2B5EF4-FFF2-40B4-BE49-F238E27FC236}">
                <a16:creationId xmlns:a16="http://schemas.microsoft.com/office/drawing/2014/main" id="{0B54E626-C0E4-4196-B7BF-B721F6A426C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3" y="0"/>
            <a:ext cx="1306287" cy="1488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363369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8B7C4-3908-48E1-A653-30E814283494}"/>
              </a:ext>
            </a:extLst>
          </p:cNvPr>
          <p:cNvSpPr>
            <a:spLocks noGrp="1"/>
          </p:cNvSpPr>
          <p:nvPr>
            <p:ph type="title"/>
          </p:nvPr>
        </p:nvSpPr>
        <p:spPr>
          <a:xfrm>
            <a:off x="748004" y="533400"/>
            <a:ext cx="7924800" cy="838200"/>
          </a:xfrm>
        </p:spPr>
        <p:txBody>
          <a:bodyPr/>
          <a:lstStyle/>
          <a:p>
            <a:br>
              <a:rPr lang="en-US" dirty="0">
                <a:solidFill>
                  <a:srgbClr val="FF0000"/>
                </a:solidFill>
                <a:latin typeface="Times New Roman" pitchFamily="18" charset="0"/>
                <a:cs typeface="Times New Roman" pitchFamily="18" charset="0"/>
              </a:rPr>
            </a:br>
            <a:r>
              <a:rPr lang="en-US" dirty="0">
                <a:solidFill>
                  <a:schemeClr val="tx1"/>
                </a:solidFill>
                <a:latin typeface="Times New Roman" pitchFamily="18" charset="0"/>
                <a:cs typeface="Times New Roman" pitchFamily="18" charset="0"/>
              </a:rPr>
              <a:t>Teacher education models in the world</a:t>
            </a:r>
            <a:endParaRPr lang="en-US" dirty="0"/>
          </a:p>
        </p:txBody>
      </p:sp>
      <p:graphicFrame>
        <p:nvGraphicFramePr>
          <p:cNvPr id="3" name="Diagram 2">
            <a:extLst>
              <a:ext uri="{FF2B5EF4-FFF2-40B4-BE49-F238E27FC236}">
                <a16:creationId xmlns:a16="http://schemas.microsoft.com/office/drawing/2014/main" id="{700A5D08-78FC-4CCB-BDCB-E3CC1E15D0F5}"/>
              </a:ext>
            </a:extLst>
          </p:cNvPr>
          <p:cNvGraphicFramePr/>
          <p:nvPr>
            <p:extLst>
              <p:ext uri="{D42A27DB-BD31-4B8C-83A1-F6EECF244321}">
                <p14:modId xmlns:p14="http://schemas.microsoft.com/office/powerpoint/2010/main" val="970003602"/>
              </p:ext>
            </p:extLst>
          </p:nvPr>
        </p:nvGraphicFramePr>
        <p:xfrm>
          <a:off x="457200" y="1981200"/>
          <a:ext cx="4495800" cy="325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a:extLst>
              <a:ext uri="{FF2B5EF4-FFF2-40B4-BE49-F238E27FC236}">
                <a16:creationId xmlns:a16="http://schemas.microsoft.com/office/drawing/2014/main" id="{0C7D2F15-3CB6-4704-B9A8-0408A29DDFF7}"/>
              </a:ext>
            </a:extLst>
          </p:cNvPr>
          <p:cNvGraphicFramePr/>
          <p:nvPr>
            <p:extLst>
              <p:ext uri="{D42A27DB-BD31-4B8C-83A1-F6EECF244321}">
                <p14:modId xmlns:p14="http://schemas.microsoft.com/office/powerpoint/2010/main" val="459299382"/>
              </p:ext>
            </p:extLst>
          </p:nvPr>
        </p:nvGraphicFramePr>
        <p:xfrm>
          <a:off x="5155163" y="1828800"/>
          <a:ext cx="3505200" cy="3327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Picture 5" descr="Káº¿t quáº£ hÃ¬nh áº£nh cho logo + dai hoc giao duc">
            <a:extLst>
              <a:ext uri="{FF2B5EF4-FFF2-40B4-BE49-F238E27FC236}">
                <a16:creationId xmlns:a16="http://schemas.microsoft.com/office/drawing/2014/main" id="{135A10BA-3230-4BAF-98A4-3B82412AD0EC}"/>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837713" y="5369896"/>
            <a:ext cx="1306287" cy="1488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631AD7C-C865-4B8F-A168-236DB27764C1}"/>
              </a:ext>
            </a:extLst>
          </p:cNvPr>
          <p:cNvSpPr txBox="1"/>
          <p:nvPr/>
        </p:nvSpPr>
        <p:spPr>
          <a:xfrm>
            <a:off x="2533361" y="5391705"/>
            <a:ext cx="2007537" cy="369332"/>
          </a:xfrm>
          <a:prstGeom prst="rect">
            <a:avLst/>
          </a:prstGeom>
          <a:noFill/>
        </p:spPr>
        <p:txBody>
          <a:bodyPr wrap="none" rtlCol="0">
            <a:spAutoFit/>
          </a:bodyPr>
          <a:lstStyle/>
          <a:p>
            <a:r>
              <a:rPr lang="en-US" dirty="0"/>
              <a:t>According UNESCO </a:t>
            </a:r>
          </a:p>
        </p:txBody>
      </p:sp>
      <p:sp>
        <p:nvSpPr>
          <p:cNvPr id="7" name="TextBox 6">
            <a:extLst>
              <a:ext uri="{FF2B5EF4-FFF2-40B4-BE49-F238E27FC236}">
                <a16:creationId xmlns:a16="http://schemas.microsoft.com/office/drawing/2014/main" id="{6638C07D-B0D5-4AFF-AA57-67476695902B}"/>
              </a:ext>
            </a:extLst>
          </p:cNvPr>
          <p:cNvSpPr txBox="1"/>
          <p:nvPr/>
        </p:nvSpPr>
        <p:spPr>
          <a:xfrm>
            <a:off x="6191605" y="5391705"/>
            <a:ext cx="1432315" cy="369332"/>
          </a:xfrm>
          <a:prstGeom prst="rect">
            <a:avLst/>
          </a:prstGeom>
          <a:noFill/>
        </p:spPr>
        <p:txBody>
          <a:bodyPr wrap="none" rtlCol="0">
            <a:spAutoFit/>
          </a:bodyPr>
          <a:lstStyle/>
          <a:p>
            <a:r>
              <a:rPr lang="en-US" dirty="0"/>
              <a:t>EU and OECD</a:t>
            </a:r>
          </a:p>
        </p:txBody>
      </p:sp>
    </p:spTree>
    <p:extLst>
      <p:ext uri="{BB962C8B-B14F-4D97-AF65-F5344CB8AC3E}">
        <p14:creationId xmlns:p14="http://schemas.microsoft.com/office/powerpoint/2010/main" val="279826749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34B6-5841-40A7-B645-2C61BC12F8BF}"/>
              </a:ext>
            </a:extLst>
          </p:cNvPr>
          <p:cNvSpPr>
            <a:spLocks noGrp="1"/>
          </p:cNvSpPr>
          <p:nvPr>
            <p:ph type="title"/>
          </p:nvPr>
        </p:nvSpPr>
        <p:spPr/>
        <p:txBody>
          <a:bodyPr/>
          <a:lstStyle/>
          <a:p>
            <a:r>
              <a:rPr lang="en-US" dirty="0"/>
              <a:t>Education system in Vietnam</a:t>
            </a:r>
          </a:p>
        </p:txBody>
      </p:sp>
      <p:pic>
        <p:nvPicPr>
          <p:cNvPr id="1026" name="Picture 2">
            <a:extLst>
              <a:ext uri="{FF2B5EF4-FFF2-40B4-BE49-F238E27FC236}">
                <a16:creationId xmlns:a16="http://schemas.microsoft.com/office/drawing/2014/main" id="{276EA3BB-806C-42C7-9A45-200DE8287B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524000"/>
            <a:ext cx="6858000" cy="507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5" descr="Káº¿t quáº£ hÃ¬nh áº£nh cho logo + dai hoc giao duc">
            <a:extLst>
              <a:ext uri="{FF2B5EF4-FFF2-40B4-BE49-F238E27FC236}">
                <a16:creationId xmlns:a16="http://schemas.microsoft.com/office/drawing/2014/main" id="{C31638CA-BBFC-4D8E-BB7C-959EF1C8846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40637" y="0"/>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340202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D220-5B25-4B3D-94F7-91206182CE47}"/>
              </a:ext>
            </a:extLst>
          </p:cNvPr>
          <p:cNvSpPr>
            <a:spLocks noGrp="1"/>
          </p:cNvSpPr>
          <p:nvPr>
            <p:ph type="title"/>
          </p:nvPr>
        </p:nvSpPr>
        <p:spPr>
          <a:xfrm>
            <a:off x="1001713" y="685800"/>
            <a:ext cx="7685087" cy="508000"/>
          </a:xfrm>
        </p:spPr>
        <p:txBody>
          <a:bodyPr>
            <a:normAutofit fontScale="90000"/>
          </a:bodyPr>
          <a:lstStyle/>
          <a:p>
            <a:pPr>
              <a:defRPr/>
            </a:pPr>
            <a:r>
              <a:rPr lang="en-US" dirty="0">
                <a:solidFill>
                  <a:schemeClr val="tx1"/>
                </a:solidFill>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359D82C5-8EF6-4A28-90F2-70A4F98884FB}"/>
              </a:ext>
            </a:extLst>
          </p:cNvPr>
          <p:cNvSpPr>
            <a:spLocks noGrp="1"/>
          </p:cNvSpPr>
          <p:nvPr>
            <p:ph idx="1"/>
          </p:nvPr>
        </p:nvSpPr>
        <p:spPr>
          <a:xfrm>
            <a:off x="539750" y="1844675"/>
            <a:ext cx="8147050" cy="4895850"/>
          </a:xfrm>
        </p:spPr>
        <p:txBody>
          <a:bodyPr/>
          <a:lstStyle/>
          <a:p>
            <a:pPr algn="just">
              <a:defRPr/>
            </a:pPr>
            <a:r>
              <a:rPr lang="en-US" b="1" dirty="0">
                <a:latin typeface="Times New Roman" panose="02020603050405020304" pitchFamily="18" charset="0"/>
                <a:cs typeface="Times New Roman" panose="02020603050405020304" pitchFamily="18" charset="0"/>
              </a:rPr>
              <a:t>New teacher professional standards (Decree No 20, dated on 22/08/2018)</a:t>
            </a:r>
          </a:p>
          <a:p>
            <a:pPr algn="just">
              <a:buFontTx/>
              <a:buChar char="-"/>
              <a:defRPr/>
            </a:pPr>
            <a:r>
              <a:rPr lang="en-US" sz="2600" dirty="0">
                <a:latin typeface="Times New Roman" panose="02020603050405020304" pitchFamily="18" charset="0"/>
                <a:cs typeface="Times New Roman" panose="02020603050405020304" pitchFamily="18" charset="0"/>
              </a:rPr>
              <a:t>Teacher values (2 criteria)</a:t>
            </a:r>
          </a:p>
          <a:p>
            <a:pPr algn="just">
              <a:buFontTx/>
              <a:buChar char="-"/>
              <a:defRPr/>
            </a:pPr>
            <a:r>
              <a:rPr lang="en-US" sz="2600" b="1" dirty="0">
                <a:latin typeface="Times New Roman" panose="02020603050405020304" pitchFamily="18" charset="0"/>
                <a:cs typeface="Times New Roman" panose="02020603050405020304" pitchFamily="18" charset="0"/>
              </a:rPr>
              <a:t>Pedagogical competency and professional development </a:t>
            </a:r>
            <a:r>
              <a:rPr lang="en-US" sz="2600" dirty="0">
                <a:latin typeface="Times New Roman" panose="02020603050405020304" pitchFamily="18" charset="0"/>
                <a:cs typeface="Times New Roman" panose="02020603050405020304" pitchFamily="18" charset="0"/>
              </a:rPr>
              <a:t>(6 criteria)</a:t>
            </a:r>
          </a:p>
          <a:p>
            <a:pPr algn="just">
              <a:buFontTx/>
              <a:buChar char="-"/>
              <a:defRPr/>
            </a:pPr>
            <a:r>
              <a:rPr lang="en-US" sz="2600" b="1" dirty="0">
                <a:latin typeface="Times New Roman" panose="02020603050405020304" pitchFamily="18" charset="0"/>
                <a:cs typeface="Times New Roman" panose="02020603050405020304" pitchFamily="18" charset="0"/>
              </a:rPr>
              <a:t>Language and ICT competencies </a:t>
            </a:r>
            <a:r>
              <a:rPr lang="en-US" sz="2600" dirty="0">
                <a:latin typeface="Times New Roman" panose="02020603050405020304" pitchFamily="18" charset="0"/>
                <a:cs typeface="Times New Roman" panose="02020603050405020304" pitchFamily="18" charset="0"/>
              </a:rPr>
              <a:t>(2 criteria)</a:t>
            </a:r>
          </a:p>
          <a:p>
            <a:pPr algn="just">
              <a:buFontTx/>
              <a:buChar char="-"/>
              <a:defRPr/>
            </a:pPr>
            <a:r>
              <a:rPr lang="en-US" sz="2600" dirty="0">
                <a:latin typeface="Times New Roman" panose="02020603050405020304" pitchFamily="18" charset="0"/>
                <a:cs typeface="Times New Roman" panose="02020603050405020304" pitchFamily="18" charset="0"/>
              </a:rPr>
              <a:t>Competency of building a democratic school environment  (2 criteria)</a:t>
            </a:r>
          </a:p>
          <a:p>
            <a:pPr>
              <a:defRPr/>
            </a:pPr>
            <a:r>
              <a:rPr lang="en-US" sz="2600" dirty="0">
                <a:latin typeface="Times New Roman" panose="02020603050405020304" pitchFamily="18" charset="0"/>
                <a:cs typeface="Times New Roman" panose="02020603050405020304" pitchFamily="18" charset="0"/>
              </a:rPr>
              <a:t>Competency to </a:t>
            </a:r>
            <a:r>
              <a:rPr lang="en-US" sz="2600" b="1" dirty="0">
                <a:latin typeface="Times New Roman" panose="02020603050405020304" pitchFamily="18" charset="0"/>
                <a:cs typeface="Times New Roman" panose="02020603050405020304" pitchFamily="18" charset="0"/>
              </a:rPr>
              <a:t>build social relationship </a:t>
            </a:r>
            <a:r>
              <a:rPr lang="en-US" sz="2600" dirty="0">
                <a:latin typeface="Times New Roman" panose="02020603050405020304" pitchFamily="18" charset="0"/>
                <a:cs typeface="Times New Roman" panose="02020603050405020304" pitchFamily="18" charset="0"/>
              </a:rPr>
              <a:t>(3 criteria)</a:t>
            </a:r>
          </a:p>
          <a:p>
            <a:pPr marL="0" indent="0" algn="just">
              <a:buFontTx/>
              <a:buNone/>
              <a:defRPr/>
            </a:pPr>
            <a:endParaRPr lang="en-US" b="1" dirty="0"/>
          </a:p>
        </p:txBody>
      </p:sp>
      <p:pic>
        <p:nvPicPr>
          <p:cNvPr id="4" name="Picture 5" descr="Káº¿t quáº£ hÃ¬nh áº£nh cho logo + dai hoc giao duc">
            <a:extLst>
              <a:ext uri="{FF2B5EF4-FFF2-40B4-BE49-F238E27FC236}">
                <a16:creationId xmlns:a16="http://schemas.microsoft.com/office/drawing/2014/main" id="{9B84DB9D-8F67-40E1-9A9B-6640059B757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1275" y="0"/>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245199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167DC-4E02-4C30-BE75-5C59AA8BE2FC}"/>
              </a:ext>
            </a:extLst>
          </p:cNvPr>
          <p:cNvSpPr>
            <a:spLocks noGrp="1"/>
          </p:cNvSpPr>
          <p:nvPr>
            <p:ph type="title"/>
          </p:nvPr>
        </p:nvSpPr>
        <p:spPr>
          <a:xfrm>
            <a:off x="1371600" y="490927"/>
            <a:ext cx="8534400" cy="838200"/>
          </a:xfrm>
        </p:spPr>
        <p:txBody>
          <a:bodyPr/>
          <a:lstStyle/>
          <a:p>
            <a:r>
              <a:rPr lang="en-US" sz="2400" dirty="0"/>
              <a:t>Teacher Training Systems by Level of Education</a:t>
            </a:r>
          </a:p>
        </p:txBody>
      </p:sp>
      <p:pic>
        <p:nvPicPr>
          <p:cNvPr id="4" name="Content Placeholder 3">
            <a:extLst>
              <a:ext uri="{FF2B5EF4-FFF2-40B4-BE49-F238E27FC236}">
                <a16:creationId xmlns:a16="http://schemas.microsoft.com/office/drawing/2014/main" id="{97D77103-DFA0-4A7D-A1FC-4DBA0F11A99F}"/>
              </a:ext>
            </a:extLst>
          </p:cNvPr>
          <p:cNvPicPr>
            <a:picLocks noGrp="1" noChangeAspect="1"/>
          </p:cNvPicPr>
          <p:nvPr>
            <p:ph idx="1"/>
          </p:nvPr>
        </p:nvPicPr>
        <p:blipFill>
          <a:blip r:embed="rId2"/>
          <a:stretch>
            <a:fillRect/>
          </a:stretch>
        </p:blipFill>
        <p:spPr>
          <a:xfrm>
            <a:off x="1905000" y="1828800"/>
            <a:ext cx="6082594" cy="2819400"/>
          </a:xfrm>
          <a:prstGeom prst="rect">
            <a:avLst/>
          </a:prstGeom>
        </p:spPr>
      </p:pic>
      <p:pic>
        <p:nvPicPr>
          <p:cNvPr id="6" name="Picture 5">
            <a:extLst>
              <a:ext uri="{FF2B5EF4-FFF2-40B4-BE49-F238E27FC236}">
                <a16:creationId xmlns:a16="http://schemas.microsoft.com/office/drawing/2014/main" id="{0B7A0437-0023-4186-B1A2-099A5763BC1B}"/>
              </a:ext>
            </a:extLst>
          </p:cNvPr>
          <p:cNvPicPr>
            <a:picLocks noChangeAspect="1"/>
          </p:cNvPicPr>
          <p:nvPr/>
        </p:nvPicPr>
        <p:blipFill>
          <a:blip r:embed="rId3"/>
          <a:stretch>
            <a:fillRect/>
          </a:stretch>
        </p:blipFill>
        <p:spPr>
          <a:xfrm>
            <a:off x="1975375" y="5029200"/>
            <a:ext cx="6029325" cy="790575"/>
          </a:xfrm>
          <a:prstGeom prst="rect">
            <a:avLst/>
          </a:prstGeom>
        </p:spPr>
      </p:pic>
      <p:sp>
        <p:nvSpPr>
          <p:cNvPr id="7" name="TextBox 6">
            <a:extLst>
              <a:ext uri="{FF2B5EF4-FFF2-40B4-BE49-F238E27FC236}">
                <a16:creationId xmlns:a16="http://schemas.microsoft.com/office/drawing/2014/main" id="{5BC462B8-09EB-44CE-B1E3-CB83562F0A00}"/>
              </a:ext>
            </a:extLst>
          </p:cNvPr>
          <p:cNvSpPr txBox="1"/>
          <p:nvPr/>
        </p:nvSpPr>
        <p:spPr>
          <a:xfrm>
            <a:off x="2514600" y="5943600"/>
            <a:ext cx="5403787" cy="369332"/>
          </a:xfrm>
          <a:prstGeom prst="rect">
            <a:avLst/>
          </a:prstGeom>
          <a:noFill/>
        </p:spPr>
        <p:txBody>
          <a:bodyPr wrap="none" rtlCol="0">
            <a:spAutoFit/>
          </a:bodyPr>
          <a:lstStyle/>
          <a:p>
            <a:r>
              <a:rPr lang="en-US" b="1" dirty="0"/>
              <a:t>Student cycle in teacher training university in Vietnam </a:t>
            </a:r>
            <a:endParaRPr lang="en-US" dirty="0"/>
          </a:p>
        </p:txBody>
      </p:sp>
      <p:pic>
        <p:nvPicPr>
          <p:cNvPr id="8" name="Picture 5" descr="Káº¿t quáº£ hÃ¬nh áº£nh cho logo + dai hoc giao duc">
            <a:extLst>
              <a:ext uri="{FF2B5EF4-FFF2-40B4-BE49-F238E27FC236}">
                <a16:creationId xmlns:a16="http://schemas.microsoft.com/office/drawing/2014/main" id="{E62EAA34-70A0-4E1D-8682-B765F3765D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37" y="31750"/>
            <a:ext cx="14827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2374708"/>
      </p:ext>
    </p:extLst>
  </p:cSld>
  <p:clrMapOvr>
    <a:masterClrMapping/>
  </p:clrMapOvr>
  <p:transition/>
</p:sld>
</file>

<file path=ppt/theme/theme1.xml><?xml version="1.0" encoding="utf-8"?>
<a:theme xmlns:a="http://schemas.openxmlformats.org/drawingml/2006/main" name="1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Narrow"/>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4811</TotalTime>
  <Words>1217</Words>
  <Application>Microsoft Office PowerPoint</Application>
  <PresentationFormat>On-screen Show (4:3)</PresentationFormat>
  <Paragraphs>161</Paragraphs>
  <Slides>20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Narrow</vt:lpstr>
      <vt:lpstr>Calibri</vt:lpstr>
      <vt:lpstr>Times New Roman</vt:lpstr>
      <vt:lpstr>Verdana</vt:lpstr>
      <vt:lpstr>Wingdings</vt:lpstr>
      <vt:lpstr>1_Capsules</vt:lpstr>
      <vt:lpstr>VIETNAM NATIONAL UNIVERSITY UNIVERSITY OF EDUCATION</vt:lpstr>
      <vt:lpstr>Plan</vt:lpstr>
      <vt:lpstr>Introduction to Vietnam</vt:lpstr>
      <vt:lpstr>INTRODUCTION </vt:lpstr>
      <vt:lpstr>  Teacher education models in the world</vt:lpstr>
      <vt:lpstr> Teacher education models in the world</vt:lpstr>
      <vt:lpstr>Education system in Vietnam</vt:lpstr>
      <vt:lpstr>INTRODUCTION</vt:lpstr>
      <vt:lpstr>Teacher Training Systems by Level of Education</vt:lpstr>
      <vt:lpstr>Number of teacher education institutions in 2017</vt:lpstr>
      <vt:lpstr>General content of teacher training curriculum</vt:lpstr>
      <vt:lpstr>Comparison between Vietnam teacher education model and some countries </vt:lpstr>
      <vt:lpstr>Current issues in teacher training in Vietnam</vt:lpstr>
      <vt:lpstr>PowerPoint Presentation</vt:lpstr>
      <vt:lpstr>The distribution of number of credits for each major in teacher education in VNU-UEd</vt:lpstr>
      <vt:lpstr>Responsibility for teaching in the model of teacher education in VNU-UEd</vt:lpstr>
      <vt:lpstr>Characteristics of teacher education system in VNU-UoE</vt:lpstr>
      <vt:lpstr>Toward a proposal of new models</vt:lpstr>
      <vt:lpstr>        Toward a proposal of new models</vt:lpstr>
      <vt:lpstr>Discussion </vt:lpstr>
    </vt:vector>
  </TitlesOfParts>
  <Company>vienlaptop115</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Chi Thanh NGUYEN</cp:lastModifiedBy>
  <cp:revision>370</cp:revision>
  <cp:lastPrinted>2018-01-09T04:29:31Z</cp:lastPrinted>
  <dcterms:created xsi:type="dcterms:W3CDTF">2014-05-08T07:15:53Z</dcterms:created>
  <dcterms:modified xsi:type="dcterms:W3CDTF">2019-06-12T03:05:29Z</dcterms:modified>
</cp:coreProperties>
</file>