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72" r:id="rId3"/>
    <p:sldId id="277" r:id="rId4"/>
    <p:sldId id="278" r:id="rId5"/>
    <p:sldId id="274" r:id="rId6"/>
    <p:sldId id="279" r:id="rId7"/>
    <p:sldId id="282" r:id="rId8"/>
    <p:sldId id="283" r:id="rId9"/>
    <p:sldId id="257" r:id="rId10"/>
    <p:sldId id="27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111C9-7C3D-4F08-B87A-5BA7E0981B46}" type="datetimeFigureOut">
              <a:rPr lang="en-US" smtClean="0"/>
              <a:pPr/>
              <a:t>6/4/2019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A2251-BB08-4A32-9A32-52008F8796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111C9-7C3D-4F08-B87A-5BA7E0981B46}" type="datetimeFigureOut">
              <a:rPr lang="en-US" smtClean="0"/>
              <a:pPr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A2251-BB08-4A32-9A32-52008F8796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111C9-7C3D-4F08-B87A-5BA7E0981B46}" type="datetimeFigureOut">
              <a:rPr lang="en-US" smtClean="0"/>
              <a:pPr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A2251-BB08-4A32-9A32-52008F8796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111C9-7C3D-4F08-B87A-5BA7E0981B46}" type="datetimeFigureOut">
              <a:rPr lang="en-US" smtClean="0"/>
              <a:pPr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A2251-BB08-4A32-9A32-52008F8796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111C9-7C3D-4F08-B87A-5BA7E0981B46}" type="datetimeFigureOut">
              <a:rPr lang="en-US" smtClean="0"/>
              <a:pPr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A2251-BB08-4A32-9A32-52008F8796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111C9-7C3D-4F08-B87A-5BA7E0981B46}" type="datetimeFigureOut">
              <a:rPr lang="en-US" smtClean="0"/>
              <a:pPr/>
              <a:t>6/4/2019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A2251-BB08-4A32-9A32-52008F8796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111C9-7C3D-4F08-B87A-5BA7E0981B46}" type="datetimeFigureOut">
              <a:rPr lang="en-US" smtClean="0"/>
              <a:pPr/>
              <a:t>6/4/2019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A2251-BB08-4A32-9A32-52008F8796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111C9-7C3D-4F08-B87A-5BA7E0981B46}" type="datetimeFigureOut">
              <a:rPr lang="en-US" smtClean="0"/>
              <a:pPr/>
              <a:t>6/4/2019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A2251-BB08-4A32-9A32-52008F8796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111C9-7C3D-4F08-B87A-5BA7E0981B46}" type="datetimeFigureOut">
              <a:rPr lang="en-US" smtClean="0"/>
              <a:pPr/>
              <a:t>6/4/2019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A2251-BB08-4A32-9A32-52008F8796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111C9-7C3D-4F08-B87A-5BA7E0981B46}" type="datetimeFigureOut">
              <a:rPr lang="en-US" smtClean="0"/>
              <a:pPr/>
              <a:t>6/4/2019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A2251-BB08-4A32-9A32-52008F8796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111C9-7C3D-4F08-B87A-5BA7E0981B46}" type="datetimeFigureOut">
              <a:rPr lang="en-US" smtClean="0"/>
              <a:pPr/>
              <a:t>6/4/2019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1AA2251-BB08-4A32-9A32-52008F87963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38111C9-7C3D-4F08-B87A-5BA7E0981B46}" type="datetimeFigureOut">
              <a:rPr lang="en-US" smtClean="0"/>
              <a:pPr/>
              <a:t>6/4/2019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1AA2251-BB08-4A32-9A32-52008F879632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838200"/>
            <a:ext cx="8839200" cy="1676400"/>
          </a:xfrm>
        </p:spPr>
        <p:txBody>
          <a:bodyPr>
            <a:noAutofit/>
          </a:bodyPr>
          <a:lstStyle/>
          <a:p>
            <a:pPr algn="ctr"/>
            <a:r>
              <a:rPr lang="en-US" sz="4000">
                <a:solidFill>
                  <a:schemeClr val="tx1"/>
                </a:solidFill>
              </a:rPr>
              <a:t>T</a:t>
            </a:r>
            <a:r>
              <a:rPr lang="id-ID" sz="4000" smtClean="0">
                <a:solidFill>
                  <a:schemeClr val="tx1"/>
                </a:solidFill>
              </a:rPr>
              <a:t>EACHER PROFESSIONAL DEVELOPMENT</a:t>
            </a:r>
            <a:r>
              <a:rPr lang="en-US" sz="4000" smtClean="0">
                <a:solidFill>
                  <a:schemeClr val="tx1"/>
                </a:solidFill>
              </a:rPr>
              <a:t> IN INDONESIA: </a:t>
            </a:r>
            <a:r>
              <a:rPr lang="en-US" sz="3200">
                <a:solidFill>
                  <a:schemeClr val="tx1"/>
                </a:solidFill>
              </a:rPr>
              <a:t>A VISION </a:t>
            </a:r>
            <a:r>
              <a:rPr lang="en-US" sz="3200" smtClean="0">
                <a:solidFill>
                  <a:schemeClr val="tx1"/>
                </a:solidFill>
              </a:rPr>
              <a:t>FOR THE EVOLUTIONARY PROCESS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4114800"/>
            <a:ext cx="7854696" cy="1752600"/>
          </a:xfrm>
        </p:spPr>
        <p:txBody>
          <a:bodyPr>
            <a:normAutofit/>
          </a:bodyPr>
          <a:lstStyle/>
          <a:p>
            <a:pPr algn="ctr"/>
            <a:r>
              <a:rPr lang="en-US" sz="3200" smtClean="0"/>
              <a:t>Ari Widodo</a:t>
            </a:r>
            <a:endParaRPr lang="en-US" sz="3200" dirty="0" smtClean="0"/>
          </a:p>
          <a:p>
            <a:pPr algn="ctr"/>
            <a:r>
              <a:rPr lang="en-US" sz="3200" smtClean="0"/>
              <a:t>Universitas Pendidikan Indonesia</a:t>
            </a:r>
            <a:endParaRPr lang="en-US" sz="3200" dirty="0" smtClean="0"/>
          </a:p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>
            <a:normAutofit/>
          </a:bodyPr>
          <a:lstStyle/>
          <a:p>
            <a:pPr algn="ctr"/>
            <a:r>
              <a:rPr lang="en-US" sz="4000" smtClean="0"/>
              <a:t>A vision for t</a:t>
            </a:r>
            <a:r>
              <a:rPr lang="en-US" sz="4000" smtClean="0"/>
              <a:t>he future PD</a:t>
            </a:r>
            <a:endParaRPr lang="id-ID" sz="40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ClrTx/>
              <a:buSzPct val="110000"/>
              <a:buFont typeface="+mj-lt"/>
              <a:buAutoNum type="arabicPeriod"/>
            </a:pPr>
            <a:r>
              <a:rPr lang="en-US" smtClean="0"/>
              <a:t>Empower teachers by building motivation and skills for lifelong lerners</a:t>
            </a:r>
          </a:p>
          <a:p>
            <a:pPr marL="514350" indent="-514350">
              <a:buClrTx/>
              <a:buSzPct val="110000"/>
              <a:buFont typeface="+mj-lt"/>
              <a:buAutoNum type="arabicPeriod"/>
            </a:pPr>
            <a:r>
              <a:rPr lang="en-US" smtClean="0"/>
              <a:t>Integrate face to face and online modes</a:t>
            </a:r>
          </a:p>
          <a:p>
            <a:pPr marL="514350" indent="-514350">
              <a:buClrTx/>
              <a:buSzPct val="110000"/>
              <a:buFont typeface="+mj-lt"/>
              <a:buAutoNum type="arabicPeriod"/>
            </a:pPr>
            <a:r>
              <a:rPr lang="en-US" smtClean="0"/>
              <a:t>Contextual and real problem</a:t>
            </a:r>
          </a:p>
          <a:p>
            <a:pPr marL="514350" indent="-514350">
              <a:buClrTx/>
              <a:buSzPct val="110000"/>
              <a:buFont typeface="+mj-lt"/>
              <a:buAutoNum type="arabicPeriod"/>
            </a:pPr>
            <a:r>
              <a:rPr lang="en-US" smtClean="0"/>
              <a:t>Cater for individual teacher needs</a:t>
            </a:r>
          </a:p>
          <a:p>
            <a:pPr marL="514350" indent="-514350">
              <a:buClrTx/>
              <a:buSzPct val="110000"/>
              <a:buFont typeface="+mj-lt"/>
              <a:buAutoNum type="arabicPeriod"/>
            </a:pPr>
            <a:r>
              <a:rPr lang="en-US" smtClean="0"/>
              <a:t>Focus on developing teachers’ PCK/TPACK </a:t>
            </a:r>
          </a:p>
          <a:p>
            <a:pPr marL="514350" indent="-514350">
              <a:buClrTx/>
              <a:buSzPct val="110000"/>
              <a:buFont typeface="+mj-lt"/>
              <a:buAutoNum type="arabicPeriod"/>
            </a:pPr>
            <a:r>
              <a:rPr lang="en-US" smtClean="0"/>
              <a:t>Well-structured that provide clear pattern of the development of professional levels </a:t>
            </a:r>
          </a:p>
          <a:p>
            <a:pPr marL="514350" indent="-514350">
              <a:buClrTx/>
              <a:buSzPct val="110000"/>
              <a:buFont typeface="+mj-lt"/>
              <a:buAutoNum type="arabicPeriod"/>
            </a:pPr>
            <a:r>
              <a:rPr lang="en-US" smtClean="0"/>
              <a:t>Continuous  support for </a:t>
            </a:r>
            <a:r>
              <a:rPr lang="en-US"/>
              <a:t>implementation </a:t>
            </a:r>
            <a:endParaRPr lang="en-US" smtClean="0"/>
          </a:p>
          <a:p>
            <a:endParaRPr lang="en-US" smtClean="0"/>
          </a:p>
          <a:p>
            <a:endParaRPr lang="en-US" smtClean="0"/>
          </a:p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9934606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62200"/>
            <a:ext cx="8229600" cy="1143000"/>
          </a:xfrm>
        </p:spPr>
        <p:txBody>
          <a:bodyPr/>
          <a:lstStyle/>
          <a:p>
            <a:pPr algn="ctr"/>
            <a:r>
              <a:rPr lang="en-US" smtClean="0"/>
              <a:t>The Past….</a:t>
            </a:r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4637890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 fontScale="90000"/>
          </a:bodyPr>
          <a:lstStyle/>
          <a:p>
            <a:pPr algn="ctr"/>
            <a:r>
              <a:rPr lang="en-US" smtClean="0"/>
              <a:t>Institutions provided PD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ClrTx/>
              <a:buSzPct val="110000"/>
              <a:buFont typeface="+mj-lt"/>
              <a:buAutoNum type="arabicPeriod"/>
            </a:pPr>
            <a:r>
              <a:rPr lang="en-US" smtClean="0"/>
              <a:t>Directorate General for Education Quality</a:t>
            </a:r>
          </a:p>
          <a:p>
            <a:pPr marL="880110" lvl="1" indent="-514350">
              <a:buClrTx/>
              <a:buSzPct val="110000"/>
              <a:buAutoNum type="alphaLcPeriod"/>
            </a:pPr>
            <a:r>
              <a:rPr lang="en-US" smtClean="0"/>
              <a:t>Quality assurance institutions</a:t>
            </a:r>
          </a:p>
          <a:p>
            <a:pPr marL="880110" lvl="1" indent="-514350">
              <a:buClrTx/>
              <a:buSzPct val="110000"/>
              <a:buAutoNum type="alphaLcPeriod"/>
            </a:pPr>
            <a:r>
              <a:rPr lang="en-US" smtClean="0"/>
              <a:t>National Teacher Training Center</a:t>
            </a:r>
          </a:p>
          <a:p>
            <a:pPr marL="0" indent="0">
              <a:buNone/>
            </a:pPr>
            <a:r>
              <a:rPr lang="en-US" smtClean="0"/>
              <a:t>2. Directorate General for Higher Education (via </a:t>
            </a:r>
          </a:p>
          <a:p>
            <a:pPr marL="0" indent="0">
              <a:buNone/>
            </a:pPr>
            <a:r>
              <a:rPr lang="en-US"/>
              <a:t> </a:t>
            </a:r>
            <a:r>
              <a:rPr lang="en-US" smtClean="0"/>
              <a:t>    universities)</a:t>
            </a:r>
          </a:p>
          <a:p>
            <a:pPr marL="0" indent="0">
              <a:buNone/>
            </a:pPr>
            <a:r>
              <a:rPr lang="en-US" smtClean="0"/>
              <a:t>3. Province and district education authorities (KKG for </a:t>
            </a:r>
          </a:p>
          <a:p>
            <a:pPr marL="0" indent="0">
              <a:buNone/>
            </a:pPr>
            <a:r>
              <a:rPr lang="en-US"/>
              <a:t> </a:t>
            </a:r>
            <a:r>
              <a:rPr lang="en-US" smtClean="0"/>
              <a:t>   primary teachers/MGMP for secondary teachers)</a:t>
            </a:r>
          </a:p>
          <a:p>
            <a:pPr marL="0" indent="0">
              <a:buNone/>
            </a:pPr>
            <a:r>
              <a:rPr lang="en-US" smtClean="0"/>
              <a:t>4. Professional associations</a:t>
            </a:r>
          </a:p>
          <a:p>
            <a:pPr marL="0" indent="0">
              <a:buNone/>
            </a:pPr>
            <a:r>
              <a:rPr lang="en-US" smtClean="0"/>
              <a:t>5. NGOs</a:t>
            </a:r>
          </a:p>
          <a:p>
            <a:pPr marL="514350" indent="-514350">
              <a:buAutoNum type="alphaLcPeriod"/>
            </a:pPr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034005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mtClean="0"/>
              <a:t>Forms of PD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4114800"/>
          </a:xfrm>
        </p:spPr>
        <p:txBody>
          <a:bodyPr/>
          <a:lstStyle/>
          <a:p>
            <a:r>
              <a:rPr lang="en-US" smtClean="0"/>
              <a:t>Centralised training </a:t>
            </a:r>
          </a:p>
          <a:p>
            <a:r>
              <a:rPr lang="en-US" smtClean="0"/>
              <a:t>Training via KKG or MGMP</a:t>
            </a:r>
          </a:p>
          <a:p>
            <a:r>
              <a:rPr lang="en-US" smtClean="0"/>
              <a:t>Scholarships to higher degree</a:t>
            </a:r>
          </a:p>
          <a:p>
            <a:endParaRPr lang="en-US" smtClean="0"/>
          </a:p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409359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362200"/>
            <a:ext cx="8229600" cy="1143000"/>
          </a:xfrm>
        </p:spPr>
        <p:txBody>
          <a:bodyPr/>
          <a:lstStyle/>
          <a:p>
            <a:pPr algn="ctr"/>
            <a:r>
              <a:rPr lang="en-US" smtClean="0"/>
              <a:t>The Present</a:t>
            </a:r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344427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 fontScale="90000"/>
          </a:bodyPr>
          <a:lstStyle/>
          <a:p>
            <a:pPr algn="ctr"/>
            <a:r>
              <a:rPr lang="en-US" smtClean="0"/>
              <a:t>Institutions provided PD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ClrTx/>
              <a:buSzPct val="110000"/>
              <a:buFont typeface="+mj-lt"/>
              <a:buAutoNum type="arabicPeriod"/>
            </a:pPr>
            <a:r>
              <a:rPr lang="en-US" smtClean="0"/>
              <a:t>Directorate General for Teacher and Educational staffs</a:t>
            </a:r>
          </a:p>
          <a:p>
            <a:pPr marL="880110" lvl="1" indent="-514350">
              <a:buClrTx/>
              <a:buSzPct val="110000"/>
              <a:buAutoNum type="alphaLcPeriod"/>
            </a:pPr>
            <a:r>
              <a:rPr lang="en-US" smtClean="0"/>
              <a:t>Quality assurance institutions</a:t>
            </a:r>
          </a:p>
          <a:p>
            <a:pPr marL="880110" lvl="1" indent="-514350">
              <a:buClrTx/>
              <a:buSzPct val="110000"/>
              <a:buAutoNum type="alphaLcPeriod"/>
            </a:pPr>
            <a:r>
              <a:rPr lang="en-US" smtClean="0"/>
              <a:t>National Teacher Training Center</a:t>
            </a:r>
          </a:p>
          <a:p>
            <a:pPr marL="0" indent="0">
              <a:buNone/>
            </a:pPr>
            <a:r>
              <a:rPr lang="en-US" smtClean="0"/>
              <a:t>2. Directorate General for Higher Education (via </a:t>
            </a:r>
          </a:p>
          <a:p>
            <a:pPr marL="0" indent="0">
              <a:buNone/>
            </a:pPr>
            <a:r>
              <a:rPr lang="en-US"/>
              <a:t> </a:t>
            </a:r>
            <a:r>
              <a:rPr lang="en-US" smtClean="0"/>
              <a:t>   universities)</a:t>
            </a:r>
          </a:p>
          <a:p>
            <a:pPr marL="0" indent="0">
              <a:buNone/>
            </a:pPr>
            <a:r>
              <a:rPr lang="en-US" smtClean="0"/>
              <a:t>3. Province and district education authorities (KKG for </a:t>
            </a:r>
          </a:p>
          <a:p>
            <a:pPr marL="0" indent="0">
              <a:buNone/>
            </a:pPr>
            <a:r>
              <a:rPr lang="en-US"/>
              <a:t> </a:t>
            </a:r>
            <a:r>
              <a:rPr lang="en-US" smtClean="0"/>
              <a:t>   primary teachers/MGMP for secondary teachers)</a:t>
            </a:r>
          </a:p>
          <a:p>
            <a:pPr marL="0" indent="0">
              <a:buNone/>
            </a:pPr>
            <a:r>
              <a:rPr lang="en-US" smtClean="0"/>
              <a:t>4. Professional associations</a:t>
            </a:r>
          </a:p>
          <a:p>
            <a:pPr marL="0" indent="0">
              <a:buNone/>
            </a:pPr>
            <a:r>
              <a:rPr lang="en-US" smtClean="0"/>
              <a:t>5. NGOs</a:t>
            </a:r>
          </a:p>
          <a:p>
            <a:pPr marL="514350" indent="-514350">
              <a:buAutoNum type="alphaLcPeriod"/>
            </a:pPr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77140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24712"/>
          </a:xfrm>
        </p:spPr>
        <p:txBody>
          <a:bodyPr/>
          <a:lstStyle/>
          <a:p>
            <a:pPr algn="ctr"/>
            <a:r>
              <a:rPr lang="en-US" smtClean="0"/>
              <a:t>Forms of PD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267200"/>
          </a:xfrm>
        </p:spPr>
        <p:txBody>
          <a:bodyPr/>
          <a:lstStyle/>
          <a:p>
            <a:r>
              <a:rPr lang="en-US" smtClean="0"/>
              <a:t>Certification program</a:t>
            </a:r>
          </a:p>
          <a:p>
            <a:r>
              <a:rPr lang="en-US" smtClean="0"/>
              <a:t>Centralised training </a:t>
            </a:r>
          </a:p>
          <a:p>
            <a:r>
              <a:rPr lang="en-US" smtClean="0"/>
              <a:t>Inhouse Training</a:t>
            </a:r>
          </a:p>
          <a:p>
            <a:r>
              <a:rPr lang="en-US" smtClean="0"/>
              <a:t>Online training</a:t>
            </a:r>
          </a:p>
          <a:p>
            <a:r>
              <a:rPr lang="en-US" smtClean="0"/>
              <a:t>Training via KKG or MGMP</a:t>
            </a:r>
          </a:p>
          <a:p>
            <a:r>
              <a:rPr lang="en-US" smtClean="0"/>
              <a:t>Scholarships to higher degree</a:t>
            </a:r>
          </a:p>
          <a:p>
            <a:pPr marL="0" indent="0">
              <a:buNone/>
            </a:pP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9815034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/>
          <a:lstStyle/>
          <a:p>
            <a:pPr algn="ctr"/>
            <a:r>
              <a:rPr lang="en-US" smtClean="0"/>
              <a:t>Issues related to PD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ClrTx/>
              <a:buSzPct val="110000"/>
              <a:buAutoNum type="arabicPeriod"/>
            </a:pPr>
            <a:r>
              <a:rPr lang="en-US" smtClean="0"/>
              <a:t>Huge number of teachers</a:t>
            </a:r>
          </a:p>
          <a:p>
            <a:pPr marL="514350" indent="-514350">
              <a:buClrTx/>
              <a:buSzPct val="110000"/>
              <a:buAutoNum type="arabicPeriod"/>
            </a:pPr>
            <a:r>
              <a:rPr lang="en-US" smtClean="0"/>
              <a:t>Geographical situations</a:t>
            </a:r>
          </a:p>
          <a:p>
            <a:pPr marL="514350" indent="-514350">
              <a:buClrTx/>
              <a:buSzPct val="110000"/>
              <a:buAutoNum type="arabicPeriod"/>
            </a:pPr>
            <a:r>
              <a:rPr lang="en-US" smtClean="0"/>
              <a:t>Variations of teacher’ competencies</a:t>
            </a:r>
          </a:p>
          <a:p>
            <a:pPr marL="514350" indent="-514350">
              <a:buClrTx/>
              <a:buSzPct val="110000"/>
              <a:buAutoNum type="arabicPeriod"/>
            </a:pPr>
            <a:r>
              <a:rPr lang="en-US" smtClean="0"/>
              <a:t>Budget limitation</a:t>
            </a:r>
          </a:p>
          <a:p>
            <a:pPr marL="514350" indent="-514350">
              <a:buClrTx/>
              <a:buSzPct val="110000"/>
              <a:buAutoNum type="arabicPeriod"/>
            </a:pPr>
            <a:r>
              <a:rPr lang="en-US" smtClean="0"/>
              <a:t>Lack of teachers commitment</a:t>
            </a:r>
          </a:p>
          <a:p>
            <a:pPr marL="0" indent="0">
              <a:buClrTx/>
              <a:buSzPct val="110000"/>
              <a:buNone/>
            </a:pPr>
            <a:endParaRPr lang="en-US" smtClean="0"/>
          </a:p>
          <a:p>
            <a:pPr marL="514350" indent="-514350">
              <a:buClrTx/>
              <a:buSzPct val="110000"/>
              <a:buAutoNum type="arabicPeriod"/>
            </a:pPr>
            <a:endParaRPr lang="en-US" smtClean="0"/>
          </a:p>
          <a:p>
            <a:pPr marL="514350" indent="-514350">
              <a:buAutoNum type="arabicPeriod"/>
            </a:pPr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453643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048512"/>
          </a:xfrm>
        </p:spPr>
        <p:txBody>
          <a:bodyPr>
            <a:noAutofit/>
          </a:bodyPr>
          <a:lstStyle/>
          <a:p>
            <a:pPr algn="ctr"/>
            <a:r>
              <a:rPr lang="en-US" sz="4000" smtClean="0"/>
              <a:t>Reflections of the past and the present PD practices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962400"/>
          </a:xfrm>
        </p:spPr>
        <p:txBody>
          <a:bodyPr/>
          <a:lstStyle/>
          <a:p>
            <a:pPr marL="514350" indent="-514350">
              <a:buClrTx/>
              <a:buSzPct val="110000"/>
              <a:buFont typeface="+mj-lt"/>
              <a:buAutoNum type="arabicPeriod"/>
            </a:pPr>
            <a:r>
              <a:rPr lang="en-US" smtClean="0"/>
              <a:t>Inequal opportunities for teachers</a:t>
            </a:r>
            <a:endParaRPr lang="en-US" dirty="0" smtClean="0"/>
          </a:p>
          <a:p>
            <a:pPr marL="514350" indent="-514350">
              <a:buClrTx/>
              <a:buSzPct val="110000"/>
              <a:buFont typeface="+mj-lt"/>
              <a:buAutoNum type="arabicPeriod"/>
            </a:pPr>
            <a:r>
              <a:rPr lang="en-US" smtClean="0"/>
              <a:t>Top down</a:t>
            </a:r>
            <a:endParaRPr lang="en-US" dirty="0" smtClean="0"/>
          </a:p>
          <a:p>
            <a:pPr marL="514350" indent="-514350">
              <a:buClrTx/>
              <a:buSzPct val="110000"/>
              <a:buFont typeface="+mj-lt"/>
              <a:buAutoNum type="arabicPeriod"/>
            </a:pPr>
            <a:r>
              <a:rPr lang="en-US" smtClean="0"/>
              <a:t>Did not sufficiently cater for teacher needs</a:t>
            </a:r>
          </a:p>
          <a:p>
            <a:pPr marL="514350" indent="-514350">
              <a:buClrTx/>
              <a:buSzPct val="110000"/>
              <a:buFont typeface="+mj-lt"/>
              <a:buAutoNum type="arabicPeriod"/>
            </a:pPr>
            <a:r>
              <a:rPr lang="en-US" smtClean="0"/>
              <a:t>Separated content and pedagogy</a:t>
            </a:r>
            <a:endParaRPr lang="en-US" dirty="0" smtClean="0"/>
          </a:p>
          <a:p>
            <a:pPr marL="514350" indent="-514350">
              <a:buClrTx/>
              <a:buSzPct val="110000"/>
              <a:buFont typeface="+mj-lt"/>
              <a:buAutoNum type="arabicPeriod"/>
            </a:pPr>
            <a:r>
              <a:rPr lang="en-US" smtClean="0"/>
              <a:t>No support system for post training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610</TotalTime>
  <Words>267</Words>
  <Application>Microsoft Office PowerPoint</Application>
  <PresentationFormat>On-screen Show (4:3)</PresentationFormat>
  <Paragraphs>58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Flow</vt:lpstr>
      <vt:lpstr>TEACHER PROFESSIONAL DEVELOPMENT IN INDONESIA: A VISION FOR THE EVOLUTIONARY PROCESS</vt:lpstr>
      <vt:lpstr>The Past….</vt:lpstr>
      <vt:lpstr>Institutions provided PD</vt:lpstr>
      <vt:lpstr>Forms of PD</vt:lpstr>
      <vt:lpstr>The Present</vt:lpstr>
      <vt:lpstr>Institutions provided PD</vt:lpstr>
      <vt:lpstr>Forms of PD</vt:lpstr>
      <vt:lpstr>Issues related to PD</vt:lpstr>
      <vt:lpstr>Reflections of the past and the present PD practices</vt:lpstr>
      <vt:lpstr>A vision for the future PD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DUAL MODE INSERVICE TRAINING AS AN ALTERNATIVE TEACHERS PROFESSIONAL DEVELOPMENT PROGRAM</dc:title>
  <dc:creator>IBM</dc:creator>
  <cp:lastModifiedBy>Ari Widodo</cp:lastModifiedBy>
  <cp:revision>55</cp:revision>
  <dcterms:created xsi:type="dcterms:W3CDTF">2008-10-14T09:58:34Z</dcterms:created>
  <dcterms:modified xsi:type="dcterms:W3CDTF">2019-06-03T23:13:28Z</dcterms:modified>
</cp:coreProperties>
</file>